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9" r:id="rId49"/>
    <p:sldId id="304" r:id="rId50"/>
    <p:sldId id="305" r:id="rId51"/>
    <p:sldId id="306" r:id="rId52"/>
    <p:sldId id="307" r:id="rId53"/>
    <p:sldId id="308" r:id="rId54"/>
    <p:sldId id="28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rtl="1" fontAlgn="base">
              <a:spcAft>
                <a:spcPct val="0"/>
              </a:spcAft>
            </a:pPr>
            <a:r>
              <a:rPr lang="en-US" sz="4000" b="1" u="sng" dirty="0">
                <a:solidFill>
                  <a:srgbClr val="FF0000"/>
                </a:solidFill>
                <a:latin typeface="Times New Roman"/>
                <a:ea typeface="Calibri"/>
                <a:cs typeface="Arial"/>
              </a:rPr>
              <a:t>Disorders of Fluid and Electrolyte </a:t>
            </a:r>
            <a:r>
              <a:rPr lang="en-US" sz="4000" b="1" u="sng" dirty="0" smtClean="0">
                <a:solidFill>
                  <a:srgbClr val="FF0000"/>
                </a:solidFill>
                <a:latin typeface="Times New Roman"/>
                <a:ea typeface="Calibri"/>
                <a:cs typeface="Arial"/>
              </a:rPr>
              <a:t>Balance</a:t>
            </a:r>
            <a:br>
              <a:rPr lang="en-US" sz="4000" b="1" u="sng" dirty="0" smtClean="0">
                <a:solidFill>
                  <a:srgbClr val="FF0000"/>
                </a:solidFill>
                <a:latin typeface="Times New Roman"/>
                <a:ea typeface="Calibri"/>
                <a:cs typeface="Arial"/>
              </a:rPr>
            </a:br>
            <a:r>
              <a:rPr lang="en-US" sz="4000" b="1" dirty="0" smtClean="0">
                <a:latin typeface="Times New Roman"/>
                <a:ea typeface="Calibri"/>
                <a:cs typeface="Arial"/>
              </a:rPr>
              <a:t>lecturer:</a:t>
            </a:r>
            <a:r>
              <a:rPr lang="en-US" sz="4000" b="1" u="sng" dirty="0" smtClean="0">
                <a:solidFill>
                  <a:srgbClr val="FF0000"/>
                </a:solidFill>
                <a:latin typeface="Times New Roman"/>
                <a:ea typeface="Calibri"/>
                <a:cs typeface="Arial"/>
              </a:rPr>
              <a:t/>
            </a:r>
            <a:br>
              <a:rPr lang="en-US" sz="4000" b="1" u="sng" dirty="0" smtClean="0">
                <a:solidFill>
                  <a:srgbClr val="FF0000"/>
                </a:solidFill>
                <a:latin typeface="Times New Roman"/>
                <a:ea typeface="Calibri"/>
                <a:cs typeface="Arial"/>
              </a:rPr>
            </a:br>
            <a:r>
              <a:rPr lang="en-US" sz="3200" b="1" dirty="0">
                <a:solidFill>
                  <a:prstClr val="black"/>
                </a:solidFill>
                <a:latin typeface="Arial" pitchFamily="34" charset="0"/>
                <a:ea typeface="+mn-ea"/>
                <a:cs typeface="Arial" pitchFamily="34" charset="0"/>
              </a:rPr>
              <a:t> </a:t>
            </a:r>
            <a:r>
              <a:rPr lang="en-US" sz="3200" b="1" dirty="0" smtClean="0">
                <a:solidFill>
                  <a:prstClr val="black"/>
                </a:solidFill>
                <a:latin typeface="Arial" pitchFamily="34" charset="0"/>
                <a:ea typeface="+mn-ea"/>
                <a:cs typeface="Arial" pitchFamily="34" charset="0"/>
              </a:rPr>
              <a:t>Dr</a:t>
            </a:r>
            <a:r>
              <a:rPr lang="en-US" sz="3200" b="1" dirty="0">
                <a:solidFill>
                  <a:prstClr val="black"/>
                </a:solidFill>
                <a:latin typeface="Arial" pitchFamily="34" charset="0"/>
                <a:ea typeface="+mn-ea"/>
                <a:cs typeface="Arial" pitchFamily="34" charset="0"/>
              </a:rPr>
              <a:t>. </a:t>
            </a:r>
            <a:r>
              <a:rPr lang="en-US" sz="3200" b="1" dirty="0" err="1">
                <a:solidFill>
                  <a:prstClr val="black"/>
                </a:solidFill>
                <a:latin typeface="Arial" pitchFamily="34" charset="0"/>
                <a:ea typeface="+mn-ea"/>
                <a:cs typeface="Arial" pitchFamily="34" charset="0"/>
              </a:rPr>
              <a:t>Zainab</a:t>
            </a:r>
            <a:r>
              <a:rPr lang="en-US" sz="3200" b="1" dirty="0">
                <a:solidFill>
                  <a:prstClr val="black"/>
                </a:solidFill>
                <a:latin typeface="Arial" pitchFamily="34" charset="0"/>
                <a:ea typeface="+mn-ea"/>
                <a:cs typeface="Arial" pitchFamily="34" charset="0"/>
              </a:rPr>
              <a:t> </a:t>
            </a:r>
            <a:r>
              <a:rPr lang="en-US" sz="3200" b="1" dirty="0" err="1">
                <a:solidFill>
                  <a:prstClr val="black"/>
                </a:solidFill>
                <a:latin typeface="Arial" pitchFamily="34" charset="0"/>
                <a:ea typeface="+mn-ea"/>
                <a:cs typeface="Arial" pitchFamily="34" charset="0"/>
              </a:rPr>
              <a:t>Sajid</a:t>
            </a:r>
            <a:r>
              <a:rPr lang="en-US" sz="3200" b="1" dirty="0">
                <a:solidFill>
                  <a:prstClr val="black"/>
                </a:solidFill>
                <a:latin typeface="Arial" pitchFamily="34" charset="0"/>
                <a:ea typeface="+mn-ea"/>
                <a:cs typeface="Arial" pitchFamily="34" charset="0"/>
              </a:rPr>
              <a:t> Al-</a:t>
            </a:r>
            <a:r>
              <a:rPr lang="en-US" sz="3200" b="1" dirty="0" err="1">
                <a:solidFill>
                  <a:prstClr val="black"/>
                </a:solidFill>
                <a:latin typeface="Arial" pitchFamily="34" charset="0"/>
                <a:ea typeface="+mn-ea"/>
                <a:cs typeface="Arial" pitchFamily="34" charset="0"/>
              </a:rPr>
              <a:t>Shimmari</a:t>
            </a:r>
            <a:r>
              <a:rPr lang="ar-IQ" sz="3200" b="1" dirty="0">
                <a:solidFill>
                  <a:prstClr val="black"/>
                </a:solidFill>
                <a:latin typeface="Arial" pitchFamily="34" charset="0"/>
                <a:ea typeface="+mn-ea"/>
                <a:cs typeface="Arial" pitchFamily="34" charset="0"/>
              </a:rPr>
              <a:t/>
            </a:r>
            <a:br>
              <a:rPr lang="ar-IQ" sz="3200" b="1" dirty="0">
                <a:solidFill>
                  <a:prstClr val="black"/>
                </a:solidFill>
                <a:latin typeface="Arial" pitchFamily="34" charset="0"/>
                <a:ea typeface="+mn-ea"/>
                <a:cs typeface="Arial" pitchFamily="34" charset="0"/>
              </a:rPr>
            </a:br>
            <a:endParaRPr lang="ar-IQ" sz="6600" dirty="0"/>
          </a:p>
        </p:txBody>
      </p:sp>
    </p:spTree>
    <p:extLst>
      <p:ext uri="{BB962C8B-B14F-4D97-AF65-F5344CB8AC3E}">
        <p14:creationId xmlns:p14="http://schemas.microsoft.com/office/powerpoint/2010/main" val="233480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5821363"/>
          </a:xfrm>
        </p:spPr>
        <p:txBody>
          <a:bodyPr>
            <a:normAutofit lnSpcReduction="10000"/>
          </a:bodyPr>
          <a:lstStyle/>
          <a:p>
            <a:pPr marL="0" indent="0" algn="ctr">
              <a:lnSpc>
                <a:spcPct val="115000"/>
              </a:lnSpc>
              <a:spcAft>
                <a:spcPts val="0"/>
              </a:spcAft>
              <a:buNone/>
              <a:tabLst>
                <a:tab pos="2971800" algn="ctr"/>
              </a:tabLst>
            </a:pPr>
            <a:r>
              <a:rPr lang="en-US" sz="3600" b="1" u="sng" dirty="0" smtClean="0">
                <a:solidFill>
                  <a:srgbClr val="FF0000"/>
                </a:solidFill>
                <a:latin typeface="Times New Roman"/>
                <a:ea typeface="Calibri"/>
                <a:cs typeface="Arial"/>
              </a:rPr>
              <a:t>Hypernatremia</a:t>
            </a:r>
            <a:endParaRPr lang="en-US" sz="2400" dirty="0">
              <a:ea typeface="Calibri"/>
              <a:cs typeface="Arial"/>
            </a:endParaRPr>
          </a:p>
          <a:p>
            <a:pPr marL="0" indent="0" algn="just">
              <a:lnSpc>
                <a:spcPct val="115000"/>
              </a:lnSpc>
              <a:spcAft>
                <a:spcPts val="0"/>
              </a:spcAft>
              <a:buNone/>
            </a:pPr>
            <a:r>
              <a:rPr lang="en-US" dirty="0">
                <a:solidFill>
                  <a:srgbClr val="000000"/>
                </a:solidFill>
                <a:latin typeface="Times New Roman"/>
                <a:ea typeface="Calibri"/>
                <a:cs typeface="Arial"/>
              </a:rPr>
              <a:t>1-Hypernatremia implies a plasma sodium level above 145 </a:t>
            </a:r>
            <a:r>
              <a:rPr lang="en-US" dirty="0" err="1">
                <a:solidFill>
                  <a:srgbClr val="000000"/>
                </a:solidFill>
                <a:latin typeface="Times New Roman"/>
                <a:ea typeface="Calibri"/>
                <a:cs typeface="Arial"/>
              </a:rPr>
              <a:t>mEq</a:t>
            </a:r>
            <a:r>
              <a:rPr lang="en-US" dirty="0">
                <a:solidFill>
                  <a:srgbClr val="000000"/>
                </a:solidFill>
                <a:latin typeface="Times New Roman"/>
                <a:ea typeface="Calibri"/>
                <a:cs typeface="Arial"/>
              </a:rPr>
              <a:t>/L and a serum osmolality greater than 295 </a:t>
            </a:r>
            <a:r>
              <a:rPr lang="en-US" dirty="0" err="1">
                <a:solidFill>
                  <a:srgbClr val="000000"/>
                </a:solidFill>
                <a:latin typeface="Times New Roman"/>
                <a:ea typeface="Calibri"/>
                <a:cs typeface="Arial"/>
              </a:rPr>
              <a:t>mOsm</a:t>
            </a:r>
            <a:r>
              <a:rPr lang="en-US" dirty="0">
                <a:solidFill>
                  <a:srgbClr val="000000"/>
                </a:solidFill>
                <a:latin typeface="Times New Roman"/>
                <a:ea typeface="Calibri"/>
                <a:cs typeface="Arial"/>
              </a:rPr>
              <a:t>/kg.                                                                            2-Because sodium is functionally an impermeable </a:t>
            </a:r>
            <a:r>
              <a:rPr lang="en-US" dirty="0" err="1">
                <a:solidFill>
                  <a:srgbClr val="000000"/>
                </a:solidFill>
                <a:latin typeface="Times New Roman"/>
                <a:ea typeface="Calibri"/>
                <a:cs typeface="Arial"/>
              </a:rPr>
              <a:t>solute,it</a:t>
            </a:r>
            <a:r>
              <a:rPr lang="en-US" dirty="0">
                <a:solidFill>
                  <a:srgbClr val="000000"/>
                </a:solidFill>
                <a:latin typeface="Times New Roman"/>
                <a:ea typeface="Calibri"/>
                <a:cs typeface="Arial"/>
              </a:rPr>
              <a:t> contributes to tonicity and induces movement of water across cell membranes.                                               3-Hypernatremia is characterized by </a:t>
            </a:r>
            <a:r>
              <a:rPr lang="en-US" dirty="0" err="1">
                <a:solidFill>
                  <a:srgbClr val="000000"/>
                </a:solidFill>
                <a:latin typeface="Times New Roman"/>
                <a:ea typeface="Calibri"/>
                <a:cs typeface="Arial"/>
              </a:rPr>
              <a:t>hypertonicity</a:t>
            </a:r>
            <a:r>
              <a:rPr lang="en-US" dirty="0">
                <a:solidFill>
                  <a:srgbClr val="000000"/>
                </a:solidFill>
                <a:latin typeface="Times New Roman"/>
                <a:ea typeface="Calibri"/>
                <a:cs typeface="Arial"/>
              </a:rPr>
              <a:t> of ECF and almost always causes cellular dehydration.</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006510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77500" lnSpcReduction="20000"/>
          </a:bodyPr>
          <a:lstStyle/>
          <a:p>
            <a:pPr marL="0" indent="0" algn="ctr">
              <a:lnSpc>
                <a:spcPct val="115000"/>
              </a:lnSpc>
              <a:spcAft>
                <a:spcPts val="0"/>
              </a:spcAft>
              <a:buNone/>
            </a:pPr>
            <a:r>
              <a:rPr lang="en-US" sz="5100" b="1" u="sng" dirty="0" smtClean="0">
                <a:solidFill>
                  <a:srgbClr val="00B0F0"/>
                </a:solidFill>
                <a:latin typeface="Times New Roman"/>
                <a:ea typeface="Calibri"/>
                <a:cs typeface="Arial"/>
              </a:rPr>
              <a:t>Causes</a:t>
            </a:r>
            <a:endParaRPr lang="en-US" sz="51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1-Excessive Water Losses.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Watery </a:t>
            </a:r>
            <a:r>
              <a:rPr lang="en-US" dirty="0" err="1">
                <a:latin typeface="Times New Roman"/>
                <a:ea typeface="Calibri"/>
                <a:cs typeface="Arial"/>
              </a:rPr>
              <a:t>diarrhea,Excessive</a:t>
            </a:r>
            <a:r>
              <a:rPr lang="en-US" dirty="0">
                <a:latin typeface="Times New Roman"/>
                <a:ea typeface="Calibri"/>
                <a:cs typeface="Arial"/>
              </a:rPr>
              <a:t> </a:t>
            </a:r>
            <a:r>
              <a:rPr lang="en-US" dirty="0" err="1">
                <a:latin typeface="Times New Roman"/>
                <a:ea typeface="Calibri"/>
                <a:cs typeface="Arial"/>
              </a:rPr>
              <a:t>sweating,Increased</a:t>
            </a:r>
            <a:r>
              <a:rPr lang="en-US" dirty="0">
                <a:latin typeface="Times New Roman"/>
                <a:ea typeface="Calibri"/>
                <a:cs typeface="Arial"/>
              </a:rPr>
              <a:t> respirations due to conditions</a:t>
            </a:r>
            <a:endParaRPr lang="en-US" sz="2400" dirty="0">
              <a:ea typeface="Calibri"/>
              <a:cs typeface="Arial"/>
            </a:endParaRPr>
          </a:p>
          <a:p>
            <a:pPr>
              <a:lnSpc>
                <a:spcPct val="115000"/>
              </a:lnSpc>
              <a:spcAft>
                <a:spcPts val="0"/>
              </a:spcAft>
            </a:pPr>
            <a:r>
              <a:rPr lang="en-US" dirty="0">
                <a:latin typeface="Times New Roman"/>
                <a:ea typeface="Calibri"/>
                <a:cs typeface="Arial"/>
              </a:rPr>
              <a:t>such as </a:t>
            </a:r>
            <a:r>
              <a:rPr lang="en-US" dirty="0" err="1">
                <a:latin typeface="Times New Roman"/>
                <a:ea typeface="Calibri"/>
                <a:cs typeface="Arial"/>
              </a:rPr>
              <a:t>tracheobronchitis,Hypertonic</a:t>
            </a:r>
            <a:r>
              <a:rPr lang="en-US" dirty="0">
                <a:latin typeface="Times New Roman"/>
                <a:ea typeface="Calibri"/>
                <a:cs typeface="Arial"/>
              </a:rPr>
              <a:t> tube feedings</a:t>
            </a:r>
            <a:r>
              <a:rPr lang="en-US" dirty="0" smtClean="0">
                <a:latin typeface="Times New Roman"/>
                <a:ea typeface="Calibri"/>
                <a:cs typeface="Arial"/>
              </a:rPr>
              <a:t>, Diabetes </a:t>
            </a:r>
            <a:r>
              <a:rPr lang="en-US" dirty="0" err="1">
                <a:latin typeface="Times New Roman"/>
                <a:ea typeface="Calibri"/>
                <a:cs typeface="Arial"/>
              </a:rPr>
              <a:t>insipidus</a:t>
            </a:r>
            <a:r>
              <a:rPr lang="en-US" dirty="0">
                <a:latin typeface="Times New Roman"/>
                <a:ea typeface="Calibri"/>
                <a:cs typeface="Arial"/>
              </a:rPr>
              <a:t>.</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2-Decreased Water Intake.</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Unavailability of </a:t>
            </a:r>
            <a:r>
              <a:rPr lang="en-US" dirty="0" err="1">
                <a:latin typeface="Times New Roman"/>
                <a:ea typeface="Calibri"/>
                <a:cs typeface="Arial"/>
              </a:rPr>
              <a:t>water,Oral</a:t>
            </a:r>
            <a:r>
              <a:rPr lang="en-US" dirty="0">
                <a:latin typeface="Times New Roman"/>
                <a:ea typeface="Calibri"/>
                <a:cs typeface="Arial"/>
              </a:rPr>
              <a:t> trauma or inability to </a:t>
            </a:r>
            <a:r>
              <a:rPr lang="en-US" dirty="0" err="1">
                <a:latin typeface="Times New Roman"/>
                <a:ea typeface="Calibri"/>
                <a:cs typeface="Arial"/>
              </a:rPr>
              <a:t>swallow,Impaired</a:t>
            </a:r>
            <a:r>
              <a:rPr lang="en-US" dirty="0">
                <a:latin typeface="Times New Roman"/>
                <a:ea typeface="Calibri"/>
                <a:cs typeface="Arial"/>
              </a:rPr>
              <a:t> thirst </a:t>
            </a:r>
            <a:r>
              <a:rPr lang="en-US" dirty="0" err="1">
                <a:latin typeface="Times New Roman"/>
                <a:ea typeface="Calibri"/>
                <a:cs typeface="Arial"/>
              </a:rPr>
              <a:t>ensation</a:t>
            </a:r>
            <a:endParaRPr lang="en-US" sz="2400" dirty="0">
              <a:ea typeface="Calibri"/>
              <a:cs typeface="Arial"/>
            </a:endParaRPr>
          </a:p>
          <a:p>
            <a:pPr>
              <a:lnSpc>
                <a:spcPct val="115000"/>
              </a:lnSpc>
              <a:spcAft>
                <a:spcPts val="0"/>
              </a:spcAft>
            </a:pPr>
            <a:r>
              <a:rPr lang="en-US" dirty="0">
                <a:latin typeface="Times New Roman"/>
                <a:ea typeface="Calibri"/>
                <a:cs typeface="Arial"/>
              </a:rPr>
              <a:t>Withholding water for therapeutic reasons</a:t>
            </a:r>
            <a:r>
              <a:rPr lang="en-US" dirty="0" smtClean="0">
                <a:latin typeface="Times New Roman"/>
                <a:ea typeface="Calibri"/>
                <a:cs typeface="Arial"/>
              </a:rPr>
              <a:t>, Unconsciousness </a:t>
            </a:r>
            <a:r>
              <a:rPr lang="en-US" dirty="0">
                <a:latin typeface="Times New Roman"/>
                <a:ea typeface="Calibri"/>
                <a:cs typeface="Arial"/>
              </a:rPr>
              <a:t>or inability to express</a:t>
            </a:r>
            <a:endParaRPr lang="en-US" sz="2400" dirty="0">
              <a:ea typeface="Calibri"/>
              <a:cs typeface="Arial"/>
            </a:endParaRPr>
          </a:p>
          <a:p>
            <a:pPr>
              <a:lnSpc>
                <a:spcPct val="115000"/>
              </a:lnSpc>
              <a:spcAft>
                <a:spcPts val="0"/>
              </a:spcAft>
            </a:pPr>
            <a:r>
              <a:rPr lang="en-US" dirty="0">
                <a:latin typeface="Times New Roman"/>
                <a:ea typeface="Calibri"/>
                <a:cs typeface="Arial"/>
              </a:rPr>
              <a:t>Thirst.</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3-Excessive Sodium Intake.</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Rapid or excessive administration of sodium-containing parenteral solutions.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588225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629400"/>
          </a:xfrm>
        </p:spPr>
        <p:txBody>
          <a:bodyPr>
            <a:normAutofit fontScale="85000" lnSpcReduction="10000"/>
          </a:bodyPr>
          <a:lstStyle/>
          <a:p>
            <a:pPr marL="0" indent="0" algn="ctr">
              <a:lnSpc>
                <a:spcPct val="115000"/>
              </a:lnSpc>
              <a:spcAft>
                <a:spcPts val="0"/>
              </a:spcAft>
              <a:buNone/>
            </a:pPr>
            <a:r>
              <a:rPr lang="en-US" b="1" dirty="0">
                <a:latin typeface="Times New Roman"/>
                <a:ea typeface="Calibri"/>
                <a:cs typeface="Arial"/>
              </a:rPr>
              <a:t> </a:t>
            </a:r>
            <a:r>
              <a:rPr lang="en-US" sz="3800" b="1" u="sng" dirty="0" smtClean="0">
                <a:solidFill>
                  <a:srgbClr val="FF0000"/>
                </a:solidFill>
                <a:latin typeface="Times New Roman"/>
                <a:ea typeface="Calibri"/>
                <a:cs typeface="Arial"/>
              </a:rPr>
              <a:t>Manifestations</a:t>
            </a:r>
            <a:endParaRPr lang="en-US" sz="3800" u="sng" dirty="0">
              <a:ea typeface="Calibri"/>
              <a:cs typeface="Arial"/>
            </a:endParaRPr>
          </a:p>
          <a:p>
            <a:pPr marL="0" indent="0">
              <a:lnSpc>
                <a:spcPct val="115000"/>
              </a:lnSpc>
              <a:spcAft>
                <a:spcPts val="0"/>
              </a:spcAft>
              <a:buNone/>
            </a:pPr>
            <a:r>
              <a:rPr lang="en-US" sz="2400" b="1" dirty="0">
                <a:solidFill>
                  <a:srgbClr val="FF0000"/>
                </a:solidFill>
                <a:latin typeface="Times New Roman"/>
                <a:ea typeface="Calibri"/>
                <a:cs typeface="Arial"/>
              </a:rPr>
              <a:t>1-Laboratory Values</a:t>
            </a:r>
            <a:r>
              <a:rPr lang="en-US" sz="2400" b="1" dirty="0">
                <a:latin typeface="Times New Roman"/>
                <a:ea typeface="Calibri"/>
                <a:cs typeface="Arial"/>
              </a:rPr>
              <a:t>.</a:t>
            </a:r>
            <a:endParaRPr lang="en-US" sz="1800" dirty="0">
              <a:ea typeface="Calibri"/>
              <a:cs typeface="Arial"/>
            </a:endParaRPr>
          </a:p>
          <a:p>
            <a:pPr>
              <a:lnSpc>
                <a:spcPct val="115000"/>
              </a:lnSpc>
              <a:spcAft>
                <a:spcPts val="0"/>
              </a:spcAft>
            </a:pPr>
            <a:r>
              <a:rPr lang="en-US" sz="2400" dirty="0">
                <a:latin typeface="Times New Roman"/>
                <a:ea typeface="Calibri"/>
                <a:cs typeface="Arial"/>
              </a:rPr>
              <a:t>i*Serum sodium level above 145 </a:t>
            </a:r>
            <a:r>
              <a:rPr lang="en-US" sz="2400" dirty="0" err="1">
                <a:latin typeface="Times New Roman"/>
                <a:ea typeface="Calibri"/>
                <a:cs typeface="Arial"/>
              </a:rPr>
              <a:t>mEq</a:t>
            </a:r>
            <a:r>
              <a:rPr lang="en-US" sz="2400" dirty="0">
                <a:latin typeface="Times New Roman"/>
                <a:ea typeface="Calibri"/>
                <a:cs typeface="Arial"/>
              </a:rPr>
              <a:t>/L(145 </a:t>
            </a:r>
            <a:r>
              <a:rPr lang="en-US" sz="2400" dirty="0" err="1">
                <a:latin typeface="Times New Roman"/>
                <a:ea typeface="Calibri"/>
                <a:cs typeface="Arial"/>
              </a:rPr>
              <a:t>mmol</a:t>
            </a:r>
            <a:r>
              <a:rPr lang="en-US" sz="2400" dirty="0">
                <a:latin typeface="Times New Roman"/>
                <a:ea typeface="Calibri"/>
                <a:cs typeface="Arial"/>
              </a:rPr>
              <a:t>/L).</a:t>
            </a:r>
            <a:endParaRPr lang="en-US" sz="1800" dirty="0">
              <a:ea typeface="Calibri"/>
              <a:cs typeface="Arial"/>
            </a:endParaRPr>
          </a:p>
          <a:p>
            <a:pPr>
              <a:lnSpc>
                <a:spcPct val="115000"/>
              </a:lnSpc>
              <a:spcAft>
                <a:spcPts val="0"/>
              </a:spcAft>
            </a:pPr>
            <a:r>
              <a:rPr lang="en-US" sz="2400" dirty="0">
                <a:latin typeface="Times New Roman"/>
                <a:ea typeface="Calibri"/>
                <a:cs typeface="Arial"/>
              </a:rPr>
              <a:t>ii*Increased serum osmolality.</a:t>
            </a:r>
            <a:endParaRPr lang="en-US" sz="1800" dirty="0">
              <a:ea typeface="Calibri"/>
              <a:cs typeface="Arial"/>
            </a:endParaRPr>
          </a:p>
          <a:p>
            <a:pPr>
              <a:lnSpc>
                <a:spcPct val="115000"/>
              </a:lnSpc>
              <a:spcAft>
                <a:spcPts val="0"/>
              </a:spcAft>
            </a:pPr>
            <a:r>
              <a:rPr lang="en-US" sz="2400" dirty="0">
                <a:latin typeface="Times New Roman"/>
                <a:ea typeface="Calibri"/>
                <a:cs typeface="Arial"/>
              </a:rPr>
              <a:t>iii*Increased hematocrit and blood urea nitrogen.</a:t>
            </a:r>
            <a:endParaRPr lang="en-US" sz="1800" dirty="0">
              <a:ea typeface="Calibri"/>
              <a:cs typeface="Arial"/>
            </a:endParaRPr>
          </a:p>
          <a:p>
            <a:pPr marL="0" indent="0">
              <a:lnSpc>
                <a:spcPct val="115000"/>
              </a:lnSpc>
              <a:spcAft>
                <a:spcPts val="0"/>
              </a:spcAft>
              <a:buNone/>
            </a:pPr>
            <a:r>
              <a:rPr lang="en-US" sz="2400" b="1" dirty="0">
                <a:solidFill>
                  <a:srgbClr val="FF0000"/>
                </a:solidFill>
                <a:latin typeface="Times New Roman"/>
                <a:ea typeface="Calibri"/>
                <a:cs typeface="Arial"/>
              </a:rPr>
              <a:t>2-Thirst and Signs of Increased ADH Levels.</a:t>
            </a:r>
            <a:endParaRPr lang="en-US" sz="1800" dirty="0">
              <a:solidFill>
                <a:srgbClr val="FF0000"/>
              </a:solidFill>
              <a:ea typeface="Calibri"/>
              <a:cs typeface="Arial"/>
            </a:endParaRPr>
          </a:p>
          <a:p>
            <a:pPr>
              <a:lnSpc>
                <a:spcPct val="115000"/>
              </a:lnSpc>
              <a:spcAft>
                <a:spcPts val="0"/>
              </a:spcAft>
            </a:pPr>
            <a:r>
              <a:rPr lang="en-US" sz="2400" dirty="0" err="1">
                <a:latin typeface="Times New Roman"/>
                <a:ea typeface="Calibri"/>
                <a:cs typeface="Arial"/>
              </a:rPr>
              <a:t>Polydipsia,Oliguria</a:t>
            </a:r>
            <a:r>
              <a:rPr lang="en-US" sz="2400" dirty="0">
                <a:latin typeface="Times New Roman"/>
                <a:ea typeface="Calibri"/>
                <a:cs typeface="Arial"/>
              </a:rPr>
              <a:t> or </a:t>
            </a:r>
            <a:r>
              <a:rPr lang="en-US" sz="2400" dirty="0" err="1">
                <a:latin typeface="Times New Roman"/>
                <a:ea typeface="Calibri"/>
                <a:cs typeface="Arial"/>
              </a:rPr>
              <a:t>anuria,High</a:t>
            </a:r>
            <a:r>
              <a:rPr lang="en-US" sz="2400" dirty="0">
                <a:latin typeface="Times New Roman"/>
                <a:ea typeface="Calibri"/>
                <a:cs typeface="Arial"/>
              </a:rPr>
              <a:t> urine specific gravity.</a:t>
            </a:r>
            <a:endParaRPr lang="en-US" sz="1800" dirty="0">
              <a:ea typeface="Calibri"/>
              <a:cs typeface="Arial"/>
            </a:endParaRPr>
          </a:p>
          <a:p>
            <a:pPr marL="0" indent="0">
              <a:lnSpc>
                <a:spcPct val="115000"/>
              </a:lnSpc>
              <a:spcAft>
                <a:spcPts val="0"/>
              </a:spcAft>
              <a:buNone/>
            </a:pPr>
            <a:r>
              <a:rPr lang="en-US" sz="2400" b="1" dirty="0">
                <a:solidFill>
                  <a:srgbClr val="FF0000"/>
                </a:solidFill>
                <a:latin typeface="Times New Roman"/>
                <a:ea typeface="Calibri"/>
                <a:cs typeface="Arial"/>
              </a:rPr>
              <a:t>3-Intracellular Dehydration.</a:t>
            </a:r>
            <a:endParaRPr lang="en-US" sz="1800" dirty="0">
              <a:solidFill>
                <a:srgbClr val="FF0000"/>
              </a:solidFill>
              <a:ea typeface="Calibri"/>
              <a:cs typeface="Arial"/>
            </a:endParaRPr>
          </a:p>
          <a:p>
            <a:pPr>
              <a:lnSpc>
                <a:spcPct val="115000"/>
              </a:lnSpc>
              <a:spcAft>
                <a:spcPts val="0"/>
              </a:spcAft>
            </a:pPr>
            <a:r>
              <a:rPr lang="en-US" sz="2400" dirty="0">
                <a:latin typeface="Times New Roman"/>
                <a:ea typeface="Calibri"/>
                <a:cs typeface="Arial"/>
              </a:rPr>
              <a:t>Dry skin and mucous </a:t>
            </a:r>
            <a:r>
              <a:rPr lang="en-US" sz="2400" dirty="0" err="1">
                <a:latin typeface="Times New Roman"/>
                <a:ea typeface="Calibri"/>
                <a:cs typeface="Arial"/>
              </a:rPr>
              <a:t>membranes,Decreased</a:t>
            </a:r>
            <a:r>
              <a:rPr lang="en-US" sz="2400" dirty="0">
                <a:latin typeface="Times New Roman"/>
                <a:ea typeface="Calibri"/>
                <a:cs typeface="Arial"/>
              </a:rPr>
              <a:t> tissue </a:t>
            </a:r>
            <a:r>
              <a:rPr lang="en-US" sz="2400" dirty="0" err="1">
                <a:latin typeface="Times New Roman"/>
                <a:ea typeface="Calibri"/>
                <a:cs typeface="Arial"/>
              </a:rPr>
              <a:t>turgor,Tongue</a:t>
            </a:r>
            <a:r>
              <a:rPr lang="en-US" sz="2400" dirty="0">
                <a:latin typeface="Times New Roman"/>
                <a:ea typeface="Calibri"/>
                <a:cs typeface="Arial"/>
              </a:rPr>
              <a:t> rough and </a:t>
            </a:r>
            <a:r>
              <a:rPr lang="en-US" sz="2400" dirty="0" err="1">
                <a:latin typeface="Times New Roman"/>
                <a:ea typeface="Calibri"/>
                <a:cs typeface="Arial"/>
              </a:rPr>
              <a:t>fissured,Decreased</a:t>
            </a:r>
            <a:r>
              <a:rPr lang="en-US" sz="2400" dirty="0">
                <a:latin typeface="Times New Roman"/>
                <a:ea typeface="Calibri"/>
                <a:cs typeface="Arial"/>
              </a:rPr>
              <a:t> salivation and lacrimation.</a:t>
            </a:r>
            <a:endParaRPr lang="en-US" sz="1800" dirty="0">
              <a:ea typeface="Calibri"/>
              <a:cs typeface="Arial"/>
            </a:endParaRPr>
          </a:p>
          <a:p>
            <a:pPr marL="0" indent="0">
              <a:lnSpc>
                <a:spcPct val="115000"/>
              </a:lnSpc>
              <a:spcAft>
                <a:spcPts val="0"/>
              </a:spcAft>
              <a:buNone/>
            </a:pPr>
            <a:r>
              <a:rPr lang="en-US" sz="2400" b="1" dirty="0">
                <a:solidFill>
                  <a:srgbClr val="FF0000"/>
                </a:solidFill>
                <a:latin typeface="Times New Roman"/>
                <a:ea typeface="Calibri"/>
                <a:cs typeface="Arial"/>
              </a:rPr>
              <a:t>4-Signs Related to </a:t>
            </a:r>
            <a:r>
              <a:rPr lang="en-US" sz="2400" b="1" dirty="0" err="1">
                <a:solidFill>
                  <a:srgbClr val="FF0000"/>
                </a:solidFill>
                <a:latin typeface="Times New Roman"/>
                <a:ea typeface="Calibri"/>
                <a:cs typeface="Arial"/>
              </a:rPr>
              <a:t>Hyperosmolality</a:t>
            </a:r>
            <a:r>
              <a:rPr lang="en-US" sz="2400" b="1" dirty="0">
                <a:solidFill>
                  <a:srgbClr val="FF0000"/>
                </a:solidFill>
                <a:latin typeface="Times New Roman"/>
                <a:ea typeface="Calibri"/>
                <a:cs typeface="Arial"/>
              </a:rPr>
              <a:t> of Extracellular Fluids and Movement of Water Out of Brain Cells.</a:t>
            </a:r>
            <a:endParaRPr lang="en-US" sz="1800" dirty="0">
              <a:solidFill>
                <a:srgbClr val="FF0000"/>
              </a:solidFill>
              <a:ea typeface="Calibri"/>
              <a:cs typeface="Arial"/>
            </a:endParaRPr>
          </a:p>
          <a:p>
            <a:pPr>
              <a:lnSpc>
                <a:spcPct val="115000"/>
              </a:lnSpc>
              <a:spcAft>
                <a:spcPts val="0"/>
              </a:spcAft>
            </a:pPr>
            <a:r>
              <a:rPr lang="en-US" sz="2400" dirty="0" err="1">
                <a:latin typeface="Times New Roman"/>
                <a:ea typeface="Calibri"/>
                <a:cs typeface="Arial"/>
              </a:rPr>
              <a:t>Headache,Agitation</a:t>
            </a:r>
            <a:r>
              <a:rPr lang="en-US" sz="2400" dirty="0">
                <a:latin typeface="Times New Roman"/>
                <a:ea typeface="Calibri"/>
                <a:cs typeface="Arial"/>
              </a:rPr>
              <a:t> and </a:t>
            </a:r>
            <a:r>
              <a:rPr lang="en-US" sz="2400" dirty="0" err="1">
                <a:latin typeface="Times New Roman"/>
                <a:ea typeface="Calibri"/>
                <a:cs typeface="Arial"/>
              </a:rPr>
              <a:t>restlessness,Decreased</a:t>
            </a:r>
            <a:r>
              <a:rPr lang="en-US" sz="2400" dirty="0">
                <a:latin typeface="Times New Roman"/>
                <a:ea typeface="Calibri"/>
                <a:cs typeface="Arial"/>
              </a:rPr>
              <a:t> </a:t>
            </a:r>
            <a:r>
              <a:rPr lang="en-US" sz="2400" dirty="0" err="1">
                <a:latin typeface="Times New Roman"/>
                <a:ea typeface="Calibri"/>
                <a:cs typeface="Arial"/>
              </a:rPr>
              <a:t>reflexes,Seizures</a:t>
            </a:r>
            <a:r>
              <a:rPr lang="en-US" sz="2400" dirty="0">
                <a:latin typeface="Times New Roman"/>
                <a:ea typeface="Calibri"/>
                <a:cs typeface="Arial"/>
              </a:rPr>
              <a:t> and coma</a:t>
            </a:r>
            <a:endParaRPr lang="en-US" sz="1800" dirty="0">
              <a:ea typeface="Calibri"/>
              <a:cs typeface="Arial"/>
            </a:endParaRPr>
          </a:p>
          <a:p>
            <a:pPr marL="0" indent="0">
              <a:lnSpc>
                <a:spcPct val="115000"/>
              </a:lnSpc>
              <a:spcAft>
                <a:spcPts val="0"/>
              </a:spcAft>
              <a:buNone/>
            </a:pPr>
            <a:r>
              <a:rPr lang="en-US" sz="2400" b="1" dirty="0">
                <a:solidFill>
                  <a:srgbClr val="FF0000"/>
                </a:solidFill>
                <a:latin typeface="Times New Roman"/>
                <a:ea typeface="Calibri"/>
                <a:cs typeface="Arial"/>
              </a:rPr>
              <a:t>5-Extracellular Dehydration and Decreased Vascular Volume.</a:t>
            </a:r>
            <a:endParaRPr lang="en-US" sz="1800" dirty="0">
              <a:solidFill>
                <a:srgbClr val="FF0000"/>
              </a:solidFill>
              <a:ea typeface="Calibri"/>
              <a:cs typeface="Arial"/>
            </a:endParaRPr>
          </a:p>
          <a:p>
            <a:pPr>
              <a:lnSpc>
                <a:spcPct val="115000"/>
              </a:lnSpc>
              <a:spcAft>
                <a:spcPts val="0"/>
              </a:spcAft>
            </a:pPr>
            <a:r>
              <a:rPr lang="en-US" sz="2400" dirty="0" err="1">
                <a:latin typeface="Times New Roman"/>
                <a:ea typeface="Calibri"/>
                <a:cs typeface="Arial"/>
              </a:rPr>
              <a:t>Tachycardia,Weak</a:t>
            </a:r>
            <a:r>
              <a:rPr lang="en-US" sz="2400" dirty="0">
                <a:latin typeface="Times New Roman"/>
                <a:ea typeface="Calibri"/>
                <a:cs typeface="Arial"/>
              </a:rPr>
              <a:t> and </a:t>
            </a:r>
            <a:r>
              <a:rPr lang="en-US" sz="2400" dirty="0" err="1">
                <a:latin typeface="Times New Roman"/>
                <a:ea typeface="Calibri"/>
                <a:cs typeface="Arial"/>
              </a:rPr>
              <a:t>thready</a:t>
            </a:r>
            <a:r>
              <a:rPr lang="en-US" sz="2400" dirty="0">
                <a:latin typeface="Times New Roman"/>
                <a:ea typeface="Calibri"/>
                <a:cs typeface="Arial"/>
              </a:rPr>
              <a:t> </a:t>
            </a:r>
            <a:r>
              <a:rPr lang="en-US" sz="2400" dirty="0" err="1">
                <a:latin typeface="Times New Roman"/>
                <a:ea typeface="Calibri"/>
                <a:cs typeface="Arial"/>
              </a:rPr>
              <a:t>pulse,Decreased</a:t>
            </a:r>
            <a:r>
              <a:rPr lang="en-US" sz="2400" dirty="0">
                <a:latin typeface="Times New Roman"/>
                <a:ea typeface="Calibri"/>
                <a:cs typeface="Arial"/>
              </a:rPr>
              <a:t> blood </a:t>
            </a:r>
            <a:r>
              <a:rPr lang="en-US" sz="2400" dirty="0" err="1">
                <a:latin typeface="Times New Roman"/>
                <a:ea typeface="Calibri"/>
                <a:cs typeface="Arial"/>
              </a:rPr>
              <a:t>pressure,Vascular</a:t>
            </a:r>
            <a:r>
              <a:rPr lang="en-US" sz="2400" dirty="0">
                <a:latin typeface="Times New Roman"/>
                <a:ea typeface="Calibri"/>
                <a:cs typeface="Arial"/>
              </a:rPr>
              <a:t> collapse.</a:t>
            </a:r>
            <a:endParaRPr lang="en-US" sz="1800" dirty="0">
              <a:ea typeface="Calibri"/>
              <a:cs typeface="Arial"/>
            </a:endParaRPr>
          </a:p>
          <a:p>
            <a:pPr marL="0" indent="0">
              <a:lnSpc>
                <a:spcPct val="115000"/>
              </a:lnSpc>
              <a:spcAft>
                <a:spcPts val="0"/>
              </a:spcAft>
              <a:buNone/>
            </a:pPr>
            <a:r>
              <a:rPr lang="en-US" sz="2400" b="1" dirty="0">
                <a:latin typeface="Times New Roman"/>
                <a:ea typeface="Calibri"/>
                <a:cs typeface="Arial"/>
              </a:rPr>
              <a:t> </a:t>
            </a:r>
            <a:endParaRPr lang="en-US" sz="1800" dirty="0">
              <a:ea typeface="Calibri"/>
              <a:cs typeface="Arial"/>
            </a:endParaRPr>
          </a:p>
          <a:p>
            <a:pPr marL="0" indent="0">
              <a:lnSpc>
                <a:spcPct val="115000"/>
              </a:lnSpc>
              <a:spcAft>
                <a:spcPts val="0"/>
              </a:spcAft>
              <a:buNone/>
            </a:pP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54167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248400"/>
          </a:xfrm>
        </p:spPr>
        <p:txBody>
          <a:bodyPr>
            <a:normAutofit lnSpcReduction="10000"/>
          </a:bodyPr>
          <a:lstStyle/>
          <a:p>
            <a:pPr marL="0" indent="0" algn="ctr">
              <a:lnSpc>
                <a:spcPct val="115000"/>
              </a:lnSpc>
              <a:spcAft>
                <a:spcPts val="0"/>
              </a:spcAft>
              <a:buNone/>
            </a:pPr>
            <a:r>
              <a:rPr lang="en-US" sz="3600" b="1" u="sng" dirty="0" smtClean="0">
                <a:solidFill>
                  <a:srgbClr val="FF0000"/>
                </a:solidFill>
                <a:latin typeface="Times New Roman"/>
                <a:ea typeface="Calibri"/>
                <a:cs typeface="Arial"/>
              </a:rPr>
              <a:t>Hypokalemia</a:t>
            </a:r>
            <a:endParaRPr lang="en-US" sz="2400" dirty="0">
              <a:ea typeface="Calibri"/>
              <a:cs typeface="Arial"/>
            </a:endParaRPr>
          </a:p>
          <a:p>
            <a:pPr marL="0" indent="0" algn="just">
              <a:lnSpc>
                <a:spcPct val="115000"/>
              </a:lnSpc>
              <a:spcAft>
                <a:spcPts val="0"/>
              </a:spcAft>
              <a:buNone/>
            </a:pPr>
            <a:r>
              <a:rPr lang="en-US" sz="4000" dirty="0">
                <a:latin typeface="Times New Roman"/>
                <a:ea typeface="Calibri"/>
                <a:cs typeface="Arial"/>
              </a:rPr>
              <a:t>1-Hypokalemia refers to a decrease in plasma potassium levels below 3.5 </a:t>
            </a:r>
            <a:r>
              <a:rPr lang="en-US" sz="4000" dirty="0" err="1">
                <a:latin typeface="Times New Roman"/>
                <a:ea typeface="Calibri"/>
                <a:cs typeface="Arial"/>
              </a:rPr>
              <a:t>mEq</a:t>
            </a:r>
            <a:r>
              <a:rPr lang="en-US" sz="4000" dirty="0">
                <a:latin typeface="Times New Roman"/>
                <a:ea typeface="Calibri"/>
                <a:cs typeface="Arial"/>
              </a:rPr>
              <a:t>/L (3.5 </a:t>
            </a:r>
            <a:r>
              <a:rPr lang="en-US" sz="4000" dirty="0" err="1">
                <a:latin typeface="Times New Roman"/>
                <a:ea typeface="Calibri"/>
                <a:cs typeface="Arial"/>
              </a:rPr>
              <a:t>mmol</a:t>
            </a:r>
            <a:r>
              <a:rPr lang="en-US" sz="4000" dirty="0">
                <a:latin typeface="Times New Roman"/>
                <a:ea typeface="Calibri"/>
                <a:cs typeface="Arial"/>
              </a:rPr>
              <a:t>/L).                                                                                                                      2-Because of </a:t>
            </a:r>
            <a:r>
              <a:rPr lang="en-US" sz="4000" dirty="0" err="1">
                <a:latin typeface="Times New Roman"/>
                <a:ea typeface="Calibri"/>
                <a:cs typeface="Arial"/>
              </a:rPr>
              <a:t>transcellular</a:t>
            </a:r>
            <a:r>
              <a:rPr lang="en-US" sz="4000" dirty="0">
                <a:latin typeface="Times New Roman"/>
                <a:ea typeface="Calibri"/>
                <a:cs typeface="Arial"/>
              </a:rPr>
              <a:t> shifts, temporary changes in plasma potassium may occur as the result of movement between the ICF and ECF compartments.</a:t>
            </a:r>
            <a:endParaRPr lang="ar-IQ" sz="4000" dirty="0"/>
          </a:p>
        </p:txBody>
      </p:sp>
    </p:spTree>
    <p:extLst>
      <p:ext uri="{BB962C8B-B14F-4D97-AF65-F5344CB8AC3E}">
        <p14:creationId xmlns:p14="http://schemas.microsoft.com/office/powerpoint/2010/main" val="106155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77500" lnSpcReduction="20000"/>
          </a:bodyPr>
          <a:lstStyle/>
          <a:p>
            <a:pPr marL="0" indent="0" algn="ctr">
              <a:lnSpc>
                <a:spcPct val="115000"/>
              </a:lnSpc>
              <a:spcAft>
                <a:spcPts val="0"/>
              </a:spcAft>
              <a:buNone/>
            </a:pPr>
            <a:r>
              <a:rPr lang="en-US" sz="5100" b="1" u="sng" dirty="0">
                <a:solidFill>
                  <a:srgbClr val="548DD4"/>
                </a:solidFill>
                <a:latin typeface="Times New Roman"/>
                <a:ea typeface="Calibri"/>
                <a:cs typeface="Arial"/>
              </a:rPr>
              <a:t>Causes</a:t>
            </a:r>
            <a:endParaRPr lang="en-US" sz="51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1-Inadequate Intake.</a:t>
            </a:r>
            <a:endParaRPr lang="en-US" sz="2400" dirty="0">
              <a:solidFill>
                <a:srgbClr val="FF0000"/>
              </a:solidFill>
              <a:ea typeface="Calibri"/>
              <a:cs typeface="Arial"/>
            </a:endParaRPr>
          </a:p>
          <a:p>
            <a:pPr marL="0" indent="0">
              <a:lnSpc>
                <a:spcPct val="115000"/>
              </a:lnSpc>
              <a:spcAft>
                <a:spcPts val="0"/>
              </a:spcAft>
              <a:buNone/>
            </a:pPr>
            <a:r>
              <a:rPr lang="en-US" dirty="0">
                <a:latin typeface="Times New Roman"/>
                <a:ea typeface="Calibri"/>
                <a:cs typeface="Arial"/>
              </a:rPr>
              <a:t>Diet deficient in </a:t>
            </a:r>
            <a:r>
              <a:rPr lang="en-US" dirty="0" err="1">
                <a:latin typeface="Times New Roman"/>
                <a:ea typeface="Calibri"/>
                <a:cs typeface="Arial"/>
              </a:rPr>
              <a:t>potassium,Inability</a:t>
            </a:r>
            <a:r>
              <a:rPr lang="en-US" dirty="0">
                <a:latin typeface="Times New Roman"/>
                <a:ea typeface="Calibri"/>
                <a:cs typeface="Arial"/>
              </a:rPr>
              <a:t> to </a:t>
            </a:r>
            <a:r>
              <a:rPr lang="en-US" dirty="0" err="1">
                <a:latin typeface="Times New Roman"/>
                <a:ea typeface="Calibri"/>
                <a:cs typeface="Arial"/>
              </a:rPr>
              <a:t>eat,Administration</a:t>
            </a:r>
            <a:r>
              <a:rPr lang="en-US" dirty="0">
                <a:latin typeface="Times New Roman"/>
                <a:ea typeface="Calibri"/>
                <a:cs typeface="Arial"/>
              </a:rPr>
              <a:t> of </a:t>
            </a:r>
            <a:r>
              <a:rPr lang="en-US" dirty="0" smtClean="0">
                <a:latin typeface="Times New Roman"/>
                <a:ea typeface="Calibri"/>
                <a:cs typeface="Arial"/>
              </a:rPr>
              <a:t>potassium-free</a:t>
            </a:r>
            <a:r>
              <a:rPr lang="en-US" sz="2400" dirty="0" smtClean="0">
                <a:ea typeface="Calibri"/>
                <a:cs typeface="Arial"/>
              </a:rPr>
              <a:t> </a:t>
            </a:r>
            <a:r>
              <a:rPr lang="en-US" dirty="0" smtClean="0">
                <a:latin typeface="Times New Roman"/>
                <a:ea typeface="Calibri"/>
                <a:cs typeface="Arial"/>
              </a:rPr>
              <a:t>parenteral </a:t>
            </a:r>
            <a:r>
              <a:rPr lang="en-US" dirty="0">
                <a:latin typeface="Times New Roman"/>
                <a:ea typeface="Calibri"/>
                <a:cs typeface="Arial"/>
              </a:rPr>
              <a:t>solutions.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2-Excessive Renal Losses.</a:t>
            </a:r>
            <a:endParaRPr lang="en-US" sz="2400" dirty="0">
              <a:solidFill>
                <a:srgbClr val="FF0000"/>
              </a:solidFill>
              <a:ea typeface="Calibri"/>
              <a:cs typeface="Arial"/>
            </a:endParaRPr>
          </a:p>
          <a:p>
            <a:pPr marL="0" indent="0">
              <a:lnSpc>
                <a:spcPct val="115000"/>
              </a:lnSpc>
              <a:spcAft>
                <a:spcPts val="0"/>
              </a:spcAft>
              <a:buNone/>
            </a:pPr>
            <a:r>
              <a:rPr lang="en-US" dirty="0">
                <a:latin typeface="Times New Roman"/>
                <a:ea typeface="Calibri"/>
                <a:cs typeface="Arial"/>
              </a:rPr>
              <a:t>Diuretic therapy (except </a:t>
            </a:r>
            <a:r>
              <a:rPr lang="en-US" dirty="0" smtClean="0">
                <a:latin typeface="Times New Roman"/>
                <a:ea typeface="Calibri"/>
                <a:cs typeface="Arial"/>
              </a:rPr>
              <a:t>potassium sparing </a:t>
            </a:r>
            <a:r>
              <a:rPr lang="en-US" dirty="0">
                <a:latin typeface="Times New Roman"/>
                <a:ea typeface="Calibri"/>
                <a:cs typeface="Arial"/>
              </a:rPr>
              <a:t>diuretics),Diuretic phase of renal failure</a:t>
            </a:r>
            <a:r>
              <a:rPr lang="en-US" dirty="0" smtClean="0">
                <a:latin typeface="Times New Roman"/>
                <a:ea typeface="Calibri"/>
                <a:cs typeface="Arial"/>
              </a:rPr>
              <a:t>, Increased </a:t>
            </a:r>
            <a:r>
              <a:rPr lang="en-US" dirty="0">
                <a:latin typeface="Times New Roman"/>
                <a:ea typeface="Calibri"/>
                <a:cs typeface="Arial"/>
              </a:rPr>
              <a:t>mineralocorticoid </a:t>
            </a:r>
            <a:r>
              <a:rPr lang="en-US" dirty="0" err="1">
                <a:latin typeface="Times New Roman"/>
                <a:ea typeface="Calibri"/>
                <a:cs typeface="Arial"/>
              </a:rPr>
              <a:t>levels,Primary</a:t>
            </a:r>
            <a:r>
              <a:rPr lang="en-US" dirty="0">
                <a:latin typeface="Times New Roman"/>
                <a:ea typeface="Calibri"/>
                <a:cs typeface="Arial"/>
              </a:rPr>
              <a:t> </a:t>
            </a:r>
            <a:r>
              <a:rPr lang="en-US" dirty="0" err="1">
                <a:latin typeface="Times New Roman"/>
                <a:ea typeface="Calibri"/>
                <a:cs typeface="Arial"/>
              </a:rPr>
              <a:t>hyperaldosteronism,Treatment</a:t>
            </a:r>
            <a:r>
              <a:rPr lang="en-US" dirty="0">
                <a:latin typeface="Times New Roman"/>
                <a:ea typeface="Calibri"/>
                <a:cs typeface="Arial"/>
              </a:rPr>
              <a:t> with corticosteroid drugs.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3-Excessive Gastrointestinal Losses.</a:t>
            </a:r>
            <a:endParaRPr lang="en-US" sz="2400" dirty="0">
              <a:solidFill>
                <a:srgbClr val="FF0000"/>
              </a:solidFill>
              <a:ea typeface="Calibri"/>
              <a:cs typeface="Arial"/>
            </a:endParaRPr>
          </a:p>
          <a:p>
            <a:pPr marL="0" indent="0">
              <a:lnSpc>
                <a:spcPct val="115000"/>
              </a:lnSpc>
              <a:spcAft>
                <a:spcPts val="0"/>
              </a:spcAft>
              <a:buNone/>
            </a:pPr>
            <a:r>
              <a:rPr lang="en-US" dirty="0" err="1">
                <a:latin typeface="Times New Roman"/>
                <a:ea typeface="Calibri"/>
                <a:cs typeface="Arial"/>
              </a:rPr>
              <a:t>Vomiting,Diarrhea,Gastrointestinal</a:t>
            </a:r>
            <a:r>
              <a:rPr lang="en-US" dirty="0">
                <a:latin typeface="Times New Roman"/>
                <a:ea typeface="Calibri"/>
                <a:cs typeface="Arial"/>
              </a:rPr>
              <a:t> </a:t>
            </a:r>
            <a:r>
              <a:rPr lang="en-US" dirty="0" err="1">
                <a:latin typeface="Times New Roman"/>
                <a:ea typeface="Calibri"/>
                <a:cs typeface="Arial"/>
              </a:rPr>
              <a:t>suction,Draining</a:t>
            </a:r>
            <a:r>
              <a:rPr lang="en-US" dirty="0">
                <a:latin typeface="Times New Roman"/>
                <a:ea typeface="Calibri"/>
                <a:cs typeface="Arial"/>
              </a:rPr>
              <a:t> gastrointestinal fistula.</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4-Transcompartmental Shift.</a:t>
            </a:r>
            <a:endParaRPr lang="en-US" sz="2400" dirty="0">
              <a:solidFill>
                <a:srgbClr val="FF0000"/>
              </a:solidFill>
              <a:ea typeface="Calibri"/>
              <a:cs typeface="Arial"/>
            </a:endParaRPr>
          </a:p>
          <a:p>
            <a:pPr marL="0" indent="0">
              <a:buNone/>
            </a:pPr>
            <a:r>
              <a:rPr lang="en-US" dirty="0">
                <a:latin typeface="Times New Roman"/>
                <a:ea typeface="Calibri"/>
              </a:rPr>
              <a:t>Administration of β-adrenergic agonist ,Administration of insulin for treatment of diabetic </a:t>
            </a:r>
            <a:r>
              <a:rPr lang="en-US" dirty="0" err="1">
                <a:latin typeface="Times New Roman"/>
                <a:ea typeface="Calibri"/>
              </a:rPr>
              <a:t>ketoacidosis,Alkalosis</a:t>
            </a:r>
            <a:r>
              <a:rPr lang="en-US" dirty="0">
                <a:latin typeface="Times New Roman"/>
                <a:ea typeface="Calibri"/>
              </a:rPr>
              <a:t>; metabolic or respiratory.,</a:t>
            </a:r>
            <a:endParaRPr lang="ar-IQ" dirty="0"/>
          </a:p>
        </p:txBody>
      </p:sp>
    </p:spTree>
    <p:extLst>
      <p:ext uri="{BB962C8B-B14F-4D97-AF65-F5344CB8AC3E}">
        <p14:creationId xmlns:p14="http://schemas.microsoft.com/office/powerpoint/2010/main" val="2592252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915400" cy="6629400"/>
          </a:xfrm>
        </p:spPr>
        <p:txBody>
          <a:bodyPr>
            <a:normAutofit fontScale="62500" lnSpcReduction="20000"/>
          </a:bodyPr>
          <a:lstStyle/>
          <a:p>
            <a:pPr marL="0" indent="0" algn="ctr">
              <a:lnSpc>
                <a:spcPct val="115000"/>
              </a:lnSpc>
              <a:spcAft>
                <a:spcPts val="0"/>
              </a:spcAft>
              <a:buNone/>
            </a:pPr>
            <a:r>
              <a:rPr lang="en-US" sz="4500" b="1" u="sng" dirty="0">
                <a:solidFill>
                  <a:srgbClr val="548DD4"/>
                </a:solidFill>
                <a:latin typeface="Times New Roman"/>
                <a:ea typeface="Calibri"/>
                <a:cs typeface="Arial"/>
              </a:rPr>
              <a:t>Manifestations</a:t>
            </a:r>
            <a:endParaRPr lang="en-US" sz="45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1-Laboratory Values.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Serum potassium less than 3.5 </a:t>
            </a:r>
            <a:r>
              <a:rPr lang="en-US" dirty="0" err="1">
                <a:latin typeface="Times New Roman"/>
                <a:ea typeface="Calibri"/>
                <a:cs typeface="Arial"/>
              </a:rPr>
              <a:t>mEq</a:t>
            </a:r>
            <a:r>
              <a:rPr lang="en-US" dirty="0">
                <a:latin typeface="Times New Roman"/>
                <a:ea typeface="Calibri"/>
                <a:cs typeface="Arial"/>
              </a:rPr>
              <a:t>/L(3.5 </a:t>
            </a:r>
            <a:r>
              <a:rPr lang="en-US" dirty="0" err="1">
                <a:latin typeface="Times New Roman"/>
                <a:ea typeface="Calibri"/>
                <a:cs typeface="Arial"/>
              </a:rPr>
              <a:t>mmol</a:t>
            </a:r>
            <a:r>
              <a:rPr lang="en-US" dirty="0">
                <a:latin typeface="Times New Roman"/>
                <a:ea typeface="Calibri"/>
                <a:cs typeface="Arial"/>
              </a:rPr>
              <a:t>/L).</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2-Impaired Ability to Concentrate Urine.</a:t>
            </a:r>
            <a:endParaRPr lang="en-US" sz="2400" dirty="0">
              <a:solidFill>
                <a:srgbClr val="FF0000"/>
              </a:solidFill>
              <a:ea typeface="Calibri"/>
              <a:cs typeface="Arial"/>
            </a:endParaRPr>
          </a:p>
          <a:p>
            <a:pPr>
              <a:lnSpc>
                <a:spcPct val="115000"/>
              </a:lnSpc>
              <a:spcAft>
                <a:spcPts val="0"/>
              </a:spcAft>
            </a:pPr>
            <a:r>
              <a:rPr lang="en-US" dirty="0" err="1">
                <a:latin typeface="Times New Roman"/>
                <a:ea typeface="Calibri"/>
                <a:cs typeface="Arial"/>
              </a:rPr>
              <a:t>Polyuria,Urine</a:t>
            </a:r>
            <a:r>
              <a:rPr lang="en-US" dirty="0">
                <a:latin typeface="Times New Roman"/>
                <a:ea typeface="Calibri"/>
                <a:cs typeface="Arial"/>
              </a:rPr>
              <a:t> with low osmolality and specific </a:t>
            </a:r>
            <a:r>
              <a:rPr lang="en-US" dirty="0" err="1">
                <a:latin typeface="Times New Roman"/>
                <a:ea typeface="Calibri"/>
                <a:cs typeface="Arial"/>
              </a:rPr>
              <a:t>gravity,Polydipsia</a:t>
            </a:r>
            <a:r>
              <a:rPr lang="en-US" dirty="0">
                <a:latin typeface="Times New Roman"/>
                <a:ea typeface="Calibri"/>
                <a:cs typeface="Arial"/>
              </a:rPr>
              <a:t>.</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3-Gastrointestinal Manifestations.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Anorexia, nausea, </a:t>
            </a:r>
            <a:r>
              <a:rPr lang="en-US" dirty="0" err="1">
                <a:latin typeface="Times New Roman"/>
                <a:ea typeface="Calibri"/>
                <a:cs typeface="Arial"/>
              </a:rPr>
              <a:t>vomiting,Abdominal</a:t>
            </a:r>
            <a:r>
              <a:rPr lang="en-US" dirty="0">
                <a:latin typeface="Times New Roman"/>
                <a:ea typeface="Calibri"/>
                <a:cs typeface="Arial"/>
              </a:rPr>
              <a:t> </a:t>
            </a:r>
            <a:r>
              <a:rPr lang="en-US" dirty="0" err="1">
                <a:latin typeface="Times New Roman"/>
                <a:ea typeface="Calibri"/>
                <a:cs typeface="Arial"/>
              </a:rPr>
              <a:t>distention,Paralytic</a:t>
            </a:r>
            <a:r>
              <a:rPr lang="en-US" dirty="0">
                <a:latin typeface="Times New Roman"/>
                <a:ea typeface="Calibri"/>
                <a:cs typeface="Arial"/>
              </a:rPr>
              <a:t> ileus.</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4-N</a:t>
            </a:r>
            <a:r>
              <a:rPr lang="en-US" b="1" dirty="0">
                <a:solidFill>
                  <a:srgbClr val="FF0000"/>
                </a:solidFill>
                <a:latin typeface="Times New Roman"/>
                <a:ea typeface="Calibri"/>
                <a:cs typeface="Arial"/>
              </a:rPr>
              <a:t>euromuscular Manifestations.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Muscle flabbiness, weakness, and </a:t>
            </a:r>
            <a:r>
              <a:rPr lang="en-US" dirty="0" err="1">
                <a:latin typeface="Times New Roman"/>
                <a:ea typeface="Calibri"/>
                <a:cs typeface="Arial"/>
              </a:rPr>
              <a:t>fatigue,Muscle</a:t>
            </a:r>
            <a:r>
              <a:rPr lang="en-US" dirty="0">
                <a:latin typeface="Times New Roman"/>
                <a:ea typeface="Calibri"/>
                <a:cs typeface="Arial"/>
              </a:rPr>
              <a:t> cramps and tenderness, </a:t>
            </a:r>
            <a:r>
              <a:rPr lang="en-US" dirty="0" err="1">
                <a:latin typeface="Times New Roman"/>
                <a:ea typeface="Calibri"/>
                <a:cs typeface="Arial"/>
              </a:rPr>
              <a:t>Paresthesias,Paralysis</a:t>
            </a:r>
            <a:r>
              <a:rPr lang="en-US" dirty="0">
                <a:latin typeface="Times New Roman"/>
                <a:ea typeface="Calibri"/>
                <a:cs typeface="Arial"/>
              </a:rPr>
              <a:t>.</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5-Cardiovascular Manifestations.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Postural </a:t>
            </a:r>
            <a:r>
              <a:rPr lang="en-US" dirty="0" err="1">
                <a:latin typeface="Times New Roman"/>
                <a:ea typeface="Calibri"/>
                <a:cs typeface="Arial"/>
              </a:rPr>
              <a:t>hypotension,Increased</a:t>
            </a:r>
            <a:r>
              <a:rPr lang="en-US" dirty="0">
                <a:latin typeface="Times New Roman"/>
                <a:ea typeface="Calibri"/>
                <a:cs typeface="Arial"/>
              </a:rPr>
              <a:t> sensitivity to digitalis </a:t>
            </a:r>
            <a:r>
              <a:rPr lang="en-US" dirty="0" err="1">
                <a:latin typeface="Times New Roman"/>
                <a:ea typeface="Calibri"/>
                <a:cs typeface="Arial"/>
              </a:rPr>
              <a:t>toxicity,Changes</a:t>
            </a:r>
            <a:r>
              <a:rPr lang="en-US" dirty="0">
                <a:latin typeface="Times New Roman"/>
                <a:ea typeface="Calibri"/>
                <a:cs typeface="Arial"/>
              </a:rPr>
              <a:t> in </a:t>
            </a:r>
            <a:r>
              <a:rPr lang="en-US" dirty="0" err="1">
                <a:latin typeface="Times New Roman"/>
                <a:ea typeface="Calibri"/>
                <a:cs typeface="Arial"/>
              </a:rPr>
              <a:t>electrocardiogram,Cardiac</a:t>
            </a:r>
            <a:r>
              <a:rPr lang="en-US" dirty="0">
                <a:latin typeface="Times New Roman"/>
                <a:ea typeface="Calibri"/>
                <a:cs typeface="Arial"/>
              </a:rPr>
              <a:t> dysrhythmias.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6-Central Nervous System Manifestations: </a:t>
            </a:r>
            <a:endParaRPr lang="en-US" sz="2400" dirty="0">
              <a:solidFill>
                <a:srgbClr val="FF0000"/>
              </a:solidFill>
              <a:ea typeface="Calibri"/>
              <a:cs typeface="Arial"/>
            </a:endParaRPr>
          </a:p>
          <a:p>
            <a:pPr>
              <a:lnSpc>
                <a:spcPct val="115000"/>
              </a:lnSpc>
              <a:spcAft>
                <a:spcPts val="0"/>
              </a:spcAft>
            </a:pPr>
            <a:r>
              <a:rPr lang="en-US" b="1" dirty="0">
                <a:latin typeface="Times New Roman"/>
                <a:ea typeface="Calibri"/>
                <a:cs typeface="Arial"/>
              </a:rPr>
              <a:t> </a:t>
            </a:r>
            <a:r>
              <a:rPr lang="en-US" dirty="0" err="1">
                <a:latin typeface="Times New Roman"/>
                <a:ea typeface="Calibri"/>
                <a:cs typeface="Arial"/>
              </a:rPr>
              <a:t>Confusion,Depression</a:t>
            </a:r>
            <a:r>
              <a:rPr lang="en-US" dirty="0">
                <a:latin typeface="Times New Roman"/>
                <a:ea typeface="Calibri"/>
                <a:cs typeface="Arial"/>
              </a:rPr>
              <a:t>.</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7-Acid–Base Disorders: </a:t>
            </a:r>
            <a:endParaRPr lang="en-US" sz="2400" dirty="0">
              <a:solidFill>
                <a:srgbClr val="FF0000"/>
              </a:solidFill>
              <a:ea typeface="Calibri"/>
              <a:cs typeface="Arial"/>
            </a:endParaRPr>
          </a:p>
          <a:p>
            <a:pPr>
              <a:lnSpc>
                <a:spcPct val="115000"/>
              </a:lnSpc>
              <a:spcAft>
                <a:spcPts val="0"/>
              </a:spcAft>
            </a:pPr>
            <a:r>
              <a:rPr lang="en-US" b="1" dirty="0">
                <a:latin typeface="Times New Roman"/>
                <a:ea typeface="Calibri"/>
                <a:cs typeface="Arial"/>
              </a:rPr>
              <a:t> </a:t>
            </a:r>
            <a:r>
              <a:rPr lang="en-US" dirty="0">
                <a:latin typeface="Times New Roman"/>
                <a:ea typeface="Calibri"/>
                <a:cs typeface="Arial"/>
              </a:rPr>
              <a:t>Metabolic alkalosis.</a:t>
            </a:r>
            <a:endParaRPr lang="en-US" sz="2400" dirty="0">
              <a:ea typeface="Calibri"/>
              <a:cs typeface="Arial"/>
            </a:endParaRPr>
          </a:p>
          <a:p>
            <a:pPr marL="0" indent="0">
              <a:buNone/>
            </a:pPr>
            <a:r>
              <a:rPr lang="en-US" sz="3600" b="1" dirty="0">
                <a:latin typeface="Times New Roman"/>
                <a:ea typeface="Calibri"/>
              </a:rPr>
              <a:t> </a:t>
            </a:r>
            <a:endParaRPr lang="ar-IQ" dirty="0"/>
          </a:p>
        </p:txBody>
      </p:sp>
    </p:spTree>
    <p:extLst>
      <p:ext uri="{BB962C8B-B14F-4D97-AF65-F5344CB8AC3E}">
        <p14:creationId xmlns:p14="http://schemas.microsoft.com/office/powerpoint/2010/main" val="67061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096000"/>
          </a:xfrm>
        </p:spPr>
        <p:txBody>
          <a:bodyPr/>
          <a:lstStyle/>
          <a:p>
            <a:pPr marL="0" indent="0" algn="ctr">
              <a:lnSpc>
                <a:spcPct val="115000"/>
              </a:lnSpc>
              <a:spcAft>
                <a:spcPts val="0"/>
              </a:spcAft>
              <a:buNone/>
            </a:pPr>
            <a:r>
              <a:rPr lang="en-US" sz="3600" b="1" dirty="0">
                <a:latin typeface="Times New Roman"/>
                <a:ea typeface="Calibri"/>
                <a:cs typeface="Arial"/>
              </a:rPr>
              <a:t> </a:t>
            </a:r>
            <a:r>
              <a:rPr lang="en-US" sz="3600" b="1" u="sng" dirty="0">
                <a:solidFill>
                  <a:srgbClr val="FF0000"/>
                </a:solidFill>
                <a:latin typeface="Times New Roman"/>
                <a:ea typeface="Calibri"/>
                <a:cs typeface="Arial"/>
              </a:rPr>
              <a:t>Hyperkalemia</a:t>
            </a:r>
            <a:endParaRPr lang="en-US" sz="2400" dirty="0">
              <a:ea typeface="Calibri"/>
              <a:cs typeface="Arial"/>
            </a:endParaRPr>
          </a:p>
          <a:p>
            <a:pPr marL="0" indent="0">
              <a:lnSpc>
                <a:spcPct val="115000"/>
              </a:lnSpc>
              <a:spcAft>
                <a:spcPts val="0"/>
              </a:spcAft>
              <a:buNone/>
            </a:pPr>
            <a:r>
              <a:rPr lang="en-US" dirty="0">
                <a:latin typeface="Times New Roman"/>
                <a:ea typeface="Calibri"/>
                <a:cs typeface="Arial"/>
              </a:rPr>
              <a:t>1-Hyperkalemia refers to an increase in plasma levels of potassium in excess of 5.0 </a:t>
            </a:r>
            <a:r>
              <a:rPr lang="en-US" dirty="0" err="1">
                <a:latin typeface="Times New Roman"/>
                <a:ea typeface="Calibri"/>
                <a:cs typeface="Arial"/>
              </a:rPr>
              <a:t>mEq</a:t>
            </a:r>
            <a:r>
              <a:rPr lang="en-US" dirty="0">
                <a:latin typeface="Times New Roman"/>
                <a:ea typeface="Calibri"/>
                <a:cs typeface="Arial"/>
              </a:rPr>
              <a:t>/L (5.0 </a:t>
            </a:r>
            <a:r>
              <a:rPr lang="en-US" dirty="0" err="1">
                <a:latin typeface="Times New Roman"/>
                <a:ea typeface="Calibri"/>
                <a:cs typeface="Arial"/>
              </a:rPr>
              <a:t>mmol</a:t>
            </a:r>
            <a:r>
              <a:rPr lang="en-US" dirty="0">
                <a:latin typeface="Times New Roman"/>
                <a:ea typeface="Calibri"/>
                <a:cs typeface="Arial"/>
              </a:rPr>
              <a:t>/L).                                                                                                      2-It seldom occurs in healthy persons because the body is extremely effective in preventing excess potassium accumulation in the ECF.</a:t>
            </a:r>
            <a:endParaRPr lang="ar-IQ" dirty="0"/>
          </a:p>
        </p:txBody>
      </p:sp>
    </p:spTree>
    <p:extLst>
      <p:ext uri="{BB962C8B-B14F-4D97-AF65-F5344CB8AC3E}">
        <p14:creationId xmlns:p14="http://schemas.microsoft.com/office/powerpoint/2010/main" val="1587561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85000" lnSpcReduction="20000"/>
          </a:bodyPr>
          <a:lstStyle/>
          <a:p>
            <a:pPr marL="0" indent="0" algn="ctr">
              <a:lnSpc>
                <a:spcPct val="115000"/>
              </a:lnSpc>
              <a:spcAft>
                <a:spcPts val="0"/>
              </a:spcAft>
              <a:buNone/>
            </a:pPr>
            <a:r>
              <a:rPr lang="en-US" b="1" dirty="0">
                <a:solidFill>
                  <a:srgbClr val="548DD4"/>
                </a:solidFill>
                <a:latin typeface="Times New Roman"/>
                <a:ea typeface="Calibri"/>
                <a:cs typeface="Arial"/>
              </a:rPr>
              <a:t>Causes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1-Excessive Intake</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Excessive oral </a:t>
            </a:r>
            <a:r>
              <a:rPr lang="en-US" dirty="0" err="1">
                <a:latin typeface="Times New Roman"/>
                <a:ea typeface="Calibri"/>
                <a:cs typeface="Arial"/>
              </a:rPr>
              <a:t>intake,Treatment</a:t>
            </a:r>
            <a:r>
              <a:rPr lang="en-US" dirty="0">
                <a:latin typeface="Times New Roman"/>
                <a:ea typeface="Calibri"/>
                <a:cs typeface="Arial"/>
              </a:rPr>
              <a:t> with oral potassium </a:t>
            </a:r>
            <a:r>
              <a:rPr lang="en-US" dirty="0" err="1">
                <a:latin typeface="Times New Roman"/>
                <a:ea typeface="Calibri"/>
                <a:cs typeface="Arial"/>
              </a:rPr>
              <a:t>supplements,Excessive</a:t>
            </a:r>
            <a:r>
              <a:rPr lang="en-US" dirty="0">
                <a:latin typeface="Times New Roman"/>
                <a:ea typeface="Calibri"/>
                <a:cs typeface="Arial"/>
              </a:rPr>
              <a:t> or rapid infusion of potassium containing parenteral fluids.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2-Release From Intracellular Compartment</a:t>
            </a:r>
            <a:r>
              <a:rPr lang="en-US" b="1" dirty="0">
                <a:latin typeface="Times New Roman"/>
                <a:ea typeface="Calibri"/>
                <a:cs typeface="Arial"/>
              </a:rPr>
              <a:t>.</a:t>
            </a:r>
            <a:endParaRPr lang="en-US" sz="2400" dirty="0">
              <a:ea typeface="Calibri"/>
              <a:cs typeface="Arial"/>
            </a:endParaRPr>
          </a:p>
          <a:p>
            <a:pPr>
              <a:lnSpc>
                <a:spcPct val="115000"/>
              </a:lnSpc>
              <a:spcAft>
                <a:spcPts val="0"/>
              </a:spcAft>
            </a:pPr>
            <a:r>
              <a:rPr lang="en-US" dirty="0">
                <a:latin typeface="Times New Roman"/>
                <a:ea typeface="Calibri"/>
                <a:cs typeface="Arial"/>
              </a:rPr>
              <a:t>Tissue </a:t>
            </a:r>
            <a:r>
              <a:rPr lang="en-US" dirty="0" err="1">
                <a:latin typeface="Times New Roman"/>
                <a:ea typeface="Calibri"/>
                <a:cs typeface="Arial"/>
              </a:rPr>
              <a:t>trauma,Burns,Crushing</a:t>
            </a:r>
            <a:r>
              <a:rPr lang="en-US" dirty="0">
                <a:latin typeface="Times New Roman"/>
                <a:ea typeface="Calibri"/>
                <a:cs typeface="Arial"/>
              </a:rPr>
              <a:t> </a:t>
            </a:r>
            <a:r>
              <a:rPr lang="en-US" dirty="0" err="1">
                <a:latin typeface="Times New Roman"/>
                <a:ea typeface="Calibri"/>
                <a:cs typeface="Arial"/>
              </a:rPr>
              <a:t>injuries,Extreme</a:t>
            </a:r>
            <a:r>
              <a:rPr lang="en-US" dirty="0">
                <a:latin typeface="Times New Roman"/>
                <a:ea typeface="Calibri"/>
                <a:cs typeface="Arial"/>
              </a:rPr>
              <a:t> exercise or seizures.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3-Inadequate Elimination by Kidneys.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Renal </a:t>
            </a:r>
            <a:r>
              <a:rPr lang="en-US" dirty="0" err="1">
                <a:latin typeface="Times New Roman"/>
                <a:ea typeface="Calibri"/>
                <a:cs typeface="Arial"/>
              </a:rPr>
              <a:t>failure,Adrenal</a:t>
            </a:r>
            <a:r>
              <a:rPr lang="en-US" dirty="0">
                <a:latin typeface="Times New Roman"/>
                <a:ea typeface="Calibri"/>
                <a:cs typeface="Arial"/>
              </a:rPr>
              <a:t> insufficiency (Addison’s disease),Treatment with potassium-sparing </a:t>
            </a:r>
            <a:r>
              <a:rPr lang="en-US" dirty="0" err="1">
                <a:latin typeface="Times New Roman"/>
                <a:ea typeface="Calibri"/>
                <a:cs typeface="Arial"/>
              </a:rPr>
              <a:t>diuretics,Treatment</a:t>
            </a:r>
            <a:r>
              <a:rPr lang="en-US" dirty="0">
                <a:latin typeface="Times New Roman"/>
                <a:ea typeface="Calibri"/>
                <a:cs typeface="Arial"/>
              </a:rPr>
              <a:t> with angiotensin-converting enzyme inhibitors.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931890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normAutofit lnSpcReduction="10000"/>
          </a:bodyPr>
          <a:lstStyle/>
          <a:p>
            <a:pPr marL="0" indent="0">
              <a:lnSpc>
                <a:spcPct val="115000"/>
              </a:lnSpc>
              <a:spcAft>
                <a:spcPts val="0"/>
              </a:spcAft>
              <a:buNone/>
            </a:pPr>
            <a:r>
              <a:rPr lang="en-US" b="1" u="sng" dirty="0">
                <a:solidFill>
                  <a:srgbClr val="548DD4"/>
                </a:solidFill>
                <a:latin typeface="Times New Roman"/>
                <a:ea typeface="Calibri"/>
                <a:cs typeface="Arial"/>
              </a:rPr>
              <a:t>Manifestations:</a:t>
            </a:r>
            <a:endParaRPr lang="en-US" sz="2400" dirty="0">
              <a:ea typeface="Calibri"/>
              <a:cs typeface="Arial"/>
            </a:endParaRPr>
          </a:p>
          <a:p>
            <a:pPr>
              <a:lnSpc>
                <a:spcPct val="115000"/>
              </a:lnSpc>
              <a:spcAft>
                <a:spcPts val="0"/>
              </a:spcAft>
            </a:pPr>
            <a:r>
              <a:rPr lang="en-US" b="1" dirty="0">
                <a:latin typeface="Times New Roman"/>
                <a:ea typeface="Calibri"/>
                <a:cs typeface="Arial"/>
              </a:rPr>
              <a:t>1-Laboratory Values.</a:t>
            </a:r>
            <a:endParaRPr lang="en-US" sz="2400" dirty="0">
              <a:ea typeface="Calibri"/>
              <a:cs typeface="Arial"/>
            </a:endParaRPr>
          </a:p>
          <a:p>
            <a:pPr>
              <a:lnSpc>
                <a:spcPct val="115000"/>
              </a:lnSpc>
              <a:spcAft>
                <a:spcPts val="0"/>
              </a:spcAft>
            </a:pPr>
            <a:r>
              <a:rPr lang="en-US" dirty="0">
                <a:latin typeface="Times New Roman"/>
                <a:ea typeface="Calibri"/>
                <a:cs typeface="Arial"/>
              </a:rPr>
              <a:t>Serum potassium above 5.0 </a:t>
            </a:r>
            <a:r>
              <a:rPr lang="en-US" dirty="0" err="1">
                <a:latin typeface="Times New Roman"/>
                <a:ea typeface="Calibri"/>
                <a:cs typeface="Arial"/>
              </a:rPr>
              <a:t>mEq</a:t>
            </a:r>
            <a:r>
              <a:rPr lang="en-US" dirty="0">
                <a:latin typeface="Times New Roman"/>
                <a:ea typeface="Calibri"/>
                <a:cs typeface="Arial"/>
              </a:rPr>
              <a:t>/L(5.0 </a:t>
            </a:r>
            <a:r>
              <a:rPr lang="en-US" dirty="0" err="1">
                <a:latin typeface="Times New Roman"/>
                <a:ea typeface="Calibri"/>
                <a:cs typeface="Arial"/>
              </a:rPr>
              <a:t>mmol</a:t>
            </a:r>
            <a:r>
              <a:rPr lang="en-US" dirty="0">
                <a:latin typeface="Times New Roman"/>
                <a:ea typeface="Calibri"/>
                <a:cs typeface="Arial"/>
              </a:rPr>
              <a:t>/L).</a:t>
            </a:r>
            <a:endParaRPr lang="en-US" sz="2400" dirty="0">
              <a:ea typeface="Calibri"/>
              <a:cs typeface="Arial"/>
            </a:endParaRPr>
          </a:p>
          <a:p>
            <a:pPr>
              <a:lnSpc>
                <a:spcPct val="115000"/>
              </a:lnSpc>
              <a:spcAft>
                <a:spcPts val="0"/>
              </a:spcAft>
            </a:pPr>
            <a:r>
              <a:rPr lang="en-US" b="1" dirty="0">
                <a:latin typeface="Times New Roman"/>
                <a:ea typeface="Calibri"/>
                <a:cs typeface="Arial"/>
              </a:rPr>
              <a:t>2-Gastrointestinal Manifestations.</a:t>
            </a:r>
            <a:endParaRPr lang="en-US" sz="2400" dirty="0">
              <a:ea typeface="Calibri"/>
              <a:cs typeface="Arial"/>
            </a:endParaRPr>
          </a:p>
          <a:p>
            <a:pPr>
              <a:lnSpc>
                <a:spcPct val="115000"/>
              </a:lnSpc>
              <a:spcAft>
                <a:spcPts val="0"/>
              </a:spcAft>
            </a:pPr>
            <a:r>
              <a:rPr lang="en-US" dirty="0">
                <a:latin typeface="Times New Roman"/>
                <a:ea typeface="Calibri"/>
                <a:cs typeface="Arial"/>
              </a:rPr>
              <a:t>Nausea and </a:t>
            </a:r>
            <a:r>
              <a:rPr lang="en-US" dirty="0" err="1">
                <a:latin typeface="Times New Roman"/>
                <a:ea typeface="Calibri"/>
                <a:cs typeface="Arial"/>
              </a:rPr>
              <a:t>vomiting,Intestinal</a:t>
            </a:r>
            <a:r>
              <a:rPr lang="en-US" dirty="0">
                <a:latin typeface="Times New Roman"/>
                <a:ea typeface="Calibri"/>
                <a:cs typeface="Arial"/>
              </a:rPr>
              <a:t> </a:t>
            </a:r>
            <a:r>
              <a:rPr lang="en-US" dirty="0" err="1">
                <a:latin typeface="Times New Roman"/>
                <a:ea typeface="Calibri"/>
                <a:cs typeface="Arial"/>
              </a:rPr>
              <a:t>cramps,Diarrhea</a:t>
            </a:r>
            <a:r>
              <a:rPr lang="en-US" dirty="0">
                <a:latin typeface="Times New Roman"/>
                <a:ea typeface="Calibri"/>
                <a:cs typeface="Arial"/>
              </a:rPr>
              <a:t>.</a:t>
            </a:r>
            <a:endParaRPr lang="en-US" sz="2400" dirty="0">
              <a:ea typeface="Calibri"/>
              <a:cs typeface="Arial"/>
            </a:endParaRPr>
          </a:p>
          <a:p>
            <a:pPr>
              <a:lnSpc>
                <a:spcPct val="115000"/>
              </a:lnSpc>
              <a:spcAft>
                <a:spcPts val="0"/>
              </a:spcAft>
            </a:pPr>
            <a:r>
              <a:rPr lang="en-US" b="1" dirty="0">
                <a:latin typeface="Times New Roman"/>
                <a:ea typeface="Calibri"/>
                <a:cs typeface="Arial"/>
              </a:rPr>
              <a:t>3-Neuromuscular Manifestations.</a:t>
            </a:r>
            <a:endParaRPr lang="en-US" sz="2400" dirty="0">
              <a:ea typeface="Calibri"/>
              <a:cs typeface="Arial"/>
            </a:endParaRPr>
          </a:p>
          <a:p>
            <a:pPr>
              <a:lnSpc>
                <a:spcPct val="115000"/>
              </a:lnSpc>
              <a:spcAft>
                <a:spcPts val="0"/>
              </a:spcAft>
            </a:pPr>
            <a:r>
              <a:rPr lang="en-US" dirty="0" err="1">
                <a:latin typeface="Times New Roman"/>
                <a:ea typeface="Calibri"/>
                <a:cs typeface="Arial"/>
              </a:rPr>
              <a:t>Paresthesias,Weakness</a:t>
            </a:r>
            <a:r>
              <a:rPr lang="en-US" dirty="0">
                <a:latin typeface="Times New Roman"/>
                <a:ea typeface="Calibri"/>
                <a:cs typeface="Arial"/>
              </a:rPr>
              <a:t>, </a:t>
            </a:r>
            <a:r>
              <a:rPr lang="en-US" dirty="0" err="1">
                <a:latin typeface="Times New Roman"/>
                <a:ea typeface="Calibri"/>
                <a:cs typeface="Arial"/>
              </a:rPr>
              <a:t>dizziness,Muscle</a:t>
            </a:r>
            <a:r>
              <a:rPr lang="en-US" dirty="0">
                <a:latin typeface="Times New Roman"/>
                <a:ea typeface="Calibri"/>
                <a:cs typeface="Arial"/>
              </a:rPr>
              <a:t> cramps.</a:t>
            </a:r>
            <a:endParaRPr lang="en-US" sz="2400" dirty="0">
              <a:ea typeface="Calibri"/>
              <a:cs typeface="Arial"/>
            </a:endParaRPr>
          </a:p>
          <a:p>
            <a:pPr>
              <a:lnSpc>
                <a:spcPct val="115000"/>
              </a:lnSpc>
              <a:spcAft>
                <a:spcPts val="0"/>
              </a:spcAft>
            </a:pPr>
            <a:r>
              <a:rPr lang="en-US" b="1" dirty="0">
                <a:latin typeface="Times New Roman"/>
                <a:ea typeface="Calibri"/>
                <a:cs typeface="Arial"/>
              </a:rPr>
              <a:t>4-Cardiovascular Manifestations.</a:t>
            </a:r>
            <a:endParaRPr lang="en-US" sz="2400" dirty="0">
              <a:ea typeface="Calibri"/>
              <a:cs typeface="Arial"/>
            </a:endParaRPr>
          </a:p>
          <a:p>
            <a:pPr>
              <a:lnSpc>
                <a:spcPct val="115000"/>
              </a:lnSpc>
              <a:spcAft>
                <a:spcPts val="0"/>
              </a:spcAft>
            </a:pPr>
            <a:r>
              <a:rPr lang="en-US" dirty="0">
                <a:latin typeface="Times New Roman"/>
                <a:ea typeface="Calibri"/>
                <a:cs typeface="Arial"/>
              </a:rPr>
              <a:t>Changes in </a:t>
            </a:r>
            <a:r>
              <a:rPr lang="en-US" dirty="0" err="1">
                <a:latin typeface="Times New Roman"/>
                <a:ea typeface="Calibri"/>
                <a:cs typeface="Arial"/>
              </a:rPr>
              <a:t>electrocardiogram,Risk</a:t>
            </a:r>
            <a:r>
              <a:rPr lang="en-US" dirty="0">
                <a:latin typeface="Times New Roman"/>
                <a:ea typeface="Calibri"/>
                <a:cs typeface="Arial"/>
              </a:rPr>
              <a:t> of cardiac arrest with severe excess.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89744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10600" cy="6629400"/>
          </a:xfrm>
        </p:spPr>
        <p:txBody>
          <a:bodyPr/>
          <a:lstStyle/>
          <a:p>
            <a:pPr marL="0" indent="0" algn="ctr">
              <a:lnSpc>
                <a:spcPct val="115000"/>
              </a:lnSpc>
              <a:spcAft>
                <a:spcPts val="0"/>
              </a:spcAft>
              <a:buNone/>
            </a:pPr>
            <a:r>
              <a:rPr lang="en-US" b="1" u="sng" dirty="0" smtClean="0">
                <a:solidFill>
                  <a:srgbClr val="FF0000"/>
                </a:solidFill>
                <a:latin typeface="Times New Roman"/>
                <a:ea typeface="Calibri"/>
                <a:cs typeface="Arial"/>
              </a:rPr>
              <a:t>   METABOLIC </a:t>
            </a:r>
            <a:r>
              <a:rPr lang="en-US" b="1" u="sng" dirty="0">
                <a:solidFill>
                  <a:srgbClr val="FF0000"/>
                </a:solidFill>
                <a:latin typeface="Times New Roman"/>
                <a:ea typeface="Calibri"/>
                <a:cs typeface="Arial"/>
              </a:rPr>
              <a:t>ACIDOSIS</a:t>
            </a:r>
            <a:endParaRPr lang="en-US" sz="2400" dirty="0">
              <a:ea typeface="Calibri"/>
              <a:cs typeface="Arial"/>
            </a:endParaRPr>
          </a:p>
          <a:p>
            <a:pPr marL="0" indent="0">
              <a:lnSpc>
                <a:spcPct val="115000"/>
              </a:lnSpc>
              <a:spcAft>
                <a:spcPts val="0"/>
              </a:spcAft>
              <a:buNone/>
            </a:pPr>
            <a:r>
              <a:rPr lang="en-US" dirty="0">
                <a:latin typeface="Times New Roman"/>
                <a:ea typeface="Calibri"/>
                <a:cs typeface="Arial"/>
              </a:rPr>
              <a:t>1-Metabolic acidosis involves a primary deficit in base HCO3− along with </a:t>
            </a:r>
            <a:r>
              <a:rPr lang="en-US" dirty="0" err="1">
                <a:latin typeface="Times New Roman"/>
                <a:ea typeface="Calibri"/>
                <a:cs typeface="Arial"/>
              </a:rPr>
              <a:t>adecrease</a:t>
            </a:r>
            <a:r>
              <a:rPr lang="en-US" dirty="0">
                <a:latin typeface="Times New Roman"/>
                <a:ea typeface="Calibri"/>
                <a:cs typeface="Arial"/>
              </a:rPr>
              <a:t> in plasma </a:t>
            </a:r>
            <a:r>
              <a:rPr lang="en-US" dirty="0" err="1">
                <a:latin typeface="Times New Roman"/>
                <a:ea typeface="Calibri"/>
                <a:cs typeface="Arial"/>
              </a:rPr>
              <a:t>pH.</a:t>
            </a:r>
            <a:r>
              <a:rPr lang="en-US" dirty="0">
                <a:latin typeface="Times New Roman"/>
                <a:ea typeface="Calibri"/>
                <a:cs typeface="Arial"/>
              </a:rPr>
              <a:t> </a:t>
            </a:r>
            <a:endParaRPr lang="en-US" dirty="0" smtClean="0">
              <a:latin typeface="Times New Roman"/>
              <a:ea typeface="Calibri"/>
              <a:cs typeface="Arial"/>
            </a:endParaRPr>
          </a:p>
          <a:p>
            <a:pPr marL="0" indent="0">
              <a:lnSpc>
                <a:spcPct val="115000"/>
              </a:lnSpc>
              <a:spcAft>
                <a:spcPts val="0"/>
              </a:spcAft>
              <a:buNone/>
            </a:pPr>
            <a:endParaRPr lang="en-US" dirty="0">
              <a:latin typeface="Times New Roman"/>
              <a:ea typeface="Calibri"/>
              <a:cs typeface="Arial"/>
            </a:endParaRPr>
          </a:p>
          <a:p>
            <a:pPr marL="0" indent="0">
              <a:lnSpc>
                <a:spcPct val="115000"/>
              </a:lnSpc>
              <a:spcAft>
                <a:spcPts val="0"/>
              </a:spcAft>
              <a:buNone/>
            </a:pPr>
            <a:r>
              <a:rPr lang="en-US" dirty="0" smtClean="0">
                <a:latin typeface="Times New Roman"/>
                <a:ea typeface="Calibri"/>
                <a:cs typeface="Arial"/>
              </a:rPr>
              <a:t>                                                                                                </a:t>
            </a:r>
            <a:r>
              <a:rPr lang="en-US" dirty="0">
                <a:latin typeface="Times New Roman"/>
                <a:ea typeface="Calibri"/>
                <a:cs typeface="Arial"/>
              </a:rPr>
              <a:t>2-In metabolic acidosis, the body compensates for the decrease in pH by increasing the respiratory rate in an effort to decrease CO2 and H2CO3 levels.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80712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marL="0" indent="0" algn="just">
              <a:lnSpc>
                <a:spcPct val="115000"/>
              </a:lnSpc>
              <a:spcAft>
                <a:spcPts val="0"/>
              </a:spcAft>
              <a:buNone/>
            </a:pPr>
            <a:r>
              <a:rPr lang="en-US" sz="4000" b="1" u="sng" dirty="0" smtClean="0">
                <a:solidFill>
                  <a:srgbClr val="FF0000"/>
                </a:solidFill>
                <a:latin typeface="Times New Roman"/>
                <a:ea typeface="Calibri"/>
                <a:cs typeface="Arial"/>
              </a:rPr>
              <a:t>*Disorders </a:t>
            </a:r>
            <a:r>
              <a:rPr lang="en-US" sz="4000" b="1" u="sng" dirty="0">
                <a:solidFill>
                  <a:srgbClr val="FF0000"/>
                </a:solidFill>
                <a:latin typeface="Times New Roman"/>
                <a:ea typeface="Calibri"/>
                <a:cs typeface="Arial"/>
              </a:rPr>
              <a:t>of Fluid and Electrolyte Balance</a:t>
            </a:r>
            <a:r>
              <a:rPr lang="en-US" dirty="0">
                <a:solidFill>
                  <a:srgbClr val="000000"/>
                </a:solidFill>
                <a:latin typeface="Times New Roman"/>
                <a:ea typeface="Calibri"/>
                <a:cs typeface="Arial"/>
              </a:rPr>
              <a:t> </a:t>
            </a:r>
            <a:r>
              <a:rPr lang="en-US" dirty="0" smtClean="0">
                <a:solidFill>
                  <a:srgbClr val="000000"/>
                </a:solidFill>
                <a:latin typeface="Times New Roman"/>
                <a:ea typeface="Calibri"/>
                <a:cs typeface="Arial"/>
              </a:rPr>
              <a:t>                                                    </a:t>
            </a:r>
            <a:r>
              <a:rPr lang="en-US" sz="4000" b="1" u="sng" dirty="0" err="1" smtClean="0">
                <a:latin typeface="Times New Roman"/>
                <a:ea typeface="Calibri"/>
                <a:cs typeface="Arial"/>
              </a:rPr>
              <a:t>DiabetesInsipidus</a:t>
            </a:r>
            <a:r>
              <a:rPr lang="en-US" sz="4000" b="1" u="sng" dirty="0" smtClean="0">
                <a:latin typeface="Times New Roman"/>
                <a:ea typeface="Calibri"/>
                <a:cs typeface="Arial"/>
              </a:rPr>
              <a:t>                                                                                                    </a:t>
            </a:r>
            <a:r>
              <a:rPr lang="en-US" b="1" dirty="0">
                <a:latin typeface="Times New Roman"/>
                <a:ea typeface="Calibri"/>
                <a:cs typeface="Arial"/>
              </a:rPr>
              <a:t>1</a:t>
            </a:r>
            <a:r>
              <a:rPr lang="en-US" sz="4000" b="1" dirty="0">
                <a:latin typeface="Times New Roman"/>
                <a:ea typeface="Calibri"/>
                <a:cs typeface="Arial"/>
              </a:rPr>
              <a:t>-</a:t>
            </a:r>
            <a:r>
              <a:rPr lang="en-US" dirty="0">
                <a:solidFill>
                  <a:srgbClr val="000000"/>
                </a:solidFill>
                <a:latin typeface="Times New Roman"/>
                <a:ea typeface="Calibri"/>
                <a:cs typeface="Arial"/>
              </a:rPr>
              <a:t>Diabetes </a:t>
            </a:r>
            <a:r>
              <a:rPr lang="en-US" dirty="0" err="1" smtClean="0">
                <a:solidFill>
                  <a:srgbClr val="000000"/>
                </a:solidFill>
                <a:latin typeface="Times New Roman"/>
                <a:ea typeface="Calibri"/>
                <a:cs typeface="Arial"/>
              </a:rPr>
              <a:t>insipidus</a:t>
            </a:r>
            <a:r>
              <a:rPr lang="en-US" dirty="0" smtClean="0">
                <a:solidFill>
                  <a:srgbClr val="000000"/>
                </a:solidFill>
                <a:latin typeface="Times New Roman"/>
                <a:ea typeface="Calibri"/>
                <a:cs typeface="Arial"/>
              </a:rPr>
              <a:t> , </a:t>
            </a:r>
            <a:r>
              <a:rPr lang="en-US" dirty="0">
                <a:solidFill>
                  <a:srgbClr val="000000"/>
                </a:solidFill>
                <a:latin typeface="Times New Roman"/>
                <a:ea typeface="Calibri"/>
                <a:cs typeface="Arial"/>
              </a:rPr>
              <a:t>which means “tasteless diabetes,” as opposed to diabetes mellitus, or “sweet diabetes,” is caused by a deficiency of or a decreased </a:t>
            </a:r>
            <a:r>
              <a:rPr lang="en-US" dirty="0" smtClean="0">
                <a:solidFill>
                  <a:srgbClr val="000000"/>
                </a:solidFill>
                <a:latin typeface="Times New Roman"/>
                <a:ea typeface="Calibri"/>
                <a:cs typeface="Arial"/>
              </a:rPr>
              <a:t>response</a:t>
            </a:r>
            <a:r>
              <a:rPr lang="en-US" sz="2400" dirty="0" smtClean="0">
                <a:ea typeface="Calibri"/>
                <a:cs typeface="Arial"/>
              </a:rPr>
              <a:t> </a:t>
            </a:r>
            <a:r>
              <a:rPr lang="en-US" dirty="0" smtClean="0">
                <a:solidFill>
                  <a:srgbClr val="000000"/>
                </a:solidFill>
                <a:latin typeface="Times New Roman"/>
                <a:ea typeface="Calibri"/>
                <a:cs typeface="Arial"/>
              </a:rPr>
              <a:t>to </a:t>
            </a:r>
            <a:r>
              <a:rPr lang="en-US" dirty="0">
                <a:solidFill>
                  <a:srgbClr val="000000"/>
                </a:solidFill>
                <a:latin typeface="Times New Roman"/>
                <a:ea typeface="Calibri"/>
                <a:cs typeface="Arial"/>
              </a:rPr>
              <a:t>ADH.                                                                                                                            </a:t>
            </a:r>
            <a:r>
              <a:rPr lang="en-US" b="1" dirty="0">
                <a:solidFill>
                  <a:srgbClr val="000000"/>
                </a:solidFill>
                <a:latin typeface="Times New Roman"/>
                <a:ea typeface="Calibri"/>
                <a:cs typeface="Arial"/>
              </a:rPr>
              <a:t>2-</a:t>
            </a:r>
            <a:r>
              <a:rPr lang="en-US" dirty="0">
                <a:solidFill>
                  <a:srgbClr val="000000"/>
                </a:solidFill>
                <a:latin typeface="Times New Roman"/>
                <a:ea typeface="Calibri"/>
                <a:cs typeface="Arial"/>
              </a:rPr>
              <a:t> Diabetes </a:t>
            </a:r>
            <a:r>
              <a:rPr lang="en-US" dirty="0" err="1">
                <a:solidFill>
                  <a:srgbClr val="000000"/>
                </a:solidFill>
                <a:latin typeface="Times New Roman"/>
                <a:ea typeface="Calibri"/>
                <a:cs typeface="Arial"/>
              </a:rPr>
              <a:t>insipidus</a:t>
            </a:r>
            <a:r>
              <a:rPr lang="en-US" dirty="0">
                <a:solidFill>
                  <a:srgbClr val="000000"/>
                </a:solidFill>
                <a:latin typeface="Times New Roman"/>
                <a:ea typeface="Calibri"/>
                <a:cs typeface="Arial"/>
              </a:rPr>
              <a:t> is characterized by excessive urination of a dilute urine (polyuria, usually greater than 2 L/day) and polydipsia.</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72901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62500" lnSpcReduction="20000"/>
          </a:bodyPr>
          <a:lstStyle/>
          <a:p>
            <a:pPr marL="0" indent="0" algn="ctr">
              <a:lnSpc>
                <a:spcPct val="115000"/>
              </a:lnSpc>
              <a:spcAft>
                <a:spcPts val="0"/>
              </a:spcAft>
              <a:buNone/>
            </a:pPr>
            <a:r>
              <a:rPr lang="en-US" sz="5100" b="1" u="sng" dirty="0" smtClean="0">
                <a:solidFill>
                  <a:srgbClr val="00B0F0"/>
                </a:solidFill>
                <a:latin typeface="Times New Roman"/>
                <a:ea typeface="Calibri"/>
                <a:cs typeface="Arial"/>
              </a:rPr>
              <a:t>Causes </a:t>
            </a:r>
            <a:endParaRPr lang="en-US" sz="51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1-Excess Metabolic Acids (Increased Anion Gap).</a:t>
            </a:r>
            <a:endParaRPr lang="en-US" sz="2400" dirty="0">
              <a:solidFill>
                <a:srgbClr val="FF0000"/>
              </a:solidFill>
              <a:ea typeface="Calibri"/>
              <a:cs typeface="Arial"/>
            </a:endParaRPr>
          </a:p>
          <a:p>
            <a:pPr algn="just">
              <a:lnSpc>
                <a:spcPct val="115000"/>
              </a:lnSpc>
              <a:spcAft>
                <a:spcPts val="0"/>
              </a:spcAft>
            </a:pPr>
            <a:r>
              <a:rPr lang="en-US" dirty="0">
                <a:latin typeface="Times New Roman"/>
                <a:ea typeface="Calibri"/>
                <a:cs typeface="Arial"/>
              </a:rPr>
              <a:t>Excessive production of metabolic </a:t>
            </a:r>
            <a:r>
              <a:rPr lang="en-US" dirty="0" err="1">
                <a:latin typeface="Times New Roman"/>
                <a:ea typeface="Calibri"/>
                <a:cs typeface="Arial"/>
              </a:rPr>
              <a:t>acids,Lactic</a:t>
            </a:r>
            <a:r>
              <a:rPr lang="en-US" dirty="0">
                <a:latin typeface="Times New Roman"/>
                <a:ea typeface="Calibri"/>
                <a:cs typeface="Arial"/>
              </a:rPr>
              <a:t> </a:t>
            </a:r>
            <a:r>
              <a:rPr lang="en-US" dirty="0" err="1">
                <a:latin typeface="Times New Roman"/>
                <a:ea typeface="Calibri"/>
                <a:cs typeface="Arial"/>
              </a:rPr>
              <a:t>acidosis,Diabetic</a:t>
            </a:r>
            <a:r>
              <a:rPr lang="en-US" dirty="0">
                <a:latin typeface="Times New Roman"/>
                <a:ea typeface="Calibri"/>
                <a:cs typeface="Arial"/>
              </a:rPr>
              <a:t> ketoacidosis</a:t>
            </a:r>
            <a:endParaRPr lang="en-US" sz="2400" dirty="0">
              <a:ea typeface="Calibri"/>
              <a:cs typeface="Arial"/>
            </a:endParaRPr>
          </a:p>
          <a:p>
            <a:pPr algn="just">
              <a:lnSpc>
                <a:spcPct val="115000"/>
              </a:lnSpc>
              <a:spcAft>
                <a:spcPts val="0"/>
              </a:spcAft>
            </a:pPr>
            <a:r>
              <a:rPr lang="en-US" dirty="0">
                <a:latin typeface="Times New Roman"/>
                <a:ea typeface="Calibri"/>
                <a:cs typeface="Arial"/>
              </a:rPr>
              <a:t>Alcoholic </a:t>
            </a:r>
            <a:r>
              <a:rPr lang="en-US" dirty="0" err="1">
                <a:latin typeface="Times New Roman"/>
                <a:ea typeface="Calibri"/>
                <a:cs typeface="Arial"/>
              </a:rPr>
              <a:t>ketoacidosis,Fasting</a:t>
            </a:r>
            <a:r>
              <a:rPr lang="en-US" dirty="0">
                <a:latin typeface="Times New Roman"/>
                <a:ea typeface="Calibri"/>
                <a:cs typeface="Arial"/>
              </a:rPr>
              <a:t> and </a:t>
            </a:r>
            <a:r>
              <a:rPr lang="en-US" dirty="0" err="1">
                <a:latin typeface="Times New Roman"/>
                <a:ea typeface="Calibri"/>
                <a:cs typeface="Arial"/>
              </a:rPr>
              <a:t>starvation,Poisoning</a:t>
            </a:r>
            <a:r>
              <a:rPr lang="en-US" dirty="0">
                <a:latin typeface="Times New Roman"/>
                <a:ea typeface="Calibri"/>
                <a:cs typeface="Arial"/>
              </a:rPr>
              <a:t> (</a:t>
            </a:r>
            <a:r>
              <a:rPr lang="en-US" i="1" dirty="0" err="1">
                <a:latin typeface="Times New Roman"/>
                <a:ea typeface="Calibri"/>
                <a:cs typeface="Arial"/>
              </a:rPr>
              <a:t>e.x</a:t>
            </a:r>
            <a:r>
              <a:rPr lang="en-US" i="1" dirty="0">
                <a:latin typeface="Times New Roman"/>
                <a:ea typeface="Calibri"/>
                <a:cs typeface="Arial"/>
              </a:rPr>
              <a:t>.</a:t>
            </a:r>
            <a:r>
              <a:rPr lang="en-US" dirty="0">
                <a:latin typeface="Times New Roman"/>
                <a:ea typeface="Calibri"/>
                <a:cs typeface="Arial"/>
              </a:rPr>
              <a:t>, salicylate, methanol,</a:t>
            </a:r>
            <a:endParaRPr lang="en-US" sz="2400" dirty="0">
              <a:ea typeface="Calibri"/>
              <a:cs typeface="Arial"/>
            </a:endParaRPr>
          </a:p>
          <a:p>
            <a:pPr algn="just">
              <a:lnSpc>
                <a:spcPct val="115000"/>
              </a:lnSpc>
              <a:spcAft>
                <a:spcPts val="0"/>
              </a:spcAft>
            </a:pPr>
            <a:r>
              <a:rPr lang="en-US" dirty="0">
                <a:latin typeface="Times New Roman"/>
                <a:ea typeface="Calibri"/>
                <a:cs typeface="Arial"/>
              </a:rPr>
              <a:t>ethylene glycol),Impaired elimination of metabolic </a:t>
            </a:r>
            <a:r>
              <a:rPr lang="en-US" dirty="0" err="1">
                <a:latin typeface="Times New Roman"/>
                <a:ea typeface="Calibri"/>
                <a:cs typeface="Arial"/>
              </a:rPr>
              <a:t>acids,Kidney</a:t>
            </a:r>
            <a:r>
              <a:rPr lang="en-US" dirty="0">
                <a:latin typeface="Times New Roman"/>
                <a:ea typeface="Calibri"/>
                <a:cs typeface="Arial"/>
              </a:rPr>
              <a:t> failure or dysfunction.</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2-Excessive Bicarbonate Loss (Normal Anion Gap).</a:t>
            </a:r>
            <a:endParaRPr lang="en-US" sz="2400" dirty="0">
              <a:solidFill>
                <a:srgbClr val="FF0000"/>
              </a:solidFill>
              <a:ea typeface="Calibri"/>
              <a:cs typeface="Arial"/>
            </a:endParaRPr>
          </a:p>
          <a:p>
            <a:pPr algn="just">
              <a:lnSpc>
                <a:spcPct val="115000"/>
              </a:lnSpc>
              <a:spcAft>
                <a:spcPts val="0"/>
              </a:spcAft>
            </a:pPr>
            <a:r>
              <a:rPr lang="en-US" dirty="0">
                <a:latin typeface="Times New Roman"/>
                <a:ea typeface="Calibri"/>
                <a:cs typeface="Arial"/>
              </a:rPr>
              <a:t>Loss of intestinal </a:t>
            </a:r>
            <a:r>
              <a:rPr lang="en-US" dirty="0" err="1">
                <a:latin typeface="Times New Roman"/>
                <a:ea typeface="Calibri"/>
                <a:cs typeface="Arial"/>
              </a:rPr>
              <a:t>secretions,Diarrhea,Intestinal</a:t>
            </a:r>
            <a:r>
              <a:rPr lang="en-US" dirty="0">
                <a:latin typeface="Times New Roman"/>
                <a:ea typeface="Calibri"/>
                <a:cs typeface="Arial"/>
              </a:rPr>
              <a:t> suction</a:t>
            </a:r>
            <a:r>
              <a:rPr lang="en-US" dirty="0" smtClean="0">
                <a:latin typeface="Times New Roman"/>
                <a:ea typeface="Calibri"/>
                <a:cs typeface="Arial"/>
              </a:rPr>
              <a:t>, Intestinal </a:t>
            </a:r>
            <a:r>
              <a:rPr lang="en-US" dirty="0">
                <a:latin typeface="Times New Roman"/>
                <a:ea typeface="Calibri"/>
                <a:cs typeface="Arial"/>
              </a:rPr>
              <a:t>or biliary fistula</a:t>
            </a:r>
            <a:endParaRPr lang="en-US" sz="2400" dirty="0">
              <a:ea typeface="Calibri"/>
              <a:cs typeface="Arial"/>
            </a:endParaRPr>
          </a:p>
          <a:p>
            <a:pPr algn="just">
              <a:lnSpc>
                <a:spcPct val="115000"/>
              </a:lnSpc>
              <a:spcAft>
                <a:spcPts val="0"/>
              </a:spcAft>
            </a:pPr>
            <a:r>
              <a:rPr lang="en-US" dirty="0">
                <a:latin typeface="Times New Roman"/>
                <a:ea typeface="Calibri"/>
                <a:cs typeface="Arial"/>
              </a:rPr>
              <a:t>Increased renal </a:t>
            </a:r>
            <a:r>
              <a:rPr lang="en-US" dirty="0" err="1">
                <a:latin typeface="Times New Roman"/>
                <a:ea typeface="Calibri"/>
                <a:cs typeface="Arial"/>
              </a:rPr>
              <a:t>losses,Renal</a:t>
            </a:r>
            <a:r>
              <a:rPr lang="en-US" dirty="0">
                <a:latin typeface="Times New Roman"/>
                <a:ea typeface="Calibri"/>
                <a:cs typeface="Arial"/>
              </a:rPr>
              <a:t> tubular </a:t>
            </a:r>
            <a:r>
              <a:rPr lang="en-US" dirty="0" err="1">
                <a:latin typeface="Times New Roman"/>
                <a:ea typeface="Calibri"/>
                <a:cs typeface="Arial"/>
              </a:rPr>
              <a:t>acidosis,Treatment</a:t>
            </a:r>
            <a:r>
              <a:rPr lang="en-US" dirty="0">
                <a:latin typeface="Times New Roman"/>
                <a:ea typeface="Calibri"/>
                <a:cs typeface="Arial"/>
              </a:rPr>
              <a:t> with carbonic anhydrase</a:t>
            </a:r>
            <a:endParaRPr lang="en-US" sz="2400" dirty="0">
              <a:ea typeface="Calibri"/>
              <a:cs typeface="Arial"/>
            </a:endParaRPr>
          </a:p>
          <a:p>
            <a:pPr algn="just">
              <a:lnSpc>
                <a:spcPct val="115000"/>
              </a:lnSpc>
              <a:spcAft>
                <a:spcPts val="0"/>
              </a:spcAft>
            </a:pPr>
            <a:r>
              <a:rPr lang="en-US" dirty="0" err="1">
                <a:latin typeface="Times New Roman"/>
                <a:ea typeface="Calibri"/>
                <a:cs typeface="Arial"/>
              </a:rPr>
              <a:t>Inhibitors,Hypoaldosteronism</a:t>
            </a:r>
            <a:r>
              <a:rPr lang="en-US" dirty="0">
                <a:latin typeface="Times New Roman"/>
                <a:ea typeface="Calibri"/>
                <a:cs typeface="Arial"/>
              </a:rPr>
              <a:t>.</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3-Increased Chloride Levels (Normal Anion Gap).</a:t>
            </a:r>
            <a:endParaRPr lang="en-US" sz="2400" dirty="0">
              <a:solidFill>
                <a:srgbClr val="FF0000"/>
              </a:solidFill>
              <a:ea typeface="Calibri"/>
              <a:cs typeface="Arial"/>
            </a:endParaRPr>
          </a:p>
          <a:p>
            <a:pPr algn="just">
              <a:lnSpc>
                <a:spcPct val="115000"/>
              </a:lnSpc>
              <a:spcAft>
                <a:spcPts val="0"/>
              </a:spcAft>
            </a:pPr>
            <a:r>
              <a:rPr lang="en-US" dirty="0">
                <a:latin typeface="Times New Roman"/>
                <a:ea typeface="Calibri"/>
                <a:cs typeface="Arial"/>
              </a:rPr>
              <a:t>Excessive reabsorption of chloride by the </a:t>
            </a:r>
            <a:r>
              <a:rPr lang="en-US" dirty="0" err="1">
                <a:latin typeface="Times New Roman"/>
                <a:ea typeface="Calibri"/>
                <a:cs typeface="Arial"/>
              </a:rPr>
              <a:t>kidney,Sodium</a:t>
            </a:r>
            <a:r>
              <a:rPr lang="en-US" dirty="0">
                <a:latin typeface="Times New Roman"/>
                <a:ea typeface="Calibri"/>
                <a:cs typeface="Arial"/>
              </a:rPr>
              <a:t> chloride infusions, Treatment with ammonium </a:t>
            </a:r>
            <a:r>
              <a:rPr lang="en-US" dirty="0" err="1">
                <a:latin typeface="Times New Roman"/>
                <a:ea typeface="Calibri"/>
                <a:cs typeface="Arial"/>
              </a:rPr>
              <a:t>chloride,Parenteral</a:t>
            </a:r>
            <a:r>
              <a:rPr lang="en-US" dirty="0">
                <a:latin typeface="Times New Roman"/>
                <a:ea typeface="Calibri"/>
                <a:cs typeface="Arial"/>
              </a:rPr>
              <a:t> </a:t>
            </a:r>
            <a:r>
              <a:rPr lang="en-US" dirty="0" err="1">
                <a:latin typeface="Times New Roman"/>
                <a:ea typeface="Calibri"/>
                <a:cs typeface="Arial"/>
              </a:rPr>
              <a:t>hyperalimentation</a:t>
            </a:r>
            <a:r>
              <a:rPr lang="en-US" dirty="0">
                <a:latin typeface="Times New Roman"/>
                <a:ea typeface="Calibri"/>
                <a:cs typeface="Arial"/>
              </a:rPr>
              <a:t>.</a:t>
            </a:r>
            <a:endParaRPr lang="en-US" sz="2400" dirty="0">
              <a:ea typeface="Calibri"/>
              <a:cs typeface="Arial"/>
            </a:endParaRPr>
          </a:p>
          <a:p>
            <a:pPr marL="0" indent="0">
              <a:lnSpc>
                <a:spcPct val="115000"/>
              </a:lnSpc>
              <a:spcAft>
                <a:spcPts val="0"/>
              </a:spcAft>
              <a:buNone/>
            </a:pPr>
            <a:r>
              <a:rPr lang="en-US" sz="3600" b="1" dirty="0">
                <a:latin typeface="Times New Roman"/>
                <a:ea typeface="Calibri"/>
                <a:cs typeface="Arial"/>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529052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txBody>
          <a:bodyPr>
            <a:normAutofit fontScale="62500" lnSpcReduction="20000"/>
          </a:bodyPr>
          <a:lstStyle/>
          <a:p>
            <a:pPr marL="0" indent="0" algn="ctr">
              <a:lnSpc>
                <a:spcPct val="115000"/>
              </a:lnSpc>
              <a:spcAft>
                <a:spcPts val="0"/>
              </a:spcAft>
              <a:buNone/>
            </a:pPr>
            <a:r>
              <a:rPr lang="en-US" sz="3600" b="1" u="sng" dirty="0">
                <a:solidFill>
                  <a:srgbClr val="00B0F0"/>
                </a:solidFill>
                <a:latin typeface="Times New Roman"/>
                <a:ea typeface="Calibri"/>
                <a:cs typeface="Arial"/>
              </a:rPr>
              <a:t>Manifestations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1-Blood pH, HCO3</a:t>
            </a:r>
            <a:r>
              <a:rPr lang="en-US" dirty="0">
                <a:solidFill>
                  <a:srgbClr val="FF0000"/>
                </a:solidFill>
                <a:latin typeface="Times New Roman"/>
                <a:ea typeface="Calibri"/>
                <a:cs typeface="Arial"/>
              </a:rPr>
              <a:t>−</a:t>
            </a:r>
            <a:r>
              <a:rPr lang="en-US" b="1" dirty="0">
                <a:solidFill>
                  <a:srgbClr val="FF0000"/>
                </a:solidFill>
                <a:latin typeface="Times New Roman"/>
                <a:ea typeface="Calibri"/>
                <a:cs typeface="Arial"/>
              </a:rPr>
              <a:t>, CO2.</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pH decreased, HCO3− (primary) decreased,PCO2 (compensatory) decreased.</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2-Gastrointestinal Function.</a:t>
            </a:r>
            <a:endParaRPr lang="en-US" sz="2400" dirty="0">
              <a:solidFill>
                <a:srgbClr val="FF0000"/>
              </a:solidFill>
              <a:ea typeface="Calibri"/>
              <a:cs typeface="Arial"/>
            </a:endParaRPr>
          </a:p>
          <a:p>
            <a:pPr>
              <a:lnSpc>
                <a:spcPct val="115000"/>
              </a:lnSpc>
              <a:spcAft>
                <a:spcPts val="0"/>
              </a:spcAft>
            </a:pPr>
            <a:r>
              <a:rPr lang="en-US" dirty="0" err="1">
                <a:latin typeface="Times New Roman"/>
                <a:ea typeface="Calibri"/>
                <a:cs typeface="Arial"/>
              </a:rPr>
              <a:t>Anorexia,Nausea</a:t>
            </a:r>
            <a:r>
              <a:rPr lang="en-US" dirty="0">
                <a:latin typeface="Times New Roman"/>
                <a:ea typeface="Calibri"/>
                <a:cs typeface="Arial"/>
              </a:rPr>
              <a:t> and </a:t>
            </a:r>
            <a:r>
              <a:rPr lang="en-US" dirty="0" err="1">
                <a:latin typeface="Times New Roman"/>
                <a:ea typeface="Calibri"/>
                <a:cs typeface="Arial"/>
              </a:rPr>
              <a:t>vomiting,Abdominal</a:t>
            </a:r>
            <a:r>
              <a:rPr lang="en-US" dirty="0">
                <a:latin typeface="Times New Roman"/>
                <a:ea typeface="Calibri"/>
                <a:cs typeface="Arial"/>
              </a:rPr>
              <a:t> pain.</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3-Neural Function.</a:t>
            </a:r>
            <a:endParaRPr lang="en-US" sz="2400" dirty="0">
              <a:solidFill>
                <a:srgbClr val="FF0000"/>
              </a:solidFill>
              <a:ea typeface="Calibri"/>
              <a:cs typeface="Arial"/>
            </a:endParaRPr>
          </a:p>
          <a:p>
            <a:pPr>
              <a:lnSpc>
                <a:spcPct val="115000"/>
              </a:lnSpc>
              <a:spcAft>
                <a:spcPts val="0"/>
              </a:spcAft>
            </a:pPr>
            <a:r>
              <a:rPr lang="en-US" dirty="0" err="1">
                <a:latin typeface="Times New Roman"/>
                <a:ea typeface="Calibri"/>
                <a:cs typeface="Arial"/>
              </a:rPr>
              <a:t>Weakness,Lethargy,General</a:t>
            </a:r>
            <a:r>
              <a:rPr lang="en-US" dirty="0">
                <a:latin typeface="Times New Roman"/>
                <a:ea typeface="Calibri"/>
                <a:cs typeface="Arial"/>
              </a:rPr>
              <a:t> </a:t>
            </a:r>
            <a:r>
              <a:rPr lang="en-US" dirty="0" err="1">
                <a:latin typeface="Times New Roman"/>
                <a:ea typeface="Calibri"/>
                <a:cs typeface="Arial"/>
              </a:rPr>
              <a:t>malaise,Confusion,Stupor,Coma,Depression</a:t>
            </a:r>
            <a:r>
              <a:rPr lang="en-US" dirty="0">
                <a:latin typeface="Times New Roman"/>
                <a:ea typeface="Calibri"/>
                <a:cs typeface="Arial"/>
              </a:rPr>
              <a:t> of vital functions.</a:t>
            </a:r>
            <a:endParaRPr lang="en-US" sz="2400" dirty="0">
              <a:ea typeface="Calibri"/>
              <a:cs typeface="Arial"/>
            </a:endParaRPr>
          </a:p>
          <a:p>
            <a:pPr marL="0" indent="0">
              <a:lnSpc>
                <a:spcPct val="115000"/>
              </a:lnSpc>
              <a:spcAft>
                <a:spcPts val="0"/>
              </a:spcAft>
              <a:buNone/>
            </a:pPr>
            <a:r>
              <a:rPr lang="en-US" b="1" dirty="0" smtClean="0">
                <a:solidFill>
                  <a:srgbClr val="FF0000"/>
                </a:solidFill>
                <a:latin typeface="Times New Roman"/>
                <a:ea typeface="Calibri"/>
                <a:cs typeface="Arial"/>
              </a:rPr>
              <a:t>4-Cardiovascular Function</a:t>
            </a:r>
            <a:r>
              <a:rPr lang="en-US" b="1" dirty="0" smtClean="0">
                <a:latin typeface="Times New Roman"/>
                <a:ea typeface="Calibri"/>
                <a:cs typeface="Arial"/>
              </a:rPr>
              <a:t>.</a:t>
            </a:r>
            <a:endParaRPr lang="en-US" sz="2400" dirty="0">
              <a:ea typeface="Calibri"/>
              <a:cs typeface="Arial"/>
            </a:endParaRPr>
          </a:p>
          <a:p>
            <a:pPr>
              <a:lnSpc>
                <a:spcPct val="115000"/>
              </a:lnSpc>
              <a:spcAft>
                <a:spcPts val="0"/>
              </a:spcAft>
            </a:pPr>
            <a:r>
              <a:rPr lang="en-US" dirty="0">
                <a:latin typeface="Times New Roman"/>
                <a:ea typeface="Calibri"/>
                <a:cs typeface="Arial"/>
              </a:rPr>
              <a:t>Peripheral </a:t>
            </a:r>
            <a:r>
              <a:rPr lang="en-US" dirty="0" err="1">
                <a:latin typeface="Times New Roman"/>
                <a:ea typeface="Calibri"/>
                <a:cs typeface="Arial"/>
              </a:rPr>
              <a:t>vasodilation,Decreased</a:t>
            </a:r>
            <a:r>
              <a:rPr lang="en-US" dirty="0">
                <a:latin typeface="Times New Roman"/>
                <a:ea typeface="Calibri"/>
                <a:cs typeface="Arial"/>
              </a:rPr>
              <a:t> heart </a:t>
            </a:r>
            <a:r>
              <a:rPr lang="en-US" dirty="0" err="1">
                <a:latin typeface="Times New Roman"/>
                <a:ea typeface="Calibri"/>
                <a:cs typeface="Arial"/>
              </a:rPr>
              <a:t>rate,Cardiac</a:t>
            </a:r>
            <a:r>
              <a:rPr lang="en-US" dirty="0">
                <a:latin typeface="Times New Roman"/>
                <a:ea typeface="Calibri"/>
                <a:cs typeface="Arial"/>
              </a:rPr>
              <a:t> dysrhythmias.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5-Skin: </a:t>
            </a:r>
            <a:r>
              <a:rPr lang="en-US" dirty="0">
                <a:latin typeface="Times New Roman"/>
                <a:ea typeface="Calibri"/>
                <a:cs typeface="Arial"/>
              </a:rPr>
              <a:t>Warm and flushed.</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6-Skeletal System:</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Bone disease (</a:t>
            </a:r>
            <a:r>
              <a:rPr lang="en-US" i="1" dirty="0" err="1">
                <a:latin typeface="Times New Roman"/>
                <a:ea typeface="Calibri"/>
                <a:cs typeface="Arial"/>
              </a:rPr>
              <a:t>e.x</a:t>
            </a:r>
            <a:r>
              <a:rPr lang="en-US" i="1" dirty="0">
                <a:latin typeface="Times New Roman"/>
                <a:ea typeface="Calibri"/>
                <a:cs typeface="Arial"/>
              </a:rPr>
              <a:t>.</a:t>
            </a:r>
            <a:r>
              <a:rPr lang="en-US" dirty="0">
                <a:latin typeface="Times New Roman"/>
                <a:ea typeface="Calibri"/>
                <a:cs typeface="Arial"/>
              </a:rPr>
              <a:t>, chronic acidosis).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7-Signs of Compensation.</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Increased rate and depth of respiration(</a:t>
            </a:r>
            <a:r>
              <a:rPr lang="en-US" i="1" dirty="0">
                <a:latin typeface="Times New Roman"/>
                <a:ea typeface="Calibri"/>
                <a:cs typeface="Arial"/>
              </a:rPr>
              <a:t>i.e.</a:t>
            </a:r>
            <a:r>
              <a:rPr lang="en-US" dirty="0">
                <a:latin typeface="Times New Roman"/>
                <a:ea typeface="Calibri"/>
                <a:cs typeface="Arial"/>
              </a:rPr>
              <a:t>, </a:t>
            </a:r>
            <a:r>
              <a:rPr lang="en-US" dirty="0" err="1">
                <a:latin typeface="Times New Roman"/>
                <a:ea typeface="Calibri"/>
                <a:cs typeface="Arial"/>
              </a:rPr>
              <a:t>Kussmaul</a:t>
            </a:r>
            <a:r>
              <a:rPr lang="en-US" dirty="0">
                <a:latin typeface="Times New Roman"/>
                <a:ea typeface="Calibri"/>
                <a:cs typeface="Arial"/>
              </a:rPr>
              <a:t> breathing),Hyperkalemia,</a:t>
            </a:r>
            <a:endParaRPr lang="en-US" sz="2400" dirty="0">
              <a:ea typeface="Calibri"/>
              <a:cs typeface="Arial"/>
            </a:endParaRPr>
          </a:p>
          <a:p>
            <a:pPr>
              <a:lnSpc>
                <a:spcPct val="115000"/>
              </a:lnSpc>
              <a:spcAft>
                <a:spcPts val="0"/>
              </a:spcAft>
            </a:pPr>
            <a:r>
              <a:rPr lang="en-US" dirty="0">
                <a:latin typeface="Times New Roman"/>
                <a:ea typeface="Calibri"/>
                <a:cs typeface="Arial"/>
              </a:rPr>
              <a:t>Acid </a:t>
            </a:r>
            <a:r>
              <a:rPr lang="en-US" dirty="0" err="1">
                <a:latin typeface="Times New Roman"/>
                <a:ea typeface="Calibri"/>
                <a:cs typeface="Arial"/>
              </a:rPr>
              <a:t>urine,Increased</a:t>
            </a:r>
            <a:r>
              <a:rPr lang="en-US" dirty="0">
                <a:latin typeface="Times New Roman"/>
                <a:ea typeface="Calibri"/>
                <a:cs typeface="Arial"/>
              </a:rPr>
              <a:t> ammonia in urine.</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521651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610600" cy="6477000"/>
          </a:xfrm>
        </p:spPr>
        <p:txBody>
          <a:bodyPr>
            <a:normAutofit fontScale="77500" lnSpcReduction="20000"/>
          </a:bodyPr>
          <a:lstStyle/>
          <a:p>
            <a:pPr marL="0" indent="0">
              <a:lnSpc>
                <a:spcPct val="115000"/>
              </a:lnSpc>
              <a:spcAft>
                <a:spcPts val="0"/>
              </a:spcAft>
              <a:buNone/>
            </a:pPr>
            <a:r>
              <a:rPr lang="en-US" b="1" dirty="0">
                <a:solidFill>
                  <a:srgbClr val="EC7954"/>
                </a:solidFill>
                <a:latin typeface="Times New Roman"/>
                <a:ea typeface="Calibri"/>
                <a:cs typeface="Arial"/>
              </a:rPr>
              <a:t> </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                         </a:t>
            </a:r>
            <a:r>
              <a:rPr lang="en-US" b="1" dirty="0" smtClean="0">
                <a:latin typeface="Times New Roman"/>
                <a:ea typeface="Calibri"/>
                <a:cs typeface="Arial"/>
              </a:rPr>
              <a:t>    </a:t>
            </a:r>
            <a:r>
              <a:rPr lang="en-US" b="1" u="sng" dirty="0">
                <a:solidFill>
                  <a:srgbClr val="FF0000"/>
                </a:solidFill>
                <a:latin typeface="Times New Roman"/>
                <a:ea typeface="Calibri"/>
                <a:cs typeface="Arial"/>
              </a:rPr>
              <a:t>METABOLIC   ALKALOSIS</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 </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1-Metabolic alkalosis is a systemic disorder caused by an increase in pH due to a primary excess of plasma HCO3−ions.                                                                            </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2-It can be caused by a loss of H+ ions, net gain in HCO3− ions, or loss of </a:t>
            </a:r>
            <a:r>
              <a:rPr lang="en-US" dirty="0" err="1">
                <a:latin typeface="Times New Roman"/>
                <a:ea typeface="Calibri"/>
                <a:cs typeface="Arial"/>
              </a:rPr>
              <a:t>Cl</a:t>
            </a:r>
            <a:r>
              <a:rPr lang="en-US" dirty="0">
                <a:latin typeface="Times New Roman"/>
                <a:ea typeface="Calibri"/>
                <a:cs typeface="Arial"/>
              </a:rPr>
              <a:t>− ions in excess of HCO3− ions.</a:t>
            </a:r>
            <a:endParaRPr lang="en-US" sz="2400" dirty="0">
              <a:ea typeface="Calibri"/>
              <a:cs typeface="Arial"/>
            </a:endParaRPr>
          </a:p>
          <a:p>
            <a:pPr marL="0" indent="0">
              <a:lnSpc>
                <a:spcPct val="115000"/>
              </a:lnSpc>
              <a:spcAft>
                <a:spcPts val="0"/>
              </a:spcAft>
              <a:buNone/>
            </a:pPr>
            <a:r>
              <a:rPr lang="en-US" sz="3600" b="1" dirty="0">
                <a:latin typeface="Times New Roman"/>
                <a:ea typeface="Calibri"/>
                <a:cs typeface="Arial"/>
              </a:rPr>
              <a:t> </a:t>
            </a:r>
            <a:endParaRPr lang="en-US" sz="2400" dirty="0">
              <a:ea typeface="Calibri"/>
              <a:cs typeface="Arial"/>
            </a:endParaRPr>
          </a:p>
          <a:p>
            <a:pPr marL="0" indent="0" algn="ctr">
              <a:lnSpc>
                <a:spcPct val="115000"/>
              </a:lnSpc>
              <a:spcAft>
                <a:spcPts val="0"/>
              </a:spcAft>
              <a:buNone/>
            </a:pPr>
            <a:r>
              <a:rPr lang="en-US" sz="3600" b="1" u="sng" dirty="0">
                <a:solidFill>
                  <a:srgbClr val="548DD4"/>
                </a:solidFill>
                <a:latin typeface="Times New Roman"/>
                <a:ea typeface="Calibri"/>
                <a:cs typeface="Arial"/>
              </a:rPr>
              <a:t>Causes </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1-Excessive Gain of Bicarbonate or Alkali</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Ingestion or administration of sodium </a:t>
            </a:r>
            <a:r>
              <a:rPr lang="en-US" dirty="0" err="1">
                <a:latin typeface="Times New Roman"/>
                <a:ea typeface="Calibri"/>
                <a:cs typeface="Arial"/>
              </a:rPr>
              <a:t>bicarbonate,Administration</a:t>
            </a:r>
            <a:r>
              <a:rPr lang="en-US" dirty="0">
                <a:latin typeface="Times New Roman"/>
                <a:ea typeface="Calibri"/>
                <a:cs typeface="Arial"/>
              </a:rPr>
              <a:t> of </a:t>
            </a:r>
            <a:r>
              <a:rPr lang="en-US" dirty="0" err="1">
                <a:latin typeface="Times New Roman"/>
                <a:ea typeface="Calibri"/>
                <a:cs typeface="Arial"/>
              </a:rPr>
              <a:t>hyperalimentation</a:t>
            </a:r>
            <a:r>
              <a:rPr lang="en-US" dirty="0">
                <a:latin typeface="Times New Roman"/>
                <a:ea typeface="Calibri"/>
                <a:cs typeface="Arial"/>
              </a:rPr>
              <a:t> solutions containing </a:t>
            </a:r>
            <a:r>
              <a:rPr lang="en-US" dirty="0" err="1">
                <a:latin typeface="Times New Roman"/>
                <a:ea typeface="Calibri"/>
                <a:cs typeface="Arial"/>
              </a:rPr>
              <a:t>acetate,Administration</a:t>
            </a:r>
            <a:r>
              <a:rPr lang="en-US" dirty="0">
                <a:latin typeface="Times New Roman"/>
                <a:ea typeface="Calibri"/>
                <a:cs typeface="Arial"/>
              </a:rPr>
              <a:t> of parenteral solutions containing </a:t>
            </a:r>
            <a:r>
              <a:rPr lang="en-US" dirty="0" err="1">
                <a:latin typeface="Times New Roman"/>
                <a:ea typeface="Calibri"/>
                <a:cs typeface="Arial"/>
              </a:rPr>
              <a:t>lactate,Administration</a:t>
            </a:r>
            <a:r>
              <a:rPr lang="en-US" dirty="0">
                <a:latin typeface="Times New Roman"/>
                <a:ea typeface="Calibri"/>
                <a:cs typeface="Arial"/>
              </a:rPr>
              <a:t> of citrate-containing blood transfusions.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86386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lstStyle/>
          <a:p>
            <a:pPr marL="0" indent="0" algn="just">
              <a:lnSpc>
                <a:spcPct val="115000"/>
              </a:lnSpc>
              <a:spcAft>
                <a:spcPts val="0"/>
              </a:spcAft>
              <a:buNone/>
            </a:pPr>
            <a:r>
              <a:rPr lang="en-US" b="1" dirty="0">
                <a:solidFill>
                  <a:srgbClr val="FF0000"/>
                </a:solidFill>
                <a:latin typeface="Times New Roman"/>
                <a:ea typeface="Calibri"/>
                <a:cs typeface="Arial"/>
              </a:rPr>
              <a:t>2-Excessive Loss of Hydrogen </a:t>
            </a:r>
            <a:r>
              <a:rPr lang="en-US" b="1" dirty="0" smtClean="0">
                <a:solidFill>
                  <a:srgbClr val="FF0000"/>
                </a:solidFill>
                <a:latin typeface="Times New Roman"/>
                <a:ea typeface="Calibri"/>
                <a:cs typeface="Arial"/>
              </a:rPr>
              <a:t>Ions.</a:t>
            </a:r>
            <a:endParaRPr lang="en-US" sz="2400" dirty="0" smtClean="0">
              <a:solidFill>
                <a:srgbClr val="FF0000"/>
              </a:solidFill>
              <a:ea typeface="Calibri"/>
              <a:cs typeface="Arial"/>
            </a:endParaRPr>
          </a:p>
          <a:p>
            <a:pPr marL="0" indent="0" algn="just">
              <a:lnSpc>
                <a:spcPct val="115000"/>
              </a:lnSpc>
              <a:spcAft>
                <a:spcPts val="0"/>
              </a:spcAft>
              <a:buNone/>
            </a:pPr>
            <a:r>
              <a:rPr lang="en-US" dirty="0" err="1" smtClean="0">
                <a:latin typeface="Times New Roman"/>
                <a:ea typeface="Calibri"/>
                <a:cs typeface="Arial"/>
              </a:rPr>
              <a:t>Vomiting,Gastricsuction,Binge</a:t>
            </a:r>
            <a:r>
              <a:rPr lang="en-US" dirty="0" smtClean="0">
                <a:latin typeface="Times New Roman"/>
                <a:ea typeface="Calibri"/>
                <a:cs typeface="Arial"/>
              </a:rPr>
              <a:t>-purge </a:t>
            </a:r>
            <a:r>
              <a:rPr lang="en-US" dirty="0" err="1" smtClean="0">
                <a:latin typeface="Times New Roman"/>
                <a:ea typeface="Calibri"/>
                <a:cs typeface="Arial"/>
              </a:rPr>
              <a:t>syndrome,Potassiumdeficit,Diuretic</a:t>
            </a:r>
            <a:r>
              <a:rPr lang="en-US" dirty="0" smtClean="0">
                <a:latin typeface="Times New Roman"/>
                <a:ea typeface="Calibri"/>
                <a:cs typeface="Arial"/>
              </a:rPr>
              <a:t> </a:t>
            </a:r>
            <a:r>
              <a:rPr lang="en-US" dirty="0" err="1">
                <a:latin typeface="Times New Roman"/>
                <a:ea typeface="Calibri"/>
                <a:cs typeface="Arial"/>
              </a:rPr>
              <a:t>therapy,Hyperaldosteronism,Milk</a:t>
            </a:r>
            <a:r>
              <a:rPr lang="en-US" dirty="0">
                <a:latin typeface="Times New Roman"/>
                <a:ea typeface="Calibri"/>
                <a:cs typeface="Arial"/>
              </a:rPr>
              <a:t>-alkali syndrome.</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3-Increased Bicarbonate Retention.</a:t>
            </a:r>
            <a:endParaRPr lang="en-US" sz="2400" dirty="0">
              <a:solidFill>
                <a:srgbClr val="FF0000"/>
              </a:solidFill>
              <a:ea typeface="Calibri"/>
              <a:cs typeface="Arial"/>
            </a:endParaRPr>
          </a:p>
          <a:p>
            <a:pPr marL="0" indent="0" algn="just">
              <a:lnSpc>
                <a:spcPct val="115000"/>
              </a:lnSpc>
              <a:spcAft>
                <a:spcPts val="0"/>
              </a:spcAft>
              <a:buNone/>
            </a:pPr>
            <a:r>
              <a:rPr lang="en-US" dirty="0">
                <a:latin typeface="Times New Roman"/>
                <a:ea typeface="Calibri"/>
                <a:cs typeface="Arial"/>
              </a:rPr>
              <a:t>Loss of chloride with bicarbonate retention.</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4-Volume Contraction: </a:t>
            </a:r>
            <a:endParaRPr lang="en-US" sz="2400" dirty="0">
              <a:solidFill>
                <a:srgbClr val="FF0000"/>
              </a:solidFill>
              <a:ea typeface="Calibri"/>
              <a:cs typeface="Arial"/>
            </a:endParaRPr>
          </a:p>
          <a:p>
            <a:pPr marL="0" indent="0" algn="just">
              <a:lnSpc>
                <a:spcPct val="115000"/>
              </a:lnSpc>
              <a:spcAft>
                <a:spcPts val="0"/>
              </a:spcAft>
              <a:buNone/>
            </a:pPr>
            <a:r>
              <a:rPr lang="en-US" dirty="0">
                <a:latin typeface="Times New Roman"/>
                <a:ea typeface="Calibri"/>
                <a:cs typeface="Arial"/>
              </a:rPr>
              <a:t>Loss of body </a:t>
            </a:r>
            <a:r>
              <a:rPr lang="en-US" dirty="0" err="1">
                <a:latin typeface="Times New Roman"/>
                <a:ea typeface="Calibri"/>
                <a:cs typeface="Arial"/>
              </a:rPr>
              <a:t>fluids,Diuretic</a:t>
            </a:r>
            <a:r>
              <a:rPr lang="en-US" dirty="0">
                <a:latin typeface="Times New Roman"/>
                <a:ea typeface="Calibri"/>
                <a:cs typeface="Arial"/>
              </a:rPr>
              <a:t> therapy.</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107760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fontScale="85000" lnSpcReduction="20000"/>
          </a:bodyPr>
          <a:lstStyle/>
          <a:p>
            <a:pPr marL="0" indent="0" algn="ctr">
              <a:lnSpc>
                <a:spcPct val="115000"/>
              </a:lnSpc>
              <a:spcAft>
                <a:spcPts val="0"/>
              </a:spcAft>
              <a:buNone/>
            </a:pPr>
            <a:r>
              <a:rPr lang="en-US" b="1" u="sng" dirty="0">
                <a:solidFill>
                  <a:srgbClr val="548DD4"/>
                </a:solidFill>
                <a:latin typeface="Times New Roman"/>
                <a:ea typeface="Calibri"/>
                <a:cs typeface="Arial"/>
              </a:rPr>
              <a:t>Manifestations</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 </a:t>
            </a:r>
            <a:endParaRPr lang="en-US" sz="2400" dirty="0">
              <a:ea typeface="Calibri"/>
              <a:cs typeface="Arial"/>
            </a:endParaRPr>
          </a:p>
          <a:p>
            <a:pPr>
              <a:lnSpc>
                <a:spcPct val="115000"/>
              </a:lnSpc>
              <a:spcAft>
                <a:spcPts val="0"/>
              </a:spcAft>
            </a:pPr>
            <a:r>
              <a:rPr lang="en-US" b="1" dirty="0">
                <a:latin typeface="Times New Roman"/>
                <a:ea typeface="Calibri"/>
                <a:cs typeface="Arial"/>
              </a:rPr>
              <a:t>1-Blood pH, HCO3</a:t>
            </a:r>
            <a:r>
              <a:rPr lang="en-US" dirty="0">
                <a:latin typeface="Times New Roman"/>
                <a:ea typeface="Calibri"/>
                <a:cs typeface="Arial"/>
              </a:rPr>
              <a:t>−</a:t>
            </a:r>
            <a:r>
              <a:rPr lang="en-US" b="1" dirty="0">
                <a:latin typeface="Times New Roman"/>
                <a:ea typeface="Calibri"/>
                <a:cs typeface="Arial"/>
              </a:rPr>
              <a:t>, CO2.</a:t>
            </a:r>
            <a:endParaRPr lang="en-US" sz="2400" dirty="0">
              <a:ea typeface="Calibri"/>
              <a:cs typeface="Arial"/>
            </a:endParaRPr>
          </a:p>
          <a:p>
            <a:pPr>
              <a:lnSpc>
                <a:spcPct val="115000"/>
              </a:lnSpc>
              <a:spcAft>
                <a:spcPts val="0"/>
              </a:spcAft>
            </a:pPr>
            <a:r>
              <a:rPr lang="en-US" dirty="0">
                <a:latin typeface="Times New Roman"/>
                <a:ea typeface="Calibri"/>
                <a:cs typeface="Arial"/>
              </a:rPr>
              <a:t>pH increased,HCO3− (primary) increased,PCO2 (compensatory) increased.</a:t>
            </a:r>
            <a:endParaRPr lang="en-US" sz="2400" dirty="0">
              <a:ea typeface="Calibri"/>
              <a:cs typeface="Arial"/>
            </a:endParaRPr>
          </a:p>
          <a:p>
            <a:pPr>
              <a:lnSpc>
                <a:spcPct val="115000"/>
              </a:lnSpc>
              <a:spcAft>
                <a:spcPts val="0"/>
              </a:spcAft>
            </a:pPr>
            <a:r>
              <a:rPr lang="en-US" b="1" dirty="0">
                <a:latin typeface="Times New Roman"/>
                <a:ea typeface="Calibri"/>
                <a:cs typeface="Arial"/>
              </a:rPr>
              <a:t>2-Neural Function.</a:t>
            </a:r>
            <a:endParaRPr lang="en-US" sz="2400" dirty="0">
              <a:ea typeface="Calibri"/>
              <a:cs typeface="Arial"/>
            </a:endParaRPr>
          </a:p>
          <a:p>
            <a:pPr>
              <a:lnSpc>
                <a:spcPct val="115000"/>
              </a:lnSpc>
              <a:spcAft>
                <a:spcPts val="0"/>
              </a:spcAft>
            </a:pPr>
            <a:r>
              <a:rPr lang="en-US" dirty="0" err="1">
                <a:latin typeface="Times New Roman"/>
                <a:ea typeface="Calibri"/>
                <a:cs typeface="Arial"/>
              </a:rPr>
              <a:t>Confusion,Hyperactive</a:t>
            </a:r>
            <a:r>
              <a:rPr lang="en-US" dirty="0">
                <a:latin typeface="Times New Roman"/>
                <a:ea typeface="Calibri"/>
                <a:cs typeface="Arial"/>
              </a:rPr>
              <a:t> </a:t>
            </a:r>
            <a:r>
              <a:rPr lang="en-US" dirty="0" err="1">
                <a:latin typeface="Times New Roman"/>
                <a:ea typeface="Calibri"/>
                <a:cs typeface="Arial"/>
              </a:rPr>
              <a:t>reflexes,Tetany,Convulsions</a:t>
            </a:r>
            <a:r>
              <a:rPr lang="en-US" dirty="0">
                <a:latin typeface="Times New Roman"/>
                <a:ea typeface="Calibri"/>
                <a:cs typeface="Arial"/>
              </a:rPr>
              <a:t>.</a:t>
            </a:r>
            <a:endParaRPr lang="en-US" sz="2400" dirty="0">
              <a:ea typeface="Calibri"/>
              <a:cs typeface="Arial"/>
            </a:endParaRPr>
          </a:p>
          <a:p>
            <a:pPr>
              <a:lnSpc>
                <a:spcPct val="115000"/>
              </a:lnSpc>
              <a:spcAft>
                <a:spcPts val="0"/>
              </a:spcAft>
            </a:pPr>
            <a:r>
              <a:rPr lang="en-US" b="1" dirty="0">
                <a:latin typeface="Times New Roman"/>
                <a:ea typeface="Calibri"/>
                <a:cs typeface="Arial"/>
              </a:rPr>
              <a:t>3-Cardiovascular Function:</a:t>
            </a:r>
            <a:endParaRPr lang="en-US" sz="2400" dirty="0">
              <a:ea typeface="Calibri"/>
              <a:cs typeface="Arial"/>
            </a:endParaRPr>
          </a:p>
          <a:p>
            <a:pPr>
              <a:lnSpc>
                <a:spcPct val="115000"/>
              </a:lnSpc>
              <a:spcAft>
                <a:spcPts val="0"/>
              </a:spcAft>
            </a:pPr>
            <a:r>
              <a:rPr lang="en-US" b="1" dirty="0">
                <a:latin typeface="Times New Roman"/>
                <a:ea typeface="Calibri"/>
                <a:cs typeface="Arial"/>
              </a:rPr>
              <a:t> </a:t>
            </a:r>
            <a:r>
              <a:rPr lang="en-US" dirty="0" err="1">
                <a:latin typeface="Times New Roman"/>
                <a:ea typeface="Calibri"/>
                <a:cs typeface="Arial"/>
              </a:rPr>
              <a:t>Hypotension,Dysrhythmias</a:t>
            </a:r>
            <a:endParaRPr lang="en-US" sz="2400" dirty="0">
              <a:ea typeface="Calibri"/>
              <a:cs typeface="Arial"/>
            </a:endParaRPr>
          </a:p>
          <a:p>
            <a:pPr>
              <a:lnSpc>
                <a:spcPct val="115000"/>
              </a:lnSpc>
              <a:spcAft>
                <a:spcPts val="0"/>
              </a:spcAft>
            </a:pPr>
            <a:r>
              <a:rPr lang="en-US" b="1" dirty="0">
                <a:latin typeface="Times New Roman"/>
                <a:ea typeface="Calibri"/>
                <a:cs typeface="Arial"/>
              </a:rPr>
              <a:t>4-Respiratory Function.</a:t>
            </a:r>
            <a:endParaRPr lang="en-US" sz="2400" dirty="0">
              <a:ea typeface="Calibri"/>
              <a:cs typeface="Arial"/>
            </a:endParaRPr>
          </a:p>
          <a:p>
            <a:pPr>
              <a:lnSpc>
                <a:spcPct val="115000"/>
              </a:lnSpc>
              <a:spcAft>
                <a:spcPts val="0"/>
              </a:spcAft>
            </a:pPr>
            <a:r>
              <a:rPr lang="en-US" dirty="0">
                <a:latin typeface="Times New Roman"/>
                <a:ea typeface="Calibri"/>
                <a:cs typeface="Arial"/>
              </a:rPr>
              <a:t>Respiratory acidosis due to decreased respiratory rate.</a:t>
            </a:r>
            <a:endParaRPr lang="en-US" sz="2400" dirty="0">
              <a:ea typeface="Calibri"/>
              <a:cs typeface="Arial"/>
            </a:endParaRPr>
          </a:p>
          <a:p>
            <a:pPr>
              <a:lnSpc>
                <a:spcPct val="115000"/>
              </a:lnSpc>
              <a:spcAft>
                <a:spcPts val="0"/>
              </a:spcAft>
            </a:pPr>
            <a:r>
              <a:rPr lang="en-US" b="1" dirty="0">
                <a:latin typeface="Times New Roman"/>
                <a:ea typeface="Calibri"/>
                <a:cs typeface="Arial"/>
              </a:rPr>
              <a:t>5-Signs of Compensation.</a:t>
            </a:r>
            <a:endParaRPr lang="en-US" sz="2400" dirty="0">
              <a:ea typeface="Calibri"/>
              <a:cs typeface="Arial"/>
            </a:endParaRPr>
          </a:p>
          <a:p>
            <a:pPr>
              <a:lnSpc>
                <a:spcPct val="115000"/>
              </a:lnSpc>
              <a:spcAft>
                <a:spcPts val="0"/>
              </a:spcAft>
            </a:pPr>
            <a:r>
              <a:rPr lang="en-US" dirty="0">
                <a:latin typeface="Times New Roman"/>
                <a:ea typeface="Calibri"/>
                <a:cs typeface="Arial"/>
              </a:rPr>
              <a:t>Decreased rate and depth of </a:t>
            </a:r>
            <a:r>
              <a:rPr lang="en-US" dirty="0" err="1">
                <a:latin typeface="Times New Roman"/>
                <a:ea typeface="Calibri"/>
                <a:cs typeface="Arial"/>
              </a:rPr>
              <a:t>respiration,Increased</a:t>
            </a:r>
            <a:r>
              <a:rPr lang="en-US" dirty="0">
                <a:latin typeface="Times New Roman"/>
                <a:ea typeface="Calibri"/>
                <a:cs typeface="Arial"/>
              </a:rPr>
              <a:t> urine </a:t>
            </a:r>
            <a:r>
              <a:rPr lang="en-US" dirty="0" err="1">
                <a:latin typeface="Times New Roman"/>
                <a:ea typeface="Calibri"/>
                <a:cs typeface="Arial"/>
              </a:rPr>
              <a:t>pH.</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95286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fontScale="85000" lnSpcReduction="10000"/>
          </a:bodyPr>
          <a:lstStyle/>
          <a:p>
            <a:pPr marL="0" indent="0" algn="ctr">
              <a:lnSpc>
                <a:spcPct val="115000"/>
              </a:lnSpc>
              <a:spcAft>
                <a:spcPts val="0"/>
              </a:spcAft>
              <a:buNone/>
            </a:pPr>
            <a:r>
              <a:rPr lang="en-US" b="1" u="sng" dirty="0">
                <a:solidFill>
                  <a:srgbClr val="FF0000"/>
                </a:solidFill>
                <a:latin typeface="Times New Roman"/>
                <a:ea typeface="Calibri"/>
                <a:cs typeface="Arial"/>
              </a:rPr>
              <a:t>RESPIRATORY   ACIDOSIS</a:t>
            </a:r>
            <a:endParaRPr lang="en-US" sz="2400" dirty="0">
              <a:ea typeface="Calibri"/>
              <a:cs typeface="Arial"/>
            </a:endParaRPr>
          </a:p>
          <a:p>
            <a:pPr marL="0" indent="0">
              <a:lnSpc>
                <a:spcPct val="115000"/>
              </a:lnSpc>
              <a:spcAft>
                <a:spcPts val="0"/>
              </a:spcAft>
              <a:buNone/>
            </a:pPr>
            <a:r>
              <a:rPr lang="en-US" dirty="0">
                <a:latin typeface="Times New Roman"/>
                <a:ea typeface="Calibri"/>
                <a:cs typeface="Arial"/>
              </a:rPr>
              <a:t>1-Respiratory acidosis occurs in conditions that impair alveolar ventilation and cause an increase in plasma PCO2, also known as </a:t>
            </a:r>
            <a:r>
              <a:rPr lang="en-US" dirty="0" err="1">
                <a:latin typeface="Times New Roman"/>
                <a:ea typeface="Calibri"/>
                <a:cs typeface="Arial"/>
              </a:rPr>
              <a:t>hypercapnia</a:t>
            </a:r>
            <a:r>
              <a:rPr lang="en-US" dirty="0">
                <a:latin typeface="Times New Roman"/>
                <a:ea typeface="Calibri"/>
                <a:cs typeface="Arial"/>
              </a:rPr>
              <a:t>, along with a decrease in </a:t>
            </a:r>
            <a:r>
              <a:rPr lang="en-US" dirty="0" err="1">
                <a:latin typeface="Times New Roman"/>
                <a:ea typeface="Calibri"/>
                <a:cs typeface="Arial"/>
              </a:rPr>
              <a:t>pH.</a:t>
            </a:r>
            <a:r>
              <a:rPr lang="en-US" dirty="0">
                <a:latin typeface="Times New Roman"/>
                <a:ea typeface="Calibri"/>
                <a:cs typeface="Arial"/>
              </a:rPr>
              <a:t>                                                                                                          2- Respiratory acidosis can occur as an acute or chronic disorder. Acute respiratory failure is associated with a rapid rise in arterial PCO2 with a minimal increase in plasma HCO3− and large decrease in </a:t>
            </a:r>
            <a:r>
              <a:rPr lang="en-US" dirty="0" err="1">
                <a:latin typeface="Times New Roman"/>
                <a:ea typeface="Calibri"/>
                <a:cs typeface="Arial"/>
              </a:rPr>
              <a:t>pH.</a:t>
            </a:r>
            <a:r>
              <a:rPr lang="en-US" dirty="0">
                <a:latin typeface="Times New Roman"/>
                <a:ea typeface="Calibri"/>
                <a:cs typeface="Arial"/>
              </a:rPr>
              <a:t>                                                                   3-Chronic respiratory acidosis is characterized by a sustained increase in arterial PCO2, resulting in renal adaptation and a more marked increase in plasma HCO3-.</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659549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fontScale="92500" lnSpcReduction="20000"/>
          </a:bodyPr>
          <a:lstStyle/>
          <a:p>
            <a:pPr marL="0" indent="0" algn="ctr">
              <a:lnSpc>
                <a:spcPct val="115000"/>
              </a:lnSpc>
              <a:spcAft>
                <a:spcPts val="0"/>
              </a:spcAft>
              <a:buNone/>
            </a:pPr>
            <a:r>
              <a:rPr lang="en-US" b="1" u="sng" dirty="0">
                <a:solidFill>
                  <a:srgbClr val="548DD4"/>
                </a:solidFill>
                <a:latin typeface="Times New Roman"/>
                <a:ea typeface="Calibri"/>
                <a:cs typeface="Arial"/>
              </a:rPr>
              <a:t>Causes </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1-Depression of Respiratory Center.</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Drug </a:t>
            </a:r>
            <a:r>
              <a:rPr lang="en-US" dirty="0" err="1">
                <a:latin typeface="Times New Roman"/>
                <a:ea typeface="Calibri"/>
                <a:cs typeface="Arial"/>
              </a:rPr>
              <a:t>overdose,Head</a:t>
            </a:r>
            <a:r>
              <a:rPr lang="en-US" dirty="0">
                <a:latin typeface="Times New Roman"/>
                <a:ea typeface="Calibri"/>
                <a:cs typeface="Arial"/>
              </a:rPr>
              <a:t> injury.</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2-Lung Disease.</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Bronchial </a:t>
            </a:r>
            <a:r>
              <a:rPr lang="en-US" dirty="0" err="1">
                <a:latin typeface="Times New Roman"/>
                <a:ea typeface="Calibri"/>
                <a:cs typeface="Arial"/>
              </a:rPr>
              <a:t>asthma,Emphysema,Chronic</a:t>
            </a:r>
            <a:r>
              <a:rPr lang="en-US" dirty="0">
                <a:latin typeface="Times New Roman"/>
                <a:ea typeface="Calibri"/>
                <a:cs typeface="Arial"/>
              </a:rPr>
              <a:t> </a:t>
            </a:r>
            <a:r>
              <a:rPr lang="en-US" dirty="0" err="1">
                <a:latin typeface="Times New Roman"/>
                <a:ea typeface="Calibri"/>
                <a:cs typeface="Arial"/>
              </a:rPr>
              <a:t>bronchitis,Pneumonia,Pulmonary</a:t>
            </a:r>
            <a:r>
              <a:rPr lang="en-US" dirty="0">
                <a:latin typeface="Times New Roman"/>
                <a:ea typeface="Calibri"/>
                <a:cs typeface="Arial"/>
              </a:rPr>
              <a:t> edema,</a:t>
            </a:r>
            <a:endParaRPr lang="en-US" sz="2400" dirty="0">
              <a:ea typeface="Calibri"/>
              <a:cs typeface="Arial"/>
            </a:endParaRPr>
          </a:p>
          <a:p>
            <a:pPr>
              <a:lnSpc>
                <a:spcPct val="115000"/>
              </a:lnSpc>
              <a:spcAft>
                <a:spcPts val="0"/>
              </a:spcAft>
            </a:pPr>
            <a:r>
              <a:rPr lang="en-US" dirty="0">
                <a:latin typeface="Times New Roman"/>
                <a:ea typeface="Calibri"/>
                <a:cs typeface="Arial"/>
              </a:rPr>
              <a:t>Respiratory distress syndrome.</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3-Airway Obstruction, Disorders of Chest Wall and Respiratory Muscles.</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Paralysis of respiratory </a:t>
            </a:r>
            <a:r>
              <a:rPr lang="en-US" dirty="0" err="1">
                <a:latin typeface="Times New Roman"/>
                <a:ea typeface="Calibri"/>
                <a:cs typeface="Arial"/>
              </a:rPr>
              <a:t>muscles,Chest</a:t>
            </a:r>
            <a:r>
              <a:rPr lang="en-US" dirty="0">
                <a:latin typeface="Times New Roman"/>
                <a:ea typeface="Calibri"/>
                <a:cs typeface="Arial"/>
              </a:rPr>
              <a:t> injuries, Extreme </a:t>
            </a:r>
            <a:r>
              <a:rPr lang="en-US" dirty="0" err="1">
                <a:latin typeface="Times New Roman"/>
                <a:ea typeface="Calibri"/>
                <a:cs typeface="Arial"/>
              </a:rPr>
              <a:t>obesity,Treatment</a:t>
            </a:r>
            <a:r>
              <a:rPr lang="en-US" dirty="0">
                <a:latin typeface="Times New Roman"/>
                <a:ea typeface="Calibri"/>
                <a:cs typeface="Arial"/>
              </a:rPr>
              <a:t> with paralytic drugs.</a:t>
            </a:r>
            <a:endParaRPr lang="en-US" sz="2400" dirty="0">
              <a:ea typeface="Calibri"/>
              <a:cs typeface="Arial"/>
            </a:endParaRPr>
          </a:p>
          <a:p>
            <a:pPr marL="0" indent="0">
              <a:lnSpc>
                <a:spcPct val="115000"/>
              </a:lnSpc>
              <a:spcAft>
                <a:spcPts val="0"/>
              </a:spcAft>
              <a:buNone/>
            </a:pPr>
            <a:r>
              <a:rPr lang="en-US" b="1" dirty="0">
                <a:solidFill>
                  <a:srgbClr val="FF0000"/>
                </a:solidFill>
                <a:latin typeface="Times New Roman"/>
                <a:ea typeface="Calibri"/>
                <a:cs typeface="Arial"/>
              </a:rPr>
              <a:t>4-Breathing Air With High CO2 Content.</a:t>
            </a:r>
            <a:endParaRPr lang="en-US" sz="2400" dirty="0">
              <a:solidFill>
                <a:srgbClr val="FF0000"/>
              </a:solidFill>
              <a:ea typeface="Calibri"/>
              <a:cs typeface="Arial"/>
            </a:endParaRPr>
          </a:p>
          <a:p>
            <a:pPr marL="0" indent="0">
              <a:buNone/>
            </a:pPr>
            <a:endParaRPr lang="ar-IQ" dirty="0"/>
          </a:p>
        </p:txBody>
      </p:sp>
    </p:spTree>
    <p:extLst>
      <p:ext uri="{BB962C8B-B14F-4D97-AF65-F5344CB8AC3E}">
        <p14:creationId xmlns:p14="http://schemas.microsoft.com/office/powerpoint/2010/main" val="2059610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77000"/>
          </a:xfrm>
        </p:spPr>
        <p:txBody>
          <a:bodyPr>
            <a:normAutofit fontScale="85000" lnSpcReduction="20000"/>
          </a:bodyPr>
          <a:lstStyle/>
          <a:p>
            <a:pPr marL="0" indent="0">
              <a:lnSpc>
                <a:spcPct val="115000"/>
              </a:lnSpc>
              <a:spcAft>
                <a:spcPts val="0"/>
              </a:spcAft>
              <a:buNone/>
            </a:pPr>
            <a:r>
              <a:rPr lang="en-US" b="1" u="sng" dirty="0">
                <a:solidFill>
                  <a:srgbClr val="548DD4"/>
                </a:solidFill>
                <a:latin typeface="Times New Roman"/>
                <a:ea typeface="Calibri"/>
                <a:cs typeface="Arial"/>
              </a:rPr>
              <a:t>Manifestations</a:t>
            </a:r>
            <a:endParaRPr lang="en-US" sz="2400" dirty="0">
              <a:ea typeface="Calibri"/>
              <a:cs typeface="Arial"/>
            </a:endParaRPr>
          </a:p>
          <a:p>
            <a:pPr>
              <a:lnSpc>
                <a:spcPct val="115000"/>
              </a:lnSpc>
              <a:spcAft>
                <a:spcPts val="0"/>
              </a:spcAft>
            </a:pPr>
            <a:r>
              <a:rPr lang="en-US" b="1" dirty="0">
                <a:solidFill>
                  <a:srgbClr val="FF0000"/>
                </a:solidFill>
                <a:latin typeface="Times New Roman"/>
                <a:ea typeface="Calibri"/>
                <a:cs typeface="Arial"/>
              </a:rPr>
              <a:t>1-Blood pH, CO2, HCO3</a:t>
            </a:r>
            <a:r>
              <a:rPr lang="en-US" dirty="0">
                <a:solidFill>
                  <a:srgbClr val="FF0000"/>
                </a:solidFill>
                <a:latin typeface="Times New Roman"/>
                <a:ea typeface="Calibri"/>
                <a:cs typeface="Arial"/>
              </a:rPr>
              <a:t>−</a:t>
            </a:r>
            <a:r>
              <a:rPr lang="en-US" dirty="0">
                <a:latin typeface="Times New Roman"/>
                <a:ea typeface="Calibri"/>
                <a:cs typeface="Arial"/>
              </a:rPr>
              <a:t>.</a:t>
            </a:r>
            <a:endParaRPr lang="en-US" sz="2400" dirty="0">
              <a:ea typeface="Calibri"/>
              <a:cs typeface="Arial"/>
            </a:endParaRPr>
          </a:p>
          <a:p>
            <a:pPr>
              <a:lnSpc>
                <a:spcPct val="115000"/>
              </a:lnSpc>
              <a:spcAft>
                <a:spcPts val="0"/>
              </a:spcAft>
            </a:pPr>
            <a:r>
              <a:rPr lang="en-US" dirty="0">
                <a:latin typeface="Times New Roman"/>
                <a:ea typeface="Calibri"/>
                <a:cs typeface="Arial"/>
              </a:rPr>
              <a:t>pH decreased,PCO2 (primary) increased,HCO3− (compensatory) increased.</a:t>
            </a:r>
            <a:endParaRPr lang="en-US" sz="2400" dirty="0">
              <a:ea typeface="Calibri"/>
              <a:cs typeface="Arial"/>
            </a:endParaRPr>
          </a:p>
          <a:p>
            <a:pPr>
              <a:lnSpc>
                <a:spcPct val="115000"/>
              </a:lnSpc>
              <a:spcAft>
                <a:spcPts val="0"/>
              </a:spcAft>
            </a:pPr>
            <a:r>
              <a:rPr lang="en-US" b="1" dirty="0">
                <a:solidFill>
                  <a:srgbClr val="FF0000"/>
                </a:solidFill>
                <a:latin typeface="Times New Roman"/>
                <a:ea typeface="Calibri"/>
                <a:cs typeface="Arial"/>
              </a:rPr>
              <a:t>2-Neural Function.</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Dilation of cerebral vessels and depression of neural </a:t>
            </a:r>
            <a:r>
              <a:rPr lang="en-US" dirty="0" err="1">
                <a:latin typeface="Times New Roman"/>
                <a:ea typeface="Calibri"/>
                <a:cs typeface="Arial"/>
              </a:rPr>
              <a:t>function,Headache</a:t>
            </a:r>
            <a:r>
              <a:rPr lang="en-US" dirty="0">
                <a:latin typeface="Times New Roman"/>
                <a:ea typeface="Calibri"/>
                <a:cs typeface="Arial"/>
              </a:rPr>
              <a:t>,</a:t>
            </a:r>
            <a:endParaRPr lang="en-US" sz="2400" dirty="0">
              <a:ea typeface="Calibri"/>
              <a:cs typeface="Arial"/>
            </a:endParaRPr>
          </a:p>
          <a:p>
            <a:pPr>
              <a:lnSpc>
                <a:spcPct val="115000"/>
              </a:lnSpc>
              <a:spcAft>
                <a:spcPts val="0"/>
              </a:spcAft>
            </a:pPr>
            <a:r>
              <a:rPr lang="en-US" dirty="0" err="1">
                <a:latin typeface="Times New Roman"/>
                <a:ea typeface="Calibri"/>
                <a:cs typeface="Arial"/>
              </a:rPr>
              <a:t>Weakness,Behavior</a:t>
            </a:r>
            <a:r>
              <a:rPr lang="en-US" dirty="0">
                <a:latin typeface="Times New Roman"/>
                <a:ea typeface="Calibri"/>
                <a:cs typeface="Arial"/>
              </a:rPr>
              <a:t> </a:t>
            </a:r>
            <a:r>
              <a:rPr lang="en-US" dirty="0" err="1">
                <a:latin typeface="Times New Roman"/>
                <a:ea typeface="Calibri"/>
                <a:cs typeface="Arial"/>
              </a:rPr>
              <a:t>changes,Confusion,Depression,Paranoia,Hallucinations</a:t>
            </a:r>
            <a:r>
              <a:rPr lang="en-US" dirty="0">
                <a:latin typeface="Times New Roman"/>
                <a:ea typeface="Calibri"/>
                <a:cs typeface="Arial"/>
              </a:rPr>
              <a:t>,</a:t>
            </a:r>
            <a:endParaRPr lang="en-US" sz="2400" dirty="0">
              <a:ea typeface="Calibri"/>
              <a:cs typeface="Arial"/>
            </a:endParaRPr>
          </a:p>
          <a:p>
            <a:pPr>
              <a:lnSpc>
                <a:spcPct val="115000"/>
              </a:lnSpc>
              <a:spcAft>
                <a:spcPts val="0"/>
              </a:spcAft>
            </a:pPr>
            <a:r>
              <a:rPr lang="en-US" dirty="0" err="1">
                <a:latin typeface="Times New Roman"/>
                <a:ea typeface="Calibri"/>
                <a:cs typeface="Arial"/>
              </a:rPr>
              <a:t>Tremors,Paralysis,Stupor</a:t>
            </a:r>
            <a:r>
              <a:rPr lang="en-US" dirty="0">
                <a:latin typeface="Times New Roman"/>
                <a:ea typeface="Calibri"/>
                <a:cs typeface="Arial"/>
              </a:rPr>
              <a:t> and coma.</a:t>
            </a:r>
            <a:endParaRPr lang="en-US" sz="2400" dirty="0">
              <a:ea typeface="Calibri"/>
              <a:cs typeface="Arial"/>
            </a:endParaRPr>
          </a:p>
          <a:p>
            <a:pPr>
              <a:lnSpc>
                <a:spcPct val="115000"/>
              </a:lnSpc>
              <a:spcAft>
                <a:spcPts val="0"/>
              </a:spcAft>
            </a:pPr>
            <a:r>
              <a:rPr lang="en-US" b="1" dirty="0">
                <a:solidFill>
                  <a:srgbClr val="FF0000"/>
                </a:solidFill>
                <a:latin typeface="Times New Roman"/>
                <a:ea typeface="Calibri"/>
                <a:cs typeface="Arial"/>
              </a:rPr>
              <a:t>3-Skin: </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Skin warm and flushed.</a:t>
            </a:r>
            <a:endParaRPr lang="en-US" sz="2400" dirty="0">
              <a:ea typeface="Calibri"/>
              <a:cs typeface="Arial"/>
            </a:endParaRPr>
          </a:p>
          <a:p>
            <a:pPr>
              <a:lnSpc>
                <a:spcPct val="115000"/>
              </a:lnSpc>
              <a:spcAft>
                <a:spcPts val="0"/>
              </a:spcAft>
            </a:pPr>
            <a:r>
              <a:rPr lang="en-US" b="1" dirty="0">
                <a:solidFill>
                  <a:srgbClr val="FF0000"/>
                </a:solidFill>
                <a:latin typeface="Times New Roman"/>
                <a:ea typeface="Calibri"/>
                <a:cs typeface="Arial"/>
              </a:rPr>
              <a:t>4-Signs of Compensation: </a:t>
            </a:r>
            <a:endParaRPr lang="en-US" sz="2400" dirty="0">
              <a:solidFill>
                <a:srgbClr val="FF0000"/>
              </a:solidFill>
              <a:ea typeface="Calibri"/>
              <a:cs typeface="Arial"/>
            </a:endParaRPr>
          </a:p>
          <a:p>
            <a:pPr>
              <a:lnSpc>
                <a:spcPct val="115000"/>
              </a:lnSpc>
              <a:spcAft>
                <a:spcPts val="0"/>
              </a:spcAft>
            </a:pPr>
            <a:r>
              <a:rPr lang="en-US" dirty="0">
                <a:latin typeface="Times New Roman"/>
                <a:ea typeface="Calibri"/>
                <a:cs typeface="Arial"/>
              </a:rPr>
              <a:t>Acid urine.</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938795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5897563"/>
          </a:xfrm>
        </p:spPr>
        <p:txBody>
          <a:bodyPr/>
          <a:lstStyle/>
          <a:p>
            <a:pPr>
              <a:lnSpc>
                <a:spcPct val="115000"/>
              </a:lnSpc>
              <a:spcAft>
                <a:spcPts val="0"/>
              </a:spcAft>
            </a:pPr>
            <a:r>
              <a:rPr lang="en-US" b="1" u="sng" dirty="0">
                <a:solidFill>
                  <a:srgbClr val="FF0000"/>
                </a:solidFill>
                <a:latin typeface="Times New Roman"/>
                <a:ea typeface="Calibri"/>
                <a:cs typeface="Arial"/>
              </a:rPr>
              <a:t>RESPIRATORY ALKALOSIS</a:t>
            </a:r>
            <a:endParaRPr lang="en-US" sz="2400" dirty="0">
              <a:ea typeface="Calibri"/>
              <a:cs typeface="Arial"/>
            </a:endParaRPr>
          </a:p>
          <a:p>
            <a:pPr algn="just">
              <a:lnSpc>
                <a:spcPct val="115000"/>
              </a:lnSpc>
              <a:spcAft>
                <a:spcPts val="0"/>
              </a:spcAft>
            </a:pPr>
            <a:r>
              <a:rPr lang="en-US" dirty="0">
                <a:latin typeface="Times New Roman"/>
                <a:ea typeface="Calibri"/>
                <a:cs typeface="Arial"/>
              </a:rPr>
              <a:t>1-Respiratory alkalosis is a systemic acid-base disorder characterized by a primary decrease in plasma PCO2, also referred to as </a:t>
            </a:r>
            <a:r>
              <a:rPr lang="en-US" i="1" dirty="0" err="1">
                <a:latin typeface="Times New Roman"/>
                <a:ea typeface="Calibri"/>
                <a:cs typeface="Arial"/>
              </a:rPr>
              <a:t>hypocapnia</a:t>
            </a:r>
            <a:r>
              <a:rPr lang="en-US" i="1" dirty="0">
                <a:latin typeface="Times New Roman"/>
                <a:ea typeface="Calibri"/>
                <a:cs typeface="Arial"/>
              </a:rPr>
              <a:t>, </a:t>
            </a:r>
            <a:r>
              <a:rPr lang="en-US" dirty="0">
                <a:latin typeface="Times New Roman"/>
                <a:ea typeface="Calibri"/>
                <a:cs typeface="Arial"/>
              </a:rPr>
              <a:t>which produces an elevation in pH and a subsequent decrease in HCO3−.                                                    2-Because respiratory alkalosis can occur suddenly, a compensatory decrease in bicarbonate level may not occur before respiratory correction has taken place.</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986749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92500"/>
          </a:bodyPr>
          <a:lstStyle/>
          <a:p>
            <a:pPr marL="0" indent="0" algn="ctr">
              <a:lnSpc>
                <a:spcPct val="115000"/>
              </a:lnSpc>
              <a:spcAft>
                <a:spcPts val="0"/>
              </a:spcAft>
              <a:buNone/>
            </a:pPr>
            <a:r>
              <a:rPr lang="en-US" b="1" u="sng" dirty="0">
                <a:solidFill>
                  <a:srgbClr val="00B0F0"/>
                </a:solidFill>
                <a:latin typeface="Times New Roman"/>
                <a:ea typeface="Calibri"/>
                <a:cs typeface="Arial"/>
              </a:rPr>
              <a:t>Causes :</a:t>
            </a:r>
            <a:endParaRPr lang="en-US" sz="2400" dirty="0">
              <a:ea typeface="Calibri"/>
              <a:cs typeface="Arial"/>
            </a:endParaRPr>
          </a:p>
          <a:p>
            <a:pPr algn="just">
              <a:lnSpc>
                <a:spcPct val="115000"/>
              </a:lnSpc>
              <a:spcAft>
                <a:spcPts val="0"/>
              </a:spcAft>
            </a:pPr>
            <a:r>
              <a:rPr lang="en-US" b="1" dirty="0">
                <a:latin typeface="Times New Roman"/>
                <a:ea typeface="Calibri"/>
                <a:cs typeface="Arial"/>
              </a:rPr>
              <a:t>1-Excessive Ventilation.</a:t>
            </a:r>
            <a:endParaRPr lang="en-US" sz="2400" dirty="0">
              <a:ea typeface="Calibri"/>
              <a:cs typeface="Arial"/>
            </a:endParaRPr>
          </a:p>
          <a:p>
            <a:pPr algn="just">
              <a:lnSpc>
                <a:spcPct val="115000"/>
              </a:lnSpc>
              <a:spcAft>
                <a:spcPts val="0"/>
              </a:spcAft>
            </a:pPr>
            <a:r>
              <a:rPr lang="en-US" dirty="0">
                <a:latin typeface="Times New Roman"/>
                <a:ea typeface="Calibri"/>
                <a:cs typeface="Arial"/>
              </a:rPr>
              <a:t>Anxiety and psychogenic </a:t>
            </a:r>
            <a:r>
              <a:rPr lang="en-US" dirty="0" err="1">
                <a:latin typeface="Times New Roman"/>
                <a:ea typeface="Calibri"/>
                <a:cs typeface="Arial"/>
              </a:rPr>
              <a:t>hyperventilation,Hypoxia</a:t>
            </a:r>
            <a:r>
              <a:rPr lang="en-US" dirty="0">
                <a:latin typeface="Times New Roman"/>
                <a:ea typeface="Calibri"/>
                <a:cs typeface="Arial"/>
              </a:rPr>
              <a:t> and reflex stimulation of</a:t>
            </a:r>
            <a:endParaRPr lang="en-US" sz="2400" dirty="0">
              <a:ea typeface="Calibri"/>
              <a:cs typeface="Arial"/>
            </a:endParaRPr>
          </a:p>
          <a:p>
            <a:pPr algn="just">
              <a:lnSpc>
                <a:spcPct val="115000"/>
              </a:lnSpc>
              <a:spcAft>
                <a:spcPts val="0"/>
              </a:spcAft>
            </a:pPr>
            <a:r>
              <a:rPr lang="en-US" dirty="0" err="1">
                <a:latin typeface="Times New Roman"/>
                <a:ea typeface="Calibri"/>
                <a:cs typeface="Arial"/>
              </a:rPr>
              <a:t>Ventilation,Lung</a:t>
            </a:r>
            <a:r>
              <a:rPr lang="en-US" dirty="0">
                <a:latin typeface="Times New Roman"/>
                <a:ea typeface="Calibri"/>
                <a:cs typeface="Arial"/>
              </a:rPr>
              <a:t> disease that </a:t>
            </a:r>
            <a:r>
              <a:rPr lang="en-US" dirty="0" err="1">
                <a:latin typeface="Times New Roman"/>
                <a:ea typeface="Calibri"/>
                <a:cs typeface="Arial"/>
              </a:rPr>
              <a:t>reflexly</a:t>
            </a:r>
            <a:r>
              <a:rPr lang="en-US" dirty="0">
                <a:latin typeface="Times New Roman"/>
                <a:ea typeface="Calibri"/>
                <a:cs typeface="Arial"/>
              </a:rPr>
              <a:t> stimulates </a:t>
            </a:r>
            <a:r>
              <a:rPr lang="en-US" dirty="0" err="1">
                <a:latin typeface="Times New Roman"/>
                <a:ea typeface="Calibri"/>
                <a:cs typeface="Arial"/>
              </a:rPr>
              <a:t>ventilation,Stimulation</a:t>
            </a:r>
            <a:r>
              <a:rPr lang="en-US" dirty="0">
                <a:latin typeface="Times New Roman"/>
                <a:ea typeface="Calibri"/>
                <a:cs typeface="Arial"/>
              </a:rPr>
              <a:t> of respiratory </a:t>
            </a:r>
            <a:r>
              <a:rPr lang="en-US" dirty="0" err="1">
                <a:latin typeface="Times New Roman"/>
                <a:ea typeface="Calibri"/>
                <a:cs typeface="Arial"/>
              </a:rPr>
              <a:t>center,Elevated</a:t>
            </a:r>
            <a:r>
              <a:rPr lang="en-US" dirty="0">
                <a:latin typeface="Times New Roman"/>
                <a:ea typeface="Calibri"/>
                <a:cs typeface="Arial"/>
              </a:rPr>
              <a:t> blood ammonia </a:t>
            </a:r>
            <a:r>
              <a:rPr lang="en-US" dirty="0" err="1">
                <a:latin typeface="Times New Roman"/>
                <a:ea typeface="Calibri"/>
                <a:cs typeface="Arial"/>
              </a:rPr>
              <a:t>level,Salicylate</a:t>
            </a:r>
            <a:r>
              <a:rPr lang="en-US" dirty="0">
                <a:latin typeface="Times New Roman"/>
                <a:ea typeface="Calibri"/>
                <a:cs typeface="Arial"/>
              </a:rPr>
              <a:t> </a:t>
            </a:r>
            <a:r>
              <a:rPr lang="en-US" dirty="0" err="1">
                <a:latin typeface="Times New Roman"/>
                <a:ea typeface="Calibri"/>
                <a:cs typeface="Arial"/>
              </a:rPr>
              <a:t>toxicity,Encephalitis</a:t>
            </a:r>
            <a:r>
              <a:rPr lang="en-US" dirty="0">
                <a:latin typeface="Times New Roman"/>
                <a:ea typeface="Calibri"/>
                <a:cs typeface="Arial"/>
              </a:rPr>
              <a:t>,</a:t>
            </a:r>
            <a:endParaRPr lang="en-US" sz="2400" dirty="0">
              <a:ea typeface="Calibri"/>
              <a:cs typeface="Arial"/>
            </a:endParaRPr>
          </a:p>
          <a:p>
            <a:pPr algn="just">
              <a:lnSpc>
                <a:spcPct val="115000"/>
              </a:lnSpc>
              <a:spcAft>
                <a:spcPts val="0"/>
              </a:spcAft>
            </a:pPr>
            <a:r>
              <a:rPr lang="en-US" dirty="0">
                <a:latin typeface="Times New Roman"/>
                <a:ea typeface="Calibri"/>
                <a:cs typeface="Arial"/>
              </a:rPr>
              <a:t>Fever</a:t>
            </a:r>
            <a:r>
              <a:rPr lang="en-US" dirty="0" smtClean="0">
                <a:latin typeface="Times New Roman"/>
                <a:ea typeface="Calibri"/>
                <a:cs typeface="Arial"/>
              </a:rPr>
              <a:t>, Mechanical </a:t>
            </a:r>
            <a:r>
              <a:rPr lang="en-US" dirty="0">
                <a:latin typeface="Times New Roman"/>
                <a:ea typeface="Calibri"/>
                <a:cs typeface="Arial"/>
              </a:rPr>
              <a:t>ventilation.</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71028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324600"/>
          </a:xfrm>
        </p:spPr>
        <p:txBody>
          <a:bodyPr/>
          <a:lstStyle/>
          <a:p>
            <a:pPr marL="0" indent="0" algn="just">
              <a:lnSpc>
                <a:spcPct val="115000"/>
              </a:lnSpc>
              <a:spcAft>
                <a:spcPts val="0"/>
              </a:spcAft>
              <a:buNone/>
            </a:pPr>
            <a:r>
              <a:rPr lang="en-US" b="1" u="sng" dirty="0">
                <a:solidFill>
                  <a:srgbClr val="FF0000"/>
                </a:solidFill>
                <a:latin typeface="Times New Roman"/>
                <a:ea typeface="Calibri"/>
                <a:cs typeface="Arial"/>
              </a:rPr>
              <a:t>There are two types of diabetes </a:t>
            </a:r>
            <a:r>
              <a:rPr lang="en-US" b="1" u="sng" dirty="0" err="1">
                <a:solidFill>
                  <a:srgbClr val="FF0000"/>
                </a:solidFill>
                <a:latin typeface="Times New Roman"/>
                <a:ea typeface="Calibri"/>
                <a:cs typeface="Arial"/>
              </a:rPr>
              <a:t>insipidus</a:t>
            </a:r>
            <a:r>
              <a:rPr lang="en-US" b="1" u="sng" dirty="0">
                <a:solidFill>
                  <a:srgbClr val="FF0000"/>
                </a:solidFill>
                <a:latin typeface="Times New Roman"/>
                <a:ea typeface="Calibri"/>
                <a:cs typeface="Arial"/>
              </a:rPr>
              <a:t>:                                                                  </a:t>
            </a:r>
            <a:endParaRPr lang="en-US" sz="2400" dirty="0">
              <a:ea typeface="Calibri"/>
              <a:cs typeface="Arial"/>
            </a:endParaRPr>
          </a:p>
          <a:p>
            <a:pPr algn="just">
              <a:lnSpc>
                <a:spcPct val="115000"/>
              </a:lnSpc>
              <a:spcAft>
                <a:spcPts val="0"/>
              </a:spcAft>
            </a:pPr>
            <a:r>
              <a:rPr lang="en-US" b="1" dirty="0">
                <a:solidFill>
                  <a:srgbClr val="000000"/>
                </a:solidFill>
                <a:latin typeface="Times New Roman"/>
                <a:ea typeface="Calibri"/>
                <a:cs typeface="Arial"/>
              </a:rPr>
              <a:t>1-central or neurogenic diabetes </a:t>
            </a:r>
            <a:r>
              <a:rPr lang="en-US" b="1" dirty="0" err="1">
                <a:solidFill>
                  <a:srgbClr val="000000"/>
                </a:solidFill>
                <a:latin typeface="Times New Roman"/>
                <a:ea typeface="Calibri"/>
                <a:cs typeface="Arial"/>
              </a:rPr>
              <a:t>insipidus</a:t>
            </a:r>
            <a:r>
              <a:rPr lang="en-US" dirty="0">
                <a:solidFill>
                  <a:srgbClr val="000000"/>
                </a:solidFill>
                <a:latin typeface="Times New Roman"/>
                <a:ea typeface="Calibri"/>
                <a:cs typeface="Arial"/>
              </a:rPr>
              <a:t>, which occurs because of a defect in the synthesis or release of ADH.                                                                                     </a:t>
            </a:r>
            <a:endParaRPr lang="en-US" sz="2400" dirty="0">
              <a:ea typeface="Calibri"/>
              <a:cs typeface="Arial"/>
            </a:endParaRPr>
          </a:p>
          <a:p>
            <a:pPr algn="just">
              <a:lnSpc>
                <a:spcPct val="115000"/>
              </a:lnSpc>
              <a:spcAft>
                <a:spcPts val="0"/>
              </a:spcAft>
            </a:pPr>
            <a:r>
              <a:rPr lang="en-US" b="1" dirty="0">
                <a:solidFill>
                  <a:srgbClr val="000000"/>
                </a:solidFill>
                <a:latin typeface="Times New Roman"/>
                <a:ea typeface="Calibri"/>
                <a:cs typeface="Arial"/>
              </a:rPr>
              <a:t>2-Nephrogenic diabetes </a:t>
            </a:r>
            <a:r>
              <a:rPr lang="en-US" b="1" dirty="0" err="1">
                <a:solidFill>
                  <a:srgbClr val="000000"/>
                </a:solidFill>
                <a:latin typeface="Times New Roman"/>
                <a:ea typeface="Calibri"/>
                <a:cs typeface="Arial"/>
              </a:rPr>
              <a:t>insipidus</a:t>
            </a:r>
            <a:r>
              <a:rPr lang="en-US" b="1" dirty="0">
                <a:solidFill>
                  <a:srgbClr val="000000"/>
                </a:solidFill>
                <a:latin typeface="Times New Roman"/>
                <a:ea typeface="Calibri"/>
                <a:cs typeface="Arial"/>
              </a:rPr>
              <a:t>,</a:t>
            </a:r>
            <a:r>
              <a:rPr lang="en-US" dirty="0">
                <a:solidFill>
                  <a:srgbClr val="000000"/>
                </a:solidFill>
                <a:latin typeface="Times New Roman"/>
                <a:ea typeface="Calibri"/>
                <a:cs typeface="Arial"/>
              </a:rPr>
              <a:t> which occurs because the kidneys </a:t>
            </a:r>
            <a:r>
              <a:rPr lang="en-US" dirty="0" smtClean="0">
                <a:solidFill>
                  <a:srgbClr val="000000"/>
                </a:solidFill>
                <a:latin typeface="Times New Roman"/>
                <a:ea typeface="Calibri"/>
                <a:cs typeface="Arial"/>
              </a:rPr>
              <a:t>do</a:t>
            </a:r>
            <a:r>
              <a:rPr lang="en-US" sz="2400" dirty="0" smtClean="0">
                <a:ea typeface="Calibri"/>
                <a:cs typeface="Arial"/>
              </a:rPr>
              <a:t> </a:t>
            </a:r>
            <a:r>
              <a:rPr lang="en-US" dirty="0" smtClean="0">
                <a:solidFill>
                  <a:srgbClr val="000000"/>
                </a:solidFill>
                <a:latin typeface="Times New Roman"/>
                <a:ea typeface="Calibri"/>
              </a:rPr>
              <a:t>not </a:t>
            </a:r>
            <a:r>
              <a:rPr lang="en-US" dirty="0">
                <a:solidFill>
                  <a:srgbClr val="000000"/>
                </a:solidFill>
                <a:latin typeface="Times New Roman"/>
                <a:ea typeface="Calibri"/>
              </a:rPr>
              <a:t>respond to ADH. </a:t>
            </a:r>
            <a:r>
              <a:rPr lang="en-US" dirty="0" err="1">
                <a:solidFill>
                  <a:srgbClr val="000000"/>
                </a:solidFill>
                <a:latin typeface="Times New Roman"/>
                <a:ea typeface="Calibri"/>
              </a:rPr>
              <a:t>Nephrogenic</a:t>
            </a:r>
            <a:r>
              <a:rPr lang="en-US" dirty="0">
                <a:solidFill>
                  <a:srgbClr val="000000"/>
                </a:solidFill>
                <a:latin typeface="Times New Roman"/>
                <a:ea typeface="Calibri"/>
              </a:rPr>
              <a:t> diabetes </a:t>
            </a:r>
            <a:r>
              <a:rPr lang="en-US" dirty="0" err="1">
                <a:solidFill>
                  <a:srgbClr val="000000"/>
                </a:solidFill>
                <a:latin typeface="Times New Roman"/>
                <a:ea typeface="Calibri"/>
              </a:rPr>
              <a:t>insipidus</a:t>
            </a:r>
            <a:r>
              <a:rPr lang="en-US" dirty="0">
                <a:solidFill>
                  <a:srgbClr val="000000"/>
                </a:solidFill>
                <a:latin typeface="Times New Roman"/>
                <a:ea typeface="Calibri"/>
              </a:rPr>
              <a:t> is characterized by impairment of urine-concentrating ability and free-water conservation</a:t>
            </a:r>
            <a:endParaRPr lang="ar-IQ" dirty="0"/>
          </a:p>
        </p:txBody>
      </p:sp>
    </p:spTree>
    <p:extLst>
      <p:ext uri="{BB962C8B-B14F-4D97-AF65-F5344CB8AC3E}">
        <p14:creationId xmlns:p14="http://schemas.microsoft.com/office/powerpoint/2010/main" val="633048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610600" cy="6400800"/>
          </a:xfrm>
        </p:spPr>
        <p:txBody>
          <a:bodyPr>
            <a:normAutofit fontScale="92500" lnSpcReduction="10000"/>
          </a:bodyPr>
          <a:lstStyle/>
          <a:p>
            <a:pPr marL="0" indent="0" algn="ctr">
              <a:lnSpc>
                <a:spcPct val="115000"/>
              </a:lnSpc>
              <a:spcAft>
                <a:spcPts val="0"/>
              </a:spcAft>
              <a:buNone/>
            </a:pPr>
            <a:r>
              <a:rPr lang="en-US" b="1" u="sng" dirty="0">
                <a:solidFill>
                  <a:srgbClr val="00B0F0"/>
                </a:solidFill>
                <a:latin typeface="Times New Roman"/>
                <a:ea typeface="Calibri"/>
                <a:cs typeface="Arial"/>
              </a:rPr>
              <a:t>Manifestations:</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1-Blood pH, CO2, HCO3</a:t>
            </a:r>
            <a:r>
              <a:rPr lang="en-US" dirty="0">
                <a:solidFill>
                  <a:srgbClr val="FF0000"/>
                </a:solidFill>
                <a:latin typeface="Times New Roman"/>
                <a:ea typeface="Calibri"/>
                <a:cs typeface="Arial"/>
              </a:rPr>
              <a:t>−</a:t>
            </a:r>
            <a:endParaRPr lang="en-US" sz="2400" dirty="0">
              <a:solidFill>
                <a:srgbClr val="FF0000"/>
              </a:solidFill>
              <a:ea typeface="Calibri"/>
              <a:cs typeface="Arial"/>
            </a:endParaRPr>
          </a:p>
          <a:p>
            <a:pPr algn="just">
              <a:lnSpc>
                <a:spcPct val="115000"/>
              </a:lnSpc>
              <a:spcAft>
                <a:spcPts val="0"/>
              </a:spcAft>
            </a:pPr>
            <a:r>
              <a:rPr lang="en-US" dirty="0">
                <a:latin typeface="Times New Roman"/>
                <a:ea typeface="Calibri"/>
                <a:cs typeface="Arial"/>
              </a:rPr>
              <a:t>pH increased,PCO2 (primary) decreased,HCO3− (compensatory) decreased.</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2-Neural Function.</a:t>
            </a:r>
            <a:endParaRPr lang="en-US" sz="2400" dirty="0">
              <a:solidFill>
                <a:srgbClr val="FF0000"/>
              </a:solidFill>
              <a:ea typeface="Calibri"/>
              <a:cs typeface="Arial"/>
            </a:endParaRPr>
          </a:p>
          <a:p>
            <a:pPr algn="just">
              <a:lnSpc>
                <a:spcPct val="115000"/>
              </a:lnSpc>
              <a:spcAft>
                <a:spcPts val="0"/>
              </a:spcAft>
            </a:pPr>
            <a:r>
              <a:rPr lang="en-US" dirty="0">
                <a:latin typeface="Times New Roman"/>
                <a:ea typeface="Calibri"/>
                <a:cs typeface="Arial"/>
              </a:rPr>
              <a:t>Constriction of cerebral vessels and increased neuronal </a:t>
            </a:r>
            <a:r>
              <a:rPr lang="en-US" dirty="0" err="1">
                <a:latin typeface="Times New Roman"/>
                <a:ea typeface="Calibri"/>
                <a:cs typeface="Arial"/>
              </a:rPr>
              <a:t>excitability,Dizziness</a:t>
            </a:r>
            <a:r>
              <a:rPr lang="en-US" dirty="0">
                <a:latin typeface="Times New Roman"/>
                <a:ea typeface="Calibri"/>
                <a:cs typeface="Arial"/>
              </a:rPr>
              <a:t>, panic, light-</a:t>
            </a:r>
            <a:r>
              <a:rPr lang="en-US" dirty="0" err="1">
                <a:latin typeface="Times New Roman"/>
                <a:ea typeface="Calibri"/>
                <a:cs typeface="Arial"/>
              </a:rPr>
              <a:t>headedness,Tetany,Numbness</a:t>
            </a:r>
            <a:r>
              <a:rPr lang="en-US" dirty="0">
                <a:latin typeface="Times New Roman"/>
                <a:ea typeface="Calibri"/>
                <a:cs typeface="Arial"/>
              </a:rPr>
              <a:t> and tingling of fingers and toes.</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3-Cardiovascular Function</a:t>
            </a:r>
            <a:endParaRPr lang="en-US" sz="2400" dirty="0">
              <a:solidFill>
                <a:srgbClr val="FF0000"/>
              </a:solidFill>
              <a:ea typeface="Calibri"/>
              <a:cs typeface="Arial"/>
            </a:endParaRPr>
          </a:p>
          <a:p>
            <a:pPr algn="just">
              <a:lnSpc>
                <a:spcPct val="115000"/>
              </a:lnSpc>
              <a:spcAft>
                <a:spcPts val="1000"/>
              </a:spcAft>
            </a:pPr>
            <a:r>
              <a:rPr lang="en-US" dirty="0">
                <a:latin typeface="Times New Roman"/>
                <a:ea typeface="Calibri"/>
                <a:cs typeface="Arial"/>
              </a:rPr>
              <a:t>Cardiac dysrhythmias.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831439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marL="0" indent="0" algn="ctr">
              <a:lnSpc>
                <a:spcPct val="115000"/>
              </a:lnSpc>
              <a:spcAft>
                <a:spcPts val="1000"/>
              </a:spcAft>
              <a:buNone/>
            </a:pPr>
            <a:r>
              <a:rPr lang="en-US" b="1" u="sng" dirty="0">
                <a:solidFill>
                  <a:srgbClr val="FF0000"/>
                </a:solidFill>
                <a:latin typeface="Times New Roman"/>
                <a:ea typeface="Calibri"/>
                <a:cs typeface="Arial"/>
              </a:rPr>
              <a:t>Diabetes Mellitus</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1</a:t>
            </a:r>
            <a:r>
              <a:rPr lang="en-US" dirty="0">
                <a:solidFill>
                  <a:srgbClr val="292526"/>
                </a:solidFill>
                <a:latin typeface="Times New Roman"/>
                <a:ea typeface="Calibri"/>
                <a:cs typeface="Arial"/>
              </a:rPr>
              <a:t>-The term diabetes is derived from a Greek word </a:t>
            </a:r>
            <a:r>
              <a:rPr lang="en-US" dirty="0" err="1">
                <a:solidFill>
                  <a:srgbClr val="292526"/>
                </a:solidFill>
                <a:latin typeface="Times New Roman"/>
                <a:ea typeface="Calibri"/>
                <a:cs typeface="Arial"/>
              </a:rPr>
              <a:t>meaning“going</a:t>
            </a:r>
            <a:r>
              <a:rPr lang="en-US" dirty="0">
                <a:solidFill>
                  <a:srgbClr val="292526"/>
                </a:solidFill>
                <a:latin typeface="Times New Roman"/>
                <a:ea typeface="Calibri"/>
                <a:cs typeface="Arial"/>
              </a:rPr>
              <a:t> through” and mellitus from the Latin word </a:t>
            </a:r>
            <a:r>
              <a:rPr lang="en-US" dirty="0" err="1">
                <a:solidFill>
                  <a:srgbClr val="292526"/>
                </a:solidFill>
                <a:latin typeface="Times New Roman"/>
                <a:ea typeface="Calibri"/>
                <a:cs typeface="Arial"/>
              </a:rPr>
              <a:t>for“honey</a:t>
            </a:r>
            <a:r>
              <a:rPr lang="en-US" dirty="0">
                <a:solidFill>
                  <a:srgbClr val="292526"/>
                </a:solidFill>
                <a:latin typeface="Times New Roman"/>
                <a:ea typeface="Calibri"/>
                <a:cs typeface="Arial"/>
              </a:rPr>
              <a:t>” or “sweet.” </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2</a:t>
            </a:r>
            <a:r>
              <a:rPr lang="en-US" dirty="0">
                <a:solidFill>
                  <a:srgbClr val="292526"/>
                </a:solidFill>
                <a:latin typeface="Times New Roman"/>
                <a:ea typeface="Calibri"/>
                <a:cs typeface="Arial"/>
              </a:rPr>
              <a:t>-Diabetes is a disorder of carbohydrate, protein, and fat metabolism resulting from an imbalance between insulin availability and insulin need. </a:t>
            </a:r>
            <a:endParaRPr lang="en-US" dirty="0" smtClean="0">
              <a:solidFill>
                <a:srgbClr val="292526"/>
              </a:solidFill>
              <a:latin typeface="Times New Roman"/>
              <a:ea typeface="Calibri"/>
              <a:cs typeface="Arial"/>
            </a:endParaRPr>
          </a:p>
          <a:p>
            <a:pPr algn="just">
              <a:lnSpc>
                <a:spcPct val="115000"/>
              </a:lnSpc>
            </a:pPr>
            <a:r>
              <a:rPr lang="en-US" b="1" dirty="0" smtClean="0">
                <a:solidFill>
                  <a:srgbClr val="292526"/>
                </a:solidFill>
                <a:latin typeface="Times New Roman"/>
                <a:ea typeface="Calibri"/>
                <a:cs typeface="Arial"/>
              </a:rPr>
              <a:t>3</a:t>
            </a:r>
            <a:r>
              <a:rPr lang="en-US" dirty="0" smtClean="0">
                <a:solidFill>
                  <a:srgbClr val="292526"/>
                </a:solidFill>
                <a:latin typeface="Times New Roman"/>
                <a:ea typeface="Calibri"/>
                <a:cs typeface="Arial"/>
              </a:rPr>
              <a:t>-It </a:t>
            </a:r>
            <a:r>
              <a:rPr lang="en-US" dirty="0">
                <a:solidFill>
                  <a:srgbClr val="292526"/>
                </a:solidFill>
                <a:latin typeface="Times New Roman"/>
                <a:ea typeface="Calibri"/>
                <a:cs typeface="Arial"/>
              </a:rPr>
              <a:t>can represent an absolute insulin deficiency, impaired release of insulin by the pancreatic beta cells, inadequate or defective insulin receptors, or the production of inactive insulin or insulin that is destroyed before it can carry out its action.                                                                      </a:t>
            </a:r>
            <a:r>
              <a:rPr lang="en-US" b="1" dirty="0">
                <a:solidFill>
                  <a:srgbClr val="292526"/>
                </a:solidFill>
                <a:latin typeface="Times New Roman"/>
                <a:ea typeface="Calibri"/>
                <a:cs typeface="Arial"/>
              </a:rPr>
              <a:t>4</a:t>
            </a:r>
            <a:r>
              <a:rPr lang="en-US" dirty="0">
                <a:solidFill>
                  <a:srgbClr val="292526"/>
                </a:solidFill>
                <a:latin typeface="Times New Roman"/>
                <a:ea typeface="Calibri"/>
                <a:cs typeface="Arial"/>
              </a:rPr>
              <a:t>-A person with uncontrolled diabetes is unable to transport glucose into fat and muscle cells; as a result, the body cells are starved, and the breakdown of fat and protein is increased.</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362849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77000"/>
          </a:xfrm>
        </p:spPr>
        <p:txBody>
          <a:bodyPr>
            <a:normAutofit fontScale="85000" lnSpcReduction="10000"/>
          </a:bodyPr>
          <a:lstStyle/>
          <a:p>
            <a:pPr marL="0" indent="0" algn="just">
              <a:lnSpc>
                <a:spcPct val="115000"/>
              </a:lnSpc>
              <a:buNone/>
            </a:pPr>
            <a:r>
              <a:rPr lang="en-US" b="1" u="sng" dirty="0">
                <a:solidFill>
                  <a:srgbClr val="FF0000"/>
                </a:solidFill>
                <a:latin typeface="Times New Roman"/>
                <a:ea typeface="Calibri"/>
                <a:cs typeface="Arial"/>
              </a:rPr>
              <a:t>CLASSIFICATION AND  ETIOLOGY.</a:t>
            </a:r>
            <a:endParaRPr lang="en-US" sz="2400" dirty="0">
              <a:ea typeface="Calibri"/>
              <a:cs typeface="Arial"/>
            </a:endParaRPr>
          </a:p>
          <a:p>
            <a:pPr marL="0" indent="0" algn="just">
              <a:lnSpc>
                <a:spcPct val="115000"/>
              </a:lnSpc>
              <a:buNone/>
            </a:pPr>
            <a:r>
              <a:rPr lang="en-US" b="1" dirty="0" smtClean="0">
                <a:solidFill>
                  <a:srgbClr val="292526"/>
                </a:solidFill>
                <a:latin typeface="Times New Roman"/>
                <a:ea typeface="Calibri"/>
                <a:cs typeface="Arial"/>
              </a:rPr>
              <a:t>    1</a:t>
            </a:r>
            <a:r>
              <a:rPr lang="en-US" dirty="0" smtClean="0">
                <a:solidFill>
                  <a:srgbClr val="292526"/>
                </a:solidFill>
                <a:latin typeface="Times New Roman"/>
                <a:ea typeface="Calibri"/>
                <a:cs typeface="Arial"/>
              </a:rPr>
              <a:t>-The </a:t>
            </a:r>
            <a:r>
              <a:rPr lang="en-US" dirty="0">
                <a:solidFill>
                  <a:srgbClr val="292526"/>
                </a:solidFill>
                <a:latin typeface="Times New Roman"/>
                <a:ea typeface="Calibri"/>
                <a:cs typeface="Arial"/>
              </a:rPr>
              <a:t>revised system for the classification of diabetes was continues to include type 1 and type 2 diabetes, but uses Arabic rather than Roman numerals and eliminates the use of “insulin </a:t>
            </a:r>
            <a:r>
              <a:rPr lang="en-US" dirty="0" err="1">
                <a:solidFill>
                  <a:srgbClr val="292526"/>
                </a:solidFill>
                <a:latin typeface="Times New Roman"/>
                <a:ea typeface="Calibri"/>
                <a:cs typeface="Arial"/>
              </a:rPr>
              <a:t>dependent”and</a:t>
            </a:r>
            <a:r>
              <a:rPr lang="en-US" dirty="0">
                <a:solidFill>
                  <a:srgbClr val="292526"/>
                </a:solidFill>
                <a:latin typeface="Times New Roman"/>
                <a:ea typeface="Calibri"/>
                <a:cs typeface="Arial"/>
              </a:rPr>
              <a:t> “non–insulin-dependent” diabetes mellitus.</a:t>
            </a:r>
            <a:endParaRPr lang="en-US" sz="2400" dirty="0">
              <a:ea typeface="Calibri"/>
              <a:cs typeface="Arial"/>
            </a:endParaRPr>
          </a:p>
          <a:p>
            <a:pPr algn="just">
              <a:lnSpc>
                <a:spcPct val="115000"/>
              </a:lnSpc>
            </a:pPr>
            <a:r>
              <a:rPr lang="en-US" dirty="0">
                <a:solidFill>
                  <a:srgbClr val="292526"/>
                </a:solidFill>
                <a:latin typeface="Times New Roman"/>
                <a:ea typeface="Calibri"/>
                <a:cs typeface="Arial"/>
              </a:rPr>
              <a:t>Type 2 diabetes currently accounts for about90% to 95% of the cases of diabetes.                                                                                                           </a:t>
            </a:r>
            <a:r>
              <a:rPr lang="en-US" b="1" dirty="0">
                <a:solidFill>
                  <a:srgbClr val="292526"/>
                </a:solidFill>
                <a:latin typeface="Times New Roman"/>
                <a:ea typeface="Calibri"/>
                <a:cs typeface="Arial"/>
              </a:rPr>
              <a:t>2</a:t>
            </a:r>
            <a:r>
              <a:rPr lang="en-US" dirty="0">
                <a:solidFill>
                  <a:srgbClr val="292526"/>
                </a:solidFill>
                <a:latin typeface="Times New Roman"/>
                <a:ea typeface="Calibri"/>
                <a:cs typeface="Arial"/>
              </a:rPr>
              <a:t>-Included in the classification system are the categories of gestational diabetes mellitus (i.e., diabetes that develops during pregnancy)and other specific types of diabetes, many of which occur secondary to other conditions (e.g., Cushing’s syndrome, </a:t>
            </a:r>
            <a:r>
              <a:rPr lang="en-US" dirty="0" err="1">
                <a:solidFill>
                  <a:srgbClr val="292526"/>
                </a:solidFill>
                <a:latin typeface="Times New Roman"/>
                <a:ea typeface="Calibri"/>
                <a:cs typeface="Arial"/>
              </a:rPr>
              <a:t>hematochromatosis</a:t>
            </a:r>
            <a:r>
              <a:rPr lang="en-US" dirty="0">
                <a:solidFill>
                  <a:srgbClr val="292526"/>
                </a:solidFill>
                <a:latin typeface="Times New Roman"/>
                <a:ea typeface="Calibri"/>
                <a:cs typeface="Arial"/>
              </a:rPr>
              <a:t>, pancreatitis, </a:t>
            </a:r>
            <a:endParaRPr lang="en-US" dirty="0" smtClean="0">
              <a:solidFill>
                <a:srgbClr val="292526"/>
              </a:solidFill>
              <a:latin typeface="Times New Roman"/>
              <a:ea typeface="Calibri"/>
              <a:cs typeface="Arial"/>
            </a:endParaRPr>
          </a:p>
          <a:p>
            <a:pPr algn="just">
              <a:lnSpc>
                <a:spcPct val="115000"/>
              </a:lnSpc>
            </a:pPr>
            <a:r>
              <a:rPr lang="en-US" dirty="0" smtClean="0">
                <a:solidFill>
                  <a:srgbClr val="292526"/>
                </a:solidFill>
                <a:latin typeface="Times New Roman"/>
                <a:ea typeface="Calibri"/>
                <a:cs typeface="Arial"/>
              </a:rPr>
              <a:t>acromegaly</a:t>
            </a:r>
            <a:r>
              <a:rPr lang="en-US" dirty="0">
                <a:solidFill>
                  <a:srgbClr val="292526"/>
                </a:solidFill>
                <a:latin typeface="Times New Roman"/>
                <a:ea typeface="Calibri"/>
                <a:cs typeface="Arial"/>
              </a:rPr>
              <a:t>).</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291126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Autofit/>
          </a:bodyPr>
          <a:lstStyle/>
          <a:p>
            <a:pPr marL="0" lvl="0" indent="0" algn="just">
              <a:lnSpc>
                <a:spcPct val="115000"/>
              </a:lnSpc>
              <a:buNone/>
            </a:pPr>
            <a:r>
              <a:rPr lang="en-US" b="1" dirty="0">
                <a:solidFill>
                  <a:srgbClr val="292526"/>
                </a:solidFill>
                <a:latin typeface="Times New Roman"/>
                <a:ea typeface="Calibri"/>
                <a:cs typeface="Arial"/>
              </a:rPr>
              <a:t>3</a:t>
            </a:r>
            <a:r>
              <a:rPr lang="en-US" dirty="0">
                <a:solidFill>
                  <a:srgbClr val="292526"/>
                </a:solidFill>
                <a:latin typeface="Times New Roman"/>
                <a:ea typeface="Calibri"/>
                <a:cs typeface="Arial"/>
              </a:rPr>
              <a:t>-The revised classification system also includes a system for diagnosing diabetes according to stages of glucose in </a:t>
            </a:r>
            <a:r>
              <a:rPr lang="en-US" dirty="0" smtClean="0">
                <a:solidFill>
                  <a:srgbClr val="292526"/>
                </a:solidFill>
                <a:latin typeface="Times New Roman"/>
                <a:ea typeface="Calibri"/>
                <a:cs typeface="Arial"/>
              </a:rPr>
              <a:t>tolerance . The </a:t>
            </a:r>
            <a:r>
              <a:rPr lang="en-US" dirty="0">
                <a:solidFill>
                  <a:srgbClr val="292526"/>
                </a:solidFill>
                <a:latin typeface="Times New Roman"/>
                <a:ea typeface="Calibri"/>
                <a:cs typeface="Arial"/>
              </a:rPr>
              <a:t>revised criteria have retained the former category of impaired glucose tolerance (IGT) and have added a new category of impaired fasting plasma glucose(IFG). The categories of IFG and IGT refer to metabolic stages intermediate between normal glucose homeostasis and diabetes, and are labeled together as </a:t>
            </a:r>
            <a:r>
              <a:rPr lang="en-US" dirty="0" err="1" smtClean="0">
                <a:solidFill>
                  <a:srgbClr val="292526"/>
                </a:solidFill>
                <a:latin typeface="Times New Roman"/>
                <a:ea typeface="Calibri"/>
                <a:cs typeface="Arial"/>
              </a:rPr>
              <a:t>prediabetes</a:t>
            </a:r>
            <a:r>
              <a:rPr lang="en-US" dirty="0" smtClean="0">
                <a:solidFill>
                  <a:srgbClr val="292526"/>
                </a:solidFill>
                <a:latin typeface="Times New Roman"/>
                <a:ea typeface="Calibri"/>
                <a:cs typeface="Arial"/>
              </a:rPr>
              <a:t> . </a:t>
            </a:r>
            <a:endParaRPr lang="en-US"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2238017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278563"/>
          </a:xfrm>
        </p:spPr>
        <p:txBody>
          <a:bodyPr/>
          <a:lstStyle/>
          <a:p>
            <a:pPr algn="just">
              <a:lnSpc>
                <a:spcPct val="115000"/>
              </a:lnSpc>
            </a:pPr>
            <a:r>
              <a:rPr lang="en-US" b="1" u="sng" dirty="0">
                <a:solidFill>
                  <a:srgbClr val="FF0000"/>
                </a:solidFill>
                <a:latin typeface="Times New Roman"/>
                <a:ea typeface="Calibri"/>
                <a:cs typeface="Arial"/>
              </a:rPr>
              <a:t>Type 1 Diabetes Mellitus:</a:t>
            </a:r>
            <a:endParaRPr lang="en-US" sz="2400" dirty="0">
              <a:ea typeface="Calibri"/>
              <a:cs typeface="Arial"/>
            </a:endParaRPr>
          </a:p>
          <a:p>
            <a:pPr marL="0" indent="0" algn="just">
              <a:lnSpc>
                <a:spcPct val="115000"/>
              </a:lnSpc>
              <a:buNone/>
            </a:pPr>
            <a:r>
              <a:rPr lang="en-US" b="1" dirty="0">
                <a:solidFill>
                  <a:srgbClr val="292526"/>
                </a:solidFill>
                <a:latin typeface="Times New Roman"/>
                <a:ea typeface="Calibri"/>
                <a:cs typeface="Arial"/>
              </a:rPr>
              <a:t>1-Type 1 diabetes</a:t>
            </a:r>
            <a:r>
              <a:rPr lang="en-US" dirty="0">
                <a:solidFill>
                  <a:srgbClr val="292526"/>
                </a:solidFill>
                <a:latin typeface="Times New Roman"/>
                <a:ea typeface="Calibri"/>
                <a:cs typeface="Arial"/>
              </a:rPr>
              <a:t> mellitus is characterized by destruction of the pancreatic beta cells. Type 1 diabetes is subdivided into two types: type 1A, immune-mediated diabetes, and type 1B, idiopathic diabetes. In the United States and Europe, approximately 10% of people with diabetes mellitus have type 1 diabetes, with 95% of them having type </a:t>
            </a:r>
            <a:r>
              <a:rPr lang="en-US" dirty="0" smtClean="0">
                <a:solidFill>
                  <a:srgbClr val="292526"/>
                </a:solidFill>
                <a:latin typeface="Times New Roman"/>
                <a:ea typeface="Calibri"/>
                <a:cs typeface="Arial"/>
              </a:rPr>
              <a:t>1A,</a:t>
            </a:r>
            <a:r>
              <a:rPr lang="en-US" sz="2400" dirty="0" smtClean="0">
                <a:ea typeface="Calibri"/>
                <a:cs typeface="Arial"/>
              </a:rPr>
              <a:t> </a:t>
            </a:r>
            <a:r>
              <a:rPr lang="en-US" dirty="0" smtClean="0">
                <a:solidFill>
                  <a:srgbClr val="292526"/>
                </a:solidFill>
                <a:latin typeface="Times New Roman"/>
                <a:ea typeface="Calibri"/>
                <a:cs typeface="Arial"/>
              </a:rPr>
              <a:t>immune-mediated </a:t>
            </a:r>
            <a:r>
              <a:rPr lang="en-US" dirty="0">
                <a:solidFill>
                  <a:srgbClr val="292526"/>
                </a:solidFill>
                <a:latin typeface="Times New Roman"/>
                <a:ea typeface="Calibri"/>
                <a:cs typeface="Arial"/>
              </a:rPr>
              <a:t>diabetes.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009514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85000" lnSpcReduction="20000"/>
          </a:bodyPr>
          <a:lstStyle/>
          <a:p>
            <a:pPr algn="just">
              <a:lnSpc>
                <a:spcPct val="115000"/>
              </a:lnSpc>
            </a:pPr>
            <a:r>
              <a:rPr lang="en-US" b="1" dirty="0">
                <a:solidFill>
                  <a:srgbClr val="292526"/>
                </a:solidFill>
                <a:latin typeface="Times New Roman"/>
                <a:ea typeface="Calibri"/>
                <a:cs typeface="Arial"/>
              </a:rPr>
              <a:t>2-Type 1A diabetes</a:t>
            </a:r>
            <a:r>
              <a:rPr lang="en-US" dirty="0">
                <a:solidFill>
                  <a:srgbClr val="292526"/>
                </a:solidFill>
                <a:latin typeface="Times New Roman"/>
                <a:ea typeface="Calibri"/>
                <a:cs typeface="Arial"/>
              </a:rPr>
              <a:t> is characterized by autoimmune destruction of beta cells. This type of diabetes, formerly called</a:t>
            </a:r>
            <a:r>
              <a:rPr lang="en-US" b="1" dirty="0">
                <a:solidFill>
                  <a:srgbClr val="292526"/>
                </a:solidFill>
                <a:latin typeface="Times New Roman"/>
                <a:ea typeface="Calibri"/>
                <a:cs typeface="Arial"/>
              </a:rPr>
              <a:t> </a:t>
            </a:r>
            <a:r>
              <a:rPr lang="en-US" b="1" u="sng" dirty="0">
                <a:solidFill>
                  <a:srgbClr val="FF0000"/>
                </a:solidFill>
                <a:latin typeface="Times New Roman"/>
                <a:ea typeface="Calibri"/>
                <a:cs typeface="Arial"/>
              </a:rPr>
              <a:t>juvenile diabetes</a:t>
            </a:r>
            <a:r>
              <a:rPr lang="en-US" dirty="0">
                <a:solidFill>
                  <a:srgbClr val="292526"/>
                </a:solidFill>
                <a:latin typeface="Times New Roman"/>
                <a:ea typeface="Calibri"/>
                <a:cs typeface="Arial"/>
              </a:rPr>
              <a:t>, occurs more commonly in young persons but can occur at any age.</a:t>
            </a:r>
            <a:r>
              <a:rPr lang="en-US" b="1" dirty="0">
                <a:solidFill>
                  <a:srgbClr val="292526"/>
                </a:solidFill>
                <a:latin typeface="Times New Roman"/>
                <a:ea typeface="Calibri"/>
                <a:cs typeface="Arial"/>
              </a:rPr>
              <a:t>                    </a:t>
            </a:r>
            <a:endParaRPr lang="en-US" b="1" dirty="0" smtClean="0">
              <a:solidFill>
                <a:srgbClr val="292526"/>
              </a:solidFill>
              <a:latin typeface="Times New Roman"/>
              <a:ea typeface="Calibri"/>
              <a:cs typeface="Arial"/>
            </a:endParaRPr>
          </a:p>
          <a:p>
            <a:pPr algn="just">
              <a:lnSpc>
                <a:spcPct val="115000"/>
              </a:lnSpc>
            </a:pPr>
            <a:r>
              <a:rPr lang="en-US" b="1" dirty="0" smtClean="0">
                <a:solidFill>
                  <a:srgbClr val="292526"/>
                </a:solidFill>
                <a:latin typeface="Times New Roman"/>
                <a:ea typeface="Calibri"/>
                <a:cs typeface="Arial"/>
              </a:rPr>
              <a:t>3</a:t>
            </a:r>
            <a:r>
              <a:rPr lang="en-US" dirty="0" smtClean="0">
                <a:solidFill>
                  <a:srgbClr val="292526"/>
                </a:solidFill>
                <a:latin typeface="Times New Roman"/>
                <a:ea typeface="Calibri"/>
                <a:cs typeface="Arial"/>
              </a:rPr>
              <a:t>- </a:t>
            </a:r>
            <a:r>
              <a:rPr lang="en-US" dirty="0">
                <a:solidFill>
                  <a:srgbClr val="292526"/>
                </a:solidFill>
                <a:latin typeface="Times New Roman"/>
                <a:ea typeface="Calibri"/>
                <a:cs typeface="Arial"/>
              </a:rPr>
              <a:t>Type 1 diabetes is a catabolic disorder characterized by an absolute lack of insulin, an elevation in blood glucose, and a breakdown of body fats and proteins. The absolute lack of insulin in people with type 1diabetes mellitus means that they are particularly prone to the development of </a:t>
            </a:r>
            <a:r>
              <a:rPr lang="en-US" sz="3800" b="1" u="sng" dirty="0">
                <a:solidFill>
                  <a:srgbClr val="FF0000"/>
                </a:solidFill>
                <a:latin typeface="Times New Roman"/>
                <a:ea typeface="Calibri"/>
                <a:cs typeface="Arial"/>
              </a:rPr>
              <a:t>ketoacidosis.</a:t>
            </a:r>
            <a:r>
              <a:rPr lang="en-US" b="1" dirty="0">
                <a:solidFill>
                  <a:srgbClr val="292526"/>
                </a:solidFill>
                <a:latin typeface="Times New Roman"/>
                <a:ea typeface="Calibri"/>
                <a:cs typeface="Arial"/>
              </a:rPr>
              <a:t>                                                                       </a:t>
            </a:r>
            <a:endParaRPr lang="en-US" b="1" dirty="0" smtClean="0">
              <a:solidFill>
                <a:srgbClr val="292526"/>
              </a:solidFill>
              <a:latin typeface="Times New Roman"/>
              <a:ea typeface="Calibri"/>
              <a:cs typeface="Arial"/>
            </a:endParaRPr>
          </a:p>
          <a:p>
            <a:pPr algn="just">
              <a:lnSpc>
                <a:spcPct val="115000"/>
              </a:lnSpc>
            </a:pPr>
            <a:r>
              <a:rPr lang="en-US" b="1" dirty="0" smtClean="0">
                <a:solidFill>
                  <a:srgbClr val="292526"/>
                </a:solidFill>
                <a:latin typeface="Times New Roman"/>
                <a:ea typeface="Calibri"/>
                <a:cs typeface="Arial"/>
              </a:rPr>
              <a:t>4</a:t>
            </a:r>
            <a:r>
              <a:rPr lang="en-US" dirty="0" smtClean="0">
                <a:solidFill>
                  <a:srgbClr val="292526"/>
                </a:solidFill>
                <a:latin typeface="Times New Roman"/>
                <a:ea typeface="Calibri"/>
                <a:cs typeface="Arial"/>
              </a:rPr>
              <a:t>- </a:t>
            </a:r>
            <a:r>
              <a:rPr lang="en-US" dirty="0">
                <a:solidFill>
                  <a:srgbClr val="292526"/>
                </a:solidFill>
                <a:latin typeface="Times New Roman"/>
                <a:ea typeface="Calibri"/>
                <a:cs typeface="Arial"/>
              </a:rPr>
              <a:t>One of the actions of insulin is the inhibition of lipolysis (i.e., fat breakdown) and release of free fatty acids (FFAs) from fat cells. In the absence of insulin, ketosis develops when these fatty acids are released from fat cells and converted to ketones in the liver.</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877470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fontScale="92500" lnSpcReduction="10000"/>
          </a:bodyPr>
          <a:lstStyle/>
          <a:p>
            <a:pPr algn="just">
              <a:lnSpc>
                <a:spcPct val="115000"/>
              </a:lnSpc>
            </a:pPr>
            <a:r>
              <a:rPr lang="en-US" b="1" dirty="0">
                <a:solidFill>
                  <a:srgbClr val="292526"/>
                </a:solidFill>
                <a:latin typeface="Times New Roman"/>
                <a:ea typeface="Calibri"/>
                <a:cs typeface="Arial"/>
              </a:rPr>
              <a:t>5</a:t>
            </a:r>
            <a:r>
              <a:rPr lang="en-US" dirty="0">
                <a:solidFill>
                  <a:srgbClr val="292526"/>
                </a:solidFill>
                <a:latin typeface="Times New Roman"/>
                <a:ea typeface="Calibri"/>
                <a:cs typeface="Arial"/>
              </a:rPr>
              <a:t>-Because of the loss of the first-phase insulin (preformed insulin) response, all people with type 1A diabetes require exogenous insulin replacement to reverse the catabolic state, control blood glucose levels, and prevent ketosis.</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6</a:t>
            </a:r>
            <a:r>
              <a:rPr lang="en-US" dirty="0">
                <a:solidFill>
                  <a:srgbClr val="292526"/>
                </a:solidFill>
                <a:latin typeface="Times New Roman"/>
                <a:ea typeface="Calibri"/>
                <a:cs typeface="Arial"/>
              </a:rPr>
              <a:t>-The rate of beta cell destruction is quite variable, being rapid in some individuals and slow in others.                                                                          </a:t>
            </a:r>
            <a:r>
              <a:rPr lang="en-US" b="1" dirty="0">
                <a:solidFill>
                  <a:srgbClr val="292526"/>
                </a:solidFill>
                <a:latin typeface="Times New Roman"/>
                <a:ea typeface="Calibri"/>
                <a:cs typeface="Arial"/>
              </a:rPr>
              <a:t>A</a:t>
            </a:r>
            <a:r>
              <a:rPr lang="en-US" dirty="0">
                <a:solidFill>
                  <a:srgbClr val="292526"/>
                </a:solidFill>
                <a:latin typeface="Times New Roman"/>
                <a:ea typeface="Calibri"/>
                <a:cs typeface="Arial"/>
              </a:rPr>
              <a:t>-The rapidly progressive form commonly is observed in children, but also may occur in adults.                                                                                        </a:t>
            </a:r>
            <a:r>
              <a:rPr lang="en-US" b="1" dirty="0">
                <a:solidFill>
                  <a:srgbClr val="292526"/>
                </a:solidFill>
                <a:latin typeface="Times New Roman"/>
                <a:ea typeface="Calibri"/>
                <a:cs typeface="Arial"/>
              </a:rPr>
              <a:t>B</a:t>
            </a:r>
            <a:r>
              <a:rPr lang="en-US" dirty="0">
                <a:solidFill>
                  <a:srgbClr val="292526"/>
                </a:solidFill>
                <a:latin typeface="Times New Roman"/>
                <a:ea typeface="Calibri"/>
                <a:cs typeface="Arial"/>
              </a:rPr>
              <a:t>-The slowly progressive form usually occurs in adults and is sometimes referred to as latent autoimmune diabetes in adults (LADA</a:t>
            </a:r>
            <a:r>
              <a:rPr lang="en-US" dirty="0" smtClean="0">
                <a:solidFill>
                  <a:srgbClr val="292526"/>
                </a:solidFill>
                <a:latin typeface="Times New Roman"/>
                <a:ea typeface="Calibri"/>
                <a:cs typeface="Arial"/>
              </a:rPr>
              <a:t>)..</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515759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Autofit/>
          </a:bodyPr>
          <a:lstStyle/>
          <a:p>
            <a:pPr marL="0" indent="0" algn="just">
              <a:buNone/>
            </a:pPr>
            <a:r>
              <a:rPr lang="en-US" sz="2800" b="1" dirty="0">
                <a:solidFill>
                  <a:srgbClr val="292526"/>
                </a:solidFill>
                <a:latin typeface="Times New Roman"/>
                <a:ea typeface="Calibri"/>
                <a:cs typeface="Arial"/>
              </a:rPr>
              <a:t>7</a:t>
            </a:r>
            <a:r>
              <a:rPr lang="en-US" sz="2800" dirty="0">
                <a:solidFill>
                  <a:srgbClr val="292526"/>
                </a:solidFill>
                <a:latin typeface="Times New Roman"/>
                <a:ea typeface="Calibri"/>
                <a:cs typeface="Arial"/>
              </a:rPr>
              <a:t>-LADA may constitute up to 10% of adults who are currently classified as having type 2 diabetes.                                                                                   </a:t>
            </a:r>
            <a:r>
              <a:rPr lang="en-US" sz="2800" b="1" dirty="0">
                <a:solidFill>
                  <a:srgbClr val="292526"/>
                </a:solidFill>
                <a:latin typeface="Times New Roman"/>
                <a:ea typeface="Calibri"/>
                <a:cs typeface="Arial"/>
              </a:rPr>
              <a:t>A</a:t>
            </a:r>
            <a:r>
              <a:rPr lang="en-US" sz="2800" dirty="0">
                <a:solidFill>
                  <a:srgbClr val="292526"/>
                </a:solidFill>
                <a:latin typeface="Times New Roman"/>
                <a:ea typeface="Calibri"/>
                <a:cs typeface="Arial"/>
              </a:rPr>
              <a:t>- It has been suggested that type 1A, immune-mediated diabetes results from a genetic predisposition.                                                                           </a:t>
            </a:r>
            <a:r>
              <a:rPr lang="en-US" sz="2800" b="1" dirty="0">
                <a:solidFill>
                  <a:srgbClr val="292526"/>
                </a:solidFill>
                <a:latin typeface="Times New Roman"/>
                <a:ea typeface="Calibri"/>
                <a:cs typeface="Arial"/>
              </a:rPr>
              <a:t>B</a:t>
            </a:r>
            <a:r>
              <a:rPr lang="en-US" sz="2800" dirty="0">
                <a:solidFill>
                  <a:srgbClr val="292526"/>
                </a:solidFill>
                <a:latin typeface="Times New Roman"/>
                <a:ea typeface="Calibri"/>
                <a:cs typeface="Arial"/>
              </a:rPr>
              <a:t>-A hypothetical triggering event that involves an environmental agent that incites an immune response ,and immunologically mediated beta cell destruction.                                                                                                          </a:t>
            </a:r>
            <a:r>
              <a:rPr lang="en-US" sz="2800" b="1" dirty="0">
                <a:solidFill>
                  <a:srgbClr val="292526"/>
                </a:solidFill>
                <a:latin typeface="Times New Roman"/>
                <a:ea typeface="Calibri"/>
                <a:cs typeface="Arial"/>
              </a:rPr>
              <a:t>C</a:t>
            </a:r>
            <a:r>
              <a:rPr lang="en-US" sz="2800" dirty="0">
                <a:solidFill>
                  <a:srgbClr val="292526"/>
                </a:solidFill>
                <a:latin typeface="Times New Roman"/>
                <a:ea typeface="Calibri"/>
                <a:cs typeface="Arial"/>
              </a:rPr>
              <a:t>- The inherited major histocompatibility complex (MHC) genes that encode three human leukocyte antigens found on the surface of body cells . In addition to the major susceptibility gene for type 1 diabetes in the MHC region on chromosome 6, an insulin gene regulating beta cell replication and function has been identified on chromosome11</a:t>
            </a:r>
            <a:endParaRPr lang="ar-IQ" sz="2800" dirty="0"/>
          </a:p>
        </p:txBody>
      </p:sp>
    </p:spTree>
    <p:extLst>
      <p:ext uri="{BB962C8B-B14F-4D97-AF65-F5344CB8AC3E}">
        <p14:creationId xmlns:p14="http://schemas.microsoft.com/office/powerpoint/2010/main" val="4129417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92500" lnSpcReduction="10000"/>
          </a:bodyPr>
          <a:lstStyle/>
          <a:p>
            <a:pPr algn="just">
              <a:lnSpc>
                <a:spcPct val="115000"/>
              </a:lnSpc>
            </a:pPr>
            <a:r>
              <a:rPr lang="en-US" b="1" dirty="0">
                <a:solidFill>
                  <a:srgbClr val="292526"/>
                </a:solidFill>
                <a:latin typeface="Times New Roman"/>
                <a:ea typeface="Calibri"/>
                <a:cs typeface="Arial"/>
              </a:rPr>
              <a:t>8</a:t>
            </a:r>
            <a:r>
              <a:rPr lang="en-US" dirty="0">
                <a:solidFill>
                  <a:srgbClr val="292526"/>
                </a:solidFill>
                <a:latin typeface="Times New Roman"/>
                <a:ea typeface="Calibri"/>
                <a:cs typeface="Arial"/>
              </a:rPr>
              <a:t>-Type 1 diabetes–associated auto antibodies may exist for years before the onset of hyperglycemia. There are two major types of auto antibodies: </a:t>
            </a:r>
            <a:r>
              <a:rPr lang="en-US" b="1" dirty="0">
                <a:solidFill>
                  <a:srgbClr val="292526"/>
                </a:solidFill>
                <a:latin typeface="Times New Roman"/>
                <a:ea typeface="Calibri"/>
                <a:cs typeface="Arial"/>
              </a:rPr>
              <a:t>(i)</a:t>
            </a:r>
            <a:r>
              <a:rPr lang="en-US" dirty="0">
                <a:solidFill>
                  <a:srgbClr val="292526"/>
                </a:solidFill>
                <a:latin typeface="Times New Roman"/>
                <a:ea typeface="Calibri"/>
                <a:cs typeface="Arial"/>
              </a:rPr>
              <a:t>insulin auto antibodies(IAAs), and</a:t>
            </a:r>
            <a:r>
              <a:rPr lang="en-US" b="1" dirty="0">
                <a:solidFill>
                  <a:srgbClr val="292526"/>
                </a:solidFill>
                <a:latin typeface="Times New Roman"/>
                <a:ea typeface="Calibri"/>
                <a:cs typeface="Arial"/>
              </a:rPr>
              <a:t>(ii)</a:t>
            </a:r>
            <a:r>
              <a:rPr lang="en-US" dirty="0">
                <a:solidFill>
                  <a:srgbClr val="292526"/>
                </a:solidFill>
                <a:latin typeface="Times New Roman"/>
                <a:ea typeface="Calibri"/>
                <a:cs typeface="Arial"/>
              </a:rPr>
              <a:t> islet cell auto antibodies and antibodies directed at other islet </a:t>
            </a:r>
            <a:r>
              <a:rPr lang="en-US" dirty="0" smtClean="0">
                <a:solidFill>
                  <a:srgbClr val="292526"/>
                </a:solidFill>
                <a:latin typeface="Times New Roman"/>
                <a:ea typeface="Calibri"/>
                <a:cs typeface="Arial"/>
              </a:rPr>
              <a:t>auto antigens</a:t>
            </a:r>
            <a:r>
              <a:rPr lang="en-US" dirty="0">
                <a:solidFill>
                  <a:srgbClr val="292526"/>
                </a:solidFill>
                <a:latin typeface="Times New Roman"/>
                <a:ea typeface="Calibri"/>
                <a:cs typeface="Arial"/>
              </a:rPr>
              <a:t>, including glutamic acid decarboxylase (GAD) and the protein tyrosine phosphatase .</a:t>
            </a:r>
            <a:endParaRPr lang="en-US" sz="2400" dirty="0">
              <a:ea typeface="Calibri"/>
              <a:cs typeface="Arial"/>
            </a:endParaRPr>
          </a:p>
          <a:p>
            <a:pPr algn="just">
              <a:lnSpc>
                <a:spcPct val="115000"/>
              </a:lnSpc>
            </a:pPr>
            <a:r>
              <a:rPr lang="en-US" dirty="0">
                <a:solidFill>
                  <a:srgbClr val="292526"/>
                </a:solidFill>
                <a:latin typeface="Times New Roman"/>
                <a:ea typeface="Calibri"/>
                <a:cs typeface="Arial"/>
              </a:rPr>
              <a:t>These people also may have other autoimmune disorders such as Graves’ disease, rheumatoid arthritis, and Addison’s disease.</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602806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lstStyle/>
          <a:p>
            <a:pPr lvl="0" algn="just">
              <a:lnSpc>
                <a:spcPct val="115000"/>
              </a:lnSpc>
            </a:pPr>
            <a:r>
              <a:rPr lang="en-US" b="1" dirty="0">
                <a:solidFill>
                  <a:srgbClr val="292526"/>
                </a:solidFill>
                <a:latin typeface="Times New Roman"/>
                <a:ea typeface="Calibri"/>
                <a:cs typeface="Arial"/>
              </a:rPr>
              <a:t>9</a:t>
            </a:r>
            <a:r>
              <a:rPr lang="en-US" dirty="0">
                <a:solidFill>
                  <a:srgbClr val="292526"/>
                </a:solidFill>
                <a:latin typeface="Times New Roman"/>
                <a:ea typeface="Calibri"/>
                <a:cs typeface="Arial"/>
              </a:rPr>
              <a:t>-</a:t>
            </a:r>
            <a:r>
              <a:rPr lang="en-US" b="1" dirty="0">
                <a:solidFill>
                  <a:srgbClr val="292526"/>
                </a:solidFill>
                <a:latin typeface="Times New Roman"/>
                <a:ea typeface="Calibri"/>
                <a:cs typeface="Arial"/>
              </a:rPr>
              <a:t>The term idiopathic type 1B diabetes</a:t>
            </a:r>
            <a:r>
              <a:rPr lang="en-US" dirty="0">
                <a:solidFill>
                  <a:srgbClr val="292526"/>
                </a:solidFill>
                <a:latin typeface="Times New Roman"/>
                <a:ea typeface="Calibri"/>
                <a:cs typeface="Arial"/>
              </a:rPr>
              <a:t> is used to describe those cases of beta cell destruction in which no evidence of autoimmunity is present. Only a small number of people with type 1 diabetes fall into this category; most are of African or Asian descent. Type 1B diabetes is strongly inherited. People with the disorder have episodic ketoacidosis</a:t>
            </a:r>
            <a:endParaRPr lang="en-US" dirty="0">
              <a:solidFill>
                <a:prstClr val="black"/>
              </a:solidFill>
              <a:ea typeface="Calibri"/>
              <a:cs typeface="Arial"/>
            </a:endParaRPr>
          </a:p>
          <a:p>
            <a:pPr lvl="0" algn="just">
              <a:lnSpc>
                <a:spcPct val="115000"/>
              </a:lnSpc>
            </a:pPr>
            <a:r>
              <a:rPr lang="en-US" dirty="0">
                <a:solidFill>
                  <a:srgbClr val="292526"/>
                </a:solidFill>
                <a:latin typeface="Times New Roman"/>
                <a:ea typeface="Calibri"/>
                <a:cs typeface="Arial"/>
              </a:rPr>
              <a:t>due to varying degrees of insulin deficiency with periods of absolute insulin deficiency that may come and go.</a:t>
            </a:r>
            <a:endParaRPr lang="en-US"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116969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5973763"/>
          </a:xfrm>
        </p:spPr>
        <p:txBody>
          <a:bodyPr>
            <a:normAutofit lnSpcReduction="10000"/>
          </a:bodyPr>
          <a:lstStyle/>
          <a:p>
            <a:pPr marL="0" indent="0">
              <a:lnSpc>
                <a:spcPct val="115000"/>
              </a:lnSpc>
              <a:spcAft>
                <a:spcPts val="0"/>
              </a:spcAft>
              <a:buNone/>
            </a:pPr>
            <a:r>
              <a:rPr lang="en-US" b="1" u="sng" dirty="0">
                <a:solidFill>
                  <a:srgbClr val="FF0000"/>
                </a:solidFill>
                <a:latin typeface="Times New Roman"/>
                <a:ea typeface="Calibri"/>
                <a:cs typeface="Arial"/>
              </a:rPr>
              <a:t>Manifestations of diabetes </a:t>
            </a:r>
            <a:r>
              <a:rPr lang="en-US" b="1" u="sng" dirty="0" err="1">
                <a:solidFill>
                  <a:srgbClr val="FF0000"/>
                </a:solidFill>
                <a:latin typeface="Times New Roman"/>
                <a:ea typeface="Calibri"/>
                <a:cs typeface="Arial"/>
              </a:rPr>
              <a:t>insipidus</a:t>
            </a:r>
            <a:r>
              <a:rPr lang="en-US" b="1" u="sng" dirty="0">
                <a:solidFill>
                  <a:srgbClr val="FF0000"/>
                </a:solidFill>
                <a:latin typeface="Times New Roman"/>
                <a:ea typeface="Calibri"/>
                <a:cs typeface="Arial"/>
              </a:rPr>
              <a:t>:</a:t>
            </a:r>
            <a:endParaRPr lang="en-US" sz="2400" dirty="0">
              <a:ea typeface="Calibri"/>
              <a:cs typeface="Arial"/>
            </a:endParaRPr>
          </a:p>
          <a:p>
            <a:r>
              <a:rPr lang="en-US" dirty="0">
                <a:solidFill>
                  <a:srgbClr val="000000"/>
                </a:solidFill>
                <a:latin typeface="Times New Roman"/>
                <a:ea typeface="Calibri"/>
              </a:rPr>
              <a:t>1-Persons with diabetes </a:t>
            </a:r>
            <a:r>
              <a:rPr lang="en-US" dirty="0" err="1">
                <a:solidFill>
                  <a:srgbClr val="000000"/>
                </a:solidFill>
                <a:latin typeface="Times New Roman"/>
                <a:ea typeface="Calibri"/>
              </a:rPr>
              <a:t>insipidus</a:t>
            </a:r>
            <a:r>
              <a:rPr lang="en-US" dirty="0">
                <a:solidFill>
                  <a:srgbClr val="000000"/>
                </a:solidFill>
                <a:latin typeface="Times New Roman"/>
                <a:ea typeface="Calibri"/>
              </a:rPr>
              <a:t> are unable to concentrate their urine during periods of water restriction; they excrete large volumes of urine, usually 3 to 20 L/day, depending on the degree of ADH deficiency or renal insensitivity to ADH. </a:t>
            </a:r>
            <a:endParaRPr lang="en-US" dirty="0" smtClean="0">
              <a:solidFill>
                <a:srgbClr val="000000"/>
              </a:solidFill>
              <a:latin typeface="Times New Roman"/>
              <a:ea typeface="Calibri"/>
            </a:endParaRPr>
          </a:p>
          <a:p>
            <a:r>
              <a:rPr lang="en-US" dirty="0" smtClean="0">
                <a:solidFill>
                  <a:srgbClr val="000000"/>
                </a:solidFill>
                <a:latin typeface="Times New Roman"/>
                <a:ea typeface="Calibri"/>
              </a:rPr>
              <a:t>2-This </a:t>
            </a:r>
            <a:r>
              <a:rPr lang="en-US" dirty="0">
                <a:solidFill>
                  <a:srgbClr val="000000"/>
                </a:solidFill>
                <a:latin typeface="Times New Roman"/>
                <a:ea typeface="Calibri"/>
              </a:rPr>
              <a:t>large urine output is accompanied by excessive thirst.                                  </a:t>
            </a:r>
            <a:endParaRPr lang="en-US" dirty="0" smtClean="0">
              <a:solidFill>
                <a:srgbClr val="000000"/>
              </a:solidFill>
              <a:latin typeface="Times New Roman"/>
              <a:ea typeface="Calibri"/>
            </a:endParaRPr>
          </a:p>
          <a:p>
            <a:r>
              <a:rPr lang="en-US" dirty="0" smtClean="0">
                <a:solidFill>
                  <a:srgbClr val="000000"/>
                </a:solidFill>
                <a:latin typeface="Times New Roman"/>
                <a:ea typeface="Calibri"/>
              </a:rPr>
              <a:t>3-In </a:t>
            </a:r>
            <a:r>
              <a:rPr lang="en-US" dirty="0">
                <a:solidFill>
                  <a:srgbClr val="000000"/>
                </a:solidFill>
                <a:latin typeface="Times New Roman"/>
                <a:ea typeface="Calibri"/>
              </a:rPr>
              <a:t>such cases, inadequate fluid intake rapidly leads to hypertonic dehydration and increased serum osmolality</a:t>
            </a:r>
            <a:endParaRPr lang="ar-IQ" dirty="0"/>
          </a:p>
        </p:txBody>
      </p:sp>
    </p:spTree>
    <p:extLst>
      <p:ext uri="{BB962C8B-B14F-4D97-AF65-F5344CB8AC3E}">
        <p14:creationId xmlns:p14="http://schemas.microsoft.com/office/powerpoint/2010/main" val="9836975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248400"/>
          </a:xfrm>
        </p:spPr>
        <p:txBody>
          <a:bodyPr>
            <a:normAutofit fontScale="70000" lnSpcReduction="20000"/>
          </a:bodyPr>
          <a:lstStyle/>
          <a:p>
            <a:pPr algn="just">
              <a:lnSpc>
                <a:spcPct val="115000"/>
              </a:lnSpc>
            </a:pPr>
            <a:r>
              <a:rPr lang="en-US" b="1" u="sng" dirty="0">
                <a:solidFill>
                  <a:srgbClr val="FF0000"/>
                </a:solidFill>
                <a:latin typeface="Times New Roman"/>
                <a:ea typeface="Calibri"/>
                <a:cs typeface="Arial"/>
              </a:rPr>
              <a:t>Type 2 Diabetes Mellitus and the Metabolic Syndrome:</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I</a:t>
            </a:r>
            <a:r>
              <a:rPr lang="en-US" dirty="0">
                <a:solidFill>
                  <a:srgbClr val="292526"/>
                </a:solidFill>
                <a:latin typeface="Times New Roman"/>
                <a:ea typeface="Calibri"/>
                <a:cs typeface="Arial"/>
              </a:rPr>
              <a:t>-Type 2 diabetes mellitus is a heterogeneous condition that describes the presence of hyperglycemia in association with relative insulin deficiency. </a:t>
            </a:r>
            <a:r>
              <a:rPr lang="en-US" b="1" dirty="0">
                <a:solidFill>
                  <a:srgbClr val="E36C0A"/>
                </a:solidFill>
                <a:latin typeface="Times New Roman"/>
                <a:ea typeface="Calibri"/>
                <a:cs typeface="Arial"/>
              </a:rPr>
              <a:t>In contrast to type 1</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A</a:t>
            </a:r>
            <a:r>
              <a:rPr lang="en-US" dirty="0">
                <a:solidFill>
                  <a:srgbClr val="292526"/>
                </a:solidFill>
                <a:latin typeface="Times New Roman"/>
                <a:ea typeface="Calibri"/>
                <a:cs typeface="Arial"/>
              </a:rPr>
              <a:t>-diabetes in which absolute insulin deficiency is present, type 2 diabetes can be associated with high, normal, or low insulin levels. However, in the presence of insulin resistance, the insulin cannot function effectively, and hyperglycemia can result.</a:t>
            </a:r>
            <a:r>
              <a:rPr lang="en-US" b="1" dirty="0">
                <a:solidFill>
                  <a:srgbClr val="292526"/>
                </a:solidFill>
                <a:latin typeface="Times New Roman"/>
                <a:ea typeface="Calibri"/>
                <a:cs typeface="Arial"/>
              </a:rPr>
              <a:t>                                                                               </a:t>
            </a:r>
            <a:endParaRPr lang="en-US" b="1" dirty="0" smtClean="0">
              <a:solidFill>
                <a:srgbClr val="292526"/>
              </a:solidFill>
              <a:latin typeface="Times New Roman"/>
              <a:ea typeface="Calibri"/>
              <a:cs typeface="Arial"/>
            </a:endParaRPr>
          </a:p>
          <a:p>
            <a:pPr algn="just">
              <a:lnSpc>
                <a:spcPct val="115000"/>
              </a:lnSpc>
            </a:pPr>
            <a:r>
              <a:rPr lang="en-US" b="1" dirty="0" smtClean="0">
                <a:solidFill>
                  <a:srgbClr val="292526"/>
                </a:solidFill>
                <a:latin typeface="Times New Roman"/>
                <a:ea typeface="Calibri"/>
                <a:cs typeface="Arial"/>
              </a:rPr>
              <a:t>B</a:t>
            </a:r>
            <a:r>
              <a:rPr lang="en-US" dirty="0" smtClean="0">
                <a:solidFill>
                  <a:srgbClr val="292526"/>
                </a:solidFill>
                <a:latin typeface="Times New Roman"/>
                <a:ea typeface="Calibri"/>
                <a:cs typeface="Arial"/>
              </a:rPr>
              <a:t>-Type </a:t>
            </a:r>
            <a:r>
              <a:rPr lang="en-US" dirty="0">
                <a:solidFill>
                  <a:srgbClr val="292526"/>
                </a:solidFill>
                <a:latin typeface="Times New Roman"/>
                <a:ea typeface="Calibri"/>
                <a:cs typeface="Arial"/>
              </a:rPr>
              <a:t>2 diabetes is therefore a disorder of both insulin levels (beta cell dysfunction) and insulin function (insulin resistance).                                     </a:t>
            </a:r>
            <a:endParaRPr lang="en-US" dirty="0" smtClean="0">
              <a:solidFill>
                <a:srgbClr val="292526"/>
              </a:solidFill>
              <a:latin typeface="Times New Roman"/>
              <a:ea typeface="Calibri"/>
              <a:cs typeface="Arial"/>
            </a:endParaRPr>
          </a:p>
          <a:p>
            <a:pPr algn="just">
              <a:lnSpc>
                <a:spcPct val="115000"/>
              </a:lnSpc>
            </a:pPr>
            <a:r>
              <a:rPr lang="en-US" dirty="0" smtClean="0">
                <a:solidFill>
                  <a:srgbClr val="292526"/>
                </a:solidFill>
                <a:latin typeface="Times New Roman"/>
                <a:ea typeface="Calibri"/>
                <a:cs typeface="Arial"/>
              </a:rPr>
              <a:t> </a:t>
            </a:r>
            <a:r>
              <a:rPr lang="en-US" b="1" dirty="0">
                <a:solidFill>
                  <a:srgbClr val="292526"/>
                </a:solidFill>
                <a:latin typeface="Times New Roman"/>
                <a:ea typeface="Calibri"/>
                <a:cs typeface="Arial"/>
              </a:rPr>
              <a:t>C</a:t>
            </a:r>
            <a:r>
              <a:rPr lang="en-US" dirty="0">
                <a:solidFill>
                  <a:srgbClr val="292526"/>
                </a:solidFill>
                <a:latin typeface="Times New Roman"/>
                <a:ea typeface="Calibri"/>
                <a:cs typeface="Arial"/>
              </a:rPr>
              <a:t>- Type 2 diabetes(unlike type 1) is not associated with auto antibodies.</a:t>
            </a:r>
            <a:endParaRPr lang="en-US" sz="2400" dirty="0">
              <a:ea typeface="Calibri"/>
              <a:cs typeface="Arial"/>
            </a:endParaRPr>
          </a:p>
          <a:p>
            <a:r>
              <a:rPr lang="en-US" b="1" dirty="0">
                <a:solidFill>
                  <a:srgbClr val="292526"/>
                </a:solidFill>
                <a:latin typeface="Times New Roman"/>
                <a:ea typeface="Calibri"/>
              </a:rPr>
              <a:t>D</a:t>
            </a:r>
            <a:r>
              <a:rPr lang="en-US" dirty="0">
                <a:solidFill>
                  <a:srgbClr val="292526"/>
                </a:solidFill>
                <a:latin typeface="Times New Roman"/>
                <a:ea typeface="Calibri"/>
              </a:rPr>
              <a:t>-Most people with type 2 diabetes are older and over weight</a:t>
            </a:r>
            <a:r>
              <a:rPr lang="en-US" dirty="0" smtClean="0">
                <a:solidFill>
                  <a:srgbClr val="292526"/>
                </a:solidFill>
                <a:latin typeface="Times New Roman"/>
                <a:ea typeface="Calibri"/>
              </a:rPr>
              <a:t>; however</a:t>
            </a:r>
            <a:r>
              <a:rPr lang="en-US" dirty="0">
                <a:solidFill>
                  <a:srgbClr val="292526"/>
                </a:solidFill>
                <a:latin typeface="Times New Roman"/>
                <a:ea typeface="Calibri"/>
              </a:rPr>
              <a:t>, type 2 diabetes is becoming a more common occurrence in obese a </a:t>
            </a:r>
            <a:r>
              <a:rPr lang="en-US" dirty="0" err="1">
                <a:solidFill>
                  <a:srgbClr val="292526"/>
                </a:solidFill>
                <a:latin typeface="Times New Roman"/>
                <a:ea typeface="Calibri"/>
              </a:rPr>
              <a:t>dolescents</a:t>
            </a:r>
            <a:r>
              <a:rPr lang="en-US" dirty="0">
                <a:solidFill>
                  <a:srgbClr val="292526"/>
                </a:solidFill>
                <a:latin typeface="Times New Roman"/>
                <a:ea typeface="Calibri"/>
              </a:rPr>
              <a:t>. </a:t>
            </a:r>
            <a:endParaRPr lang="ar-IQ" dirty="0"/>
          </a:p>
        </p:txBody>
      </p:sp>
    </p:spTree>
    <p:extLst>
      <p:ext uri="{BB962C8B-B14F-4D97-AF65-F5344CB8AC3E}">
        <p14:creationId xmlns:p14="http://schemas.microsoft.com/office/powerpoint/2010/main" val="3976386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85000" lnSpcReduction="20000"/>
          </a:bodyPr>
          <a:lstStyle/>
          <a:p>
            <a:pPr algn="just">
              <a:lnSpc>
                <a:spcPct val="115000"/>
              </a:lnSpc>
            </a:pPr>
            <a:r>
              <a:rPr lang="en-US" b="1" dirty="0">
                <a:solidFill>
                  <a:srgbClr val="E36C0A"/>
                </a:solidFill>
                <a:latin typeface="Times New Roman"/>
                <a:ea typeface="Calibri"/>
                <a:cs typeface="Arial"/>
              </a:rPr>
              <a:t>II-The metabolic </a:t>
            </a:r>
            <a:r>
              <a:rPr lang="en-US" b="1" dirty="0" smtClean="0">
                <a:solidFill>
                  <a:srgbClr val="E36C0A"/>
                </a:solidFill>
                <a:latin typeface="Times New Roman"/>
                <a:ea typeface="Calibri"/>
                <a:cs typeface="Arial"/>
              </a:rPr>
              <a:t>abnormalities</a:t>
            </a:r>
            <a:r>
              <a:rPr lang="en-US" dirty="0" smtClean="0">
                <a:solidFill>
                  <a:srgbClr val="292526"/>
                </a:solidFill>
                <a:latin typeface="Times New Roman"/>
                <a:ea typeface="Calibri"/>
                <a:cs typeface="Arial"/>
              </a:rPr>
              <a:t> </a:t>
            </a:r>
            <a:r>
              <a:rPr lang="en-US" dirty="0">
                <a:solidFill>
                  <a:srgbClr val="292526"/>
                </a:solidFill>
                <a:latin typeface="Times New Roman"/>
                <a:ea typeface="Calibri"/>
                <a:cs typeface="Arial"/>
              </a:rPr>
              <a:t>that contribute to hyperglycemia in people with type 2 diabetes include.</a:t>
            </a:r>
            <a:r>
              <a:rPr lang="en-US" b="1" dirty="0">
                <a:solidFill>
                  <a:srgbClr val="292526"/>
                </a:solidFill>
                <a:latin typeface="Times New Roman"/>
                <a:ea typeface="Calibri"/>
                <a:cs typeface="Arial"/>
              </a:rPr>
              <a:t>                                                                   (i)</a:t>
            </a:r>
            <a:r>
              <a:rPr lang="en-US" dirty="0">
                <a:solidFill>
                  <a:srgbClr val="292526"/>
                </a:solidFill>
                <a:latin typeface="Times New Roman"/>
                <a:ea typeface="Calibri"/>
                <a:cs typeface="Arial"/>
              </a:rPr>
              <a:t> impaired beta cell function and insulin secretion.                                       </a:t>
            </a:r>
            <a:r>
              <a:rPr lang="en-US" b="1" dirty="0">
                <a:solidFill>
                  <a:srgbClr val="292526"/>
                </a:solidFill>
                <a:latin typeface="Times New Roman"/>
                <a:ea typeface="Calibri"/>
                <a:cs typeface="Arial"/>
              </a:rPr>
              <a:t>(ii)</a:t>
            </a:r>
            <a:r>
              <a:rPr lang="en-US" dirty="0">
                <a:solidFill>
                  <a:srgbClr val="292526"/>
                </a:solidFill>
                <a:latin typeface="Times New Roman"/>
                <a:ea typeface="Calibri"/>
                <a:cs typeface="Arial"/>
              </a:rPr>
              <a:t>peripheral insulin resistance.</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(iii)</a:t>
            </a:r>
            <a:r>
              <a:rPr lang="en-US" dirty="0">
                <a:solidFill>
                  <a:srgbClr val="292526"/>
                </a:solidFill>
                <a:latin typeface="Times New Roman"/>
                <a:ea typeface="Calibri"/>
                <a:cs typeface="Arial"/>
              </a:rPr>
              <a:t>increased hepatic glucose production.</a:t>
            </a:r>
            <a:endParaRPr lang="en-US" sz="2400" dirty="0">
              <a:ea typeface="Calibri"/>
              <a:cs typeface="Arial"/>
            </a:endParaRPr>
          </a:p>
          <a:p>
            <a:pPr algn="just">
              <a:lnSpc>
                <a:spcPct val="115000"/>
              </a:lnSpc>
            </a:pPr>
            <a:r>
              <a:rPr lang="en-US" dirty="0">
                <a:solidFill>
                  <a:srgbClr val="292526"/>
                </a:solidFill>
                <a:latin typeface="Times New Roman"/>
                <a:ea typeface="Calibri"/>
                <a:cs typeface="Arial"/>
              </a:rPr>
              <a:t>Insulin resistance initially produces an increase in beta cell secretion of insulin (resulting in </a:t>
            </a:r>
            <a:r>
              <a:rPr lang="en-US" dirty="0" err="1">
                <a:solidFill>
                  <a:srgbClr val="292526"/>
                </a:solidFill>
                <a:latin typeface="Times New Roman"/>
                <a:ea typeface="Calibri"/>
                <a:cs typeface="Arial"/>
              </a:rPr>
              <a:t>hyperinsulinemia</a:t>
            </a:r>
            <a:r>
              <a:rPr lang="en-US" dirty="0">
                <a:solidFill>
                  <a:srgbClr val="292526"/>
                </a:solidFill>
                <a:latin typeface="Times New Roman"/>
                <a:ea typeface="Calibri"/>
                <a:cs typeface="Arial"/>
              </a:rPr>
              <a:t>)as the body attempts to maintain a </a:t>
            </a:r>
            <a:r>
              <a:rPr lang="en-US" dirty="0" err="1">
                <a:solidFill>
                  <a:srgbClr val="292526"/>
                </a:solidFill>
                <a:latin typeface="Times New Roman"/>
                <a:ea typeface="Calibri"/>
                <a:cs typeface="Arial"/>
              </a:rPr>
              <a:t>normoglycemic</a:t>
            </a:r>
            <a:r>
              <a:rPr lang="en-US" dirty="0">
                <a:solidFill>
                  <a:srgbClr val="292526"/>
                </a:solidFill>
                <a:latin typeface="Times New Roman"/>
                <a:ea typeface="Calibri"/>
                <a:cs typeface="Arial"/>
              </a:rPr>
              <a:t> state.</a:t>
            </a:r>
            <a:endParaRPr lang="en-US" sz="2400" dirty="0">
              <a:ea typeface="Calibri"/>
              <a:cs typeface="Arial"/>
            </a:endParaRPr>
          </a:p>
          <a:p>
            <a:r>
              <a:rPr lang="en-US" b="1" dirty="0">
                <a:solidFill>
                  <a:srgbClr val="E36C0A"/>
                </a:solidFill>
                <a:latin typeface="Times New Roman"/>
                <a:ea typeface="Calibri"/>
              </a:rPr>
              <a:t>III</a:t>
            </a:r>
            <a:r>
              <a:rPr lang="en-US" dirty="0">
                <a:solidFill>
                  <a:srgbClr val="E36C0A"/>
                </a:solidFill>
                <a:latin typeface="Times New Roman"/>
                <a:ea typeface="Calibri"/>
              </a:rPr>
              <a:t>-</a:t>
            </a:r>
            <a:r>
              <a:rPr lang="en-US" dirty="0">
                <a:solidFill>
                  <a:srgbClr val="292526"/>
                </a:solidFill>
                <a:latin typeface="Times New Roman"/>
                <a:ea typeface="Calibri"/>
              </a:rPr>
              <a:t>In time, however, the insulin response declines because of increasing beta cell dysfunction.                                                                                   </a:t>
            </a:r>
            <a:r>
              <a:rPr lang="en-US" b="1" dirty="0">
                <a:solidFill>
                  <a:srgbClr val="292526"/>
                </a:solidFill>
                <a:latin typeface="Times New Roman"/>
                <a:ea typeface="Calibri"/>
              </a:rPr>
              <a:t>(i)</a:t>
            </a:r>
            <a:r>
              <a:rPr lang="en-US" dirty="0">
                <a:solidFill>
                  <a:srgbClr val="292526"/>
                </a:solidFill>
                <a:latin typeface="Times New Roman"/>
                <a:ea typeface="Calibri"/>
              </a:rPr>
              <a:t>This results initially in elevated postprandial blood glucose levels. Eventually, fasting blood glucose levels also rise until frank type 2 diabetes occurs.                                                                                        </a:t>
            </a:r>
            <a:r>
              <a:rPr lang="en-US" b="1" dirty="0">
                <a:solidFill>
                  <a:srgbClr val="292526"/>
                </a:solidFill>
                <a:latin typeface="Times New Roman"/>
                <a:ea typeface="Calibri"/>
              </a:rPr>
              <a:t>(ii)</a:t>
            </a:r>
            <a:r>
              <a:rPr lang="en-US" dirty="0">
                <a:solidFill>
                  <a:srgbClr val="292526"/>
                </a:solidFill>
                <a:latin typeface="Times New Roman"/>
                <a:ea typeface="Calibri"/>
              </a:rPr>
              <a:t>During the evolutionary phase, an individual with type 2 diabetes may eventually develop absolute insulin deficiency because of progressive </a:t>
            </a:r>
            <a:endParaRPr lang="ar-IQ" dirty="0"/>
          </a:p>
        </p:txBody>
      </p:sp>
    </p:spTree>
    <p:extLst>
      <p:ext uri="{BB962C8B-B14F-4D97-AF65-F5344CB8AC3E}">
        <p14:creationId xmlns:p14="http://schemas.microsoft.com/office/powerpoint/2010/main" val="3294541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477000"/>
          </a:xfrm>
        </p:spPr>
        <p:txBody>
          <a:bodyPr/>
          <a:lstStyle/>
          <a:p>
            <a:pPr algn="just">
              <a:lnSpc>
                <a:spcPct val="115000"/>
              </a:lnSpc>
            </a:pPr>
            <a:endParaRPr lang="en-US" b="1" dirty="0" smtClean="0">
              <a:solidFill>
                <a:srgbClr val="E36C0A"/>
              </a:solidFill>
              <a:latin typeface="Times New Roman"/>
              <a:ea typeface="Calibri"/>
              <a:cs typeface="Arial"/>
            </a:endParaRPr>
          </a:p>
          <a:p>
            <a:pPr algn="just">
              <a:lnSpc>
                <a:spcPct val="115000"/>
              </a:lnSpc>
            </a:pPr>
            <a:r>
              <a:rPr lang="en-US" b="1" dirty="0" smtClean="0">
                <a:solidFill>
                  <a:srgbClr val="E36C0A"/>
                </a:solidFill>
                <a:latin typeface="Times New Roman"/>
                <a:ea typeface="Calibri"/>
                <a:cs typeface="Arial"/>
              </a:rPr>
              <a:t>IV</a:t>
            </a:r>
            <a:r>
              <a:rPr lang="en-US" dirty="0" smtClean="0">
                <a:solidFill>
                  <a:srgbClr val="E36C0A"/>
                </a:solidFill>
                <a:latin typeface="Times New Roman"/>
                <a:ea typeface="Calibri"/>
                <a:cs typeface="Arial"/>
              </a:rPr>
              <a:t>-</a:t>
            </a:r>
            <a:r>
              <a:rPr lang="en-US" dirty="0" smtClean="0">
                <a:solidFill>
                  <a:srgbClr val="292526"/>
                </a:solidFill>
                <a:latin typeface="Times New Roman"/>
                <a:ea typeface="Calibri"/>
                <a:cs typeface="Arial"/>
              </a:rPr>
              <a:t> </a:t>
            </a:r>
            <a:r>
              <a:rPr lang="en-US" dirty="0">
                <a:solidFill>
                  <a:srgbClr val="292526"/>
                </a:solidFill>
                <a:latin typeface="Times New Roman"/>
                <a:ea typeface="Calibri"/>
                <a:cs typeface="Arial"/>
              </a:rPr>
              <a:t>As with persons with type 1 diabetes, these persons require insulin therapy to survive. Because most persons with type 2 diabetes do not have an absolute insulin </a:t>
            </a:r>
            <a:r>
              <a:rPr lang="en-US" dirty="0" err="1">
                <a:solidFill>
                  <a:srgbClr val="292526"/>
                </a:solidFill>
                <a:latin typeface="Times New Roman"/>
                <a:ea typeface="Calibri"/>
                <a:cs typeface="Arial"/>
              </a:rPr>
              <a:t>deficiency,they</a:t>
            </a:r>
            <a:r>
              <a:rPr lang="en-US" dirty="0">
                <a:solidFill>
                  <a:srgbClr val="292526"/>
                </a:solidFill>
                <a:latin typeface="Times New Roman"/>
                <a:ea typeface="Calibri"/>
                <a:cs typeface="Arial"/>
              </a:rPr>
              <a:t> are less prone to develop ketoacidosis as compared with people with type 1 diabetes (the presence of circulating insulin in most type 2 diabetics suppresses ketone body formation).</a:t>
            </a:r>
            <a:endParaRPr lang="en-US" sz="2400" dirty="0">
              <a:ea typeface="Calibri"/>
              <a:cs typeface="Arial"/>
            </a:endParaRPr>
          </a:p>
          <a:p>
            <a:pPr algn="just">
              <a:lnSpc>
                <a:spcPct val="115000"/>
              </a:lnSpc>
            </a:pPr>
            <a:endParaRPr lang="en-US" b="1" dirty="0" smtClean="0">
              <a:latin typeface="Times New Roman"/>
              <a:ea typeface="Calibri"/>
              <a:cs typeface="Arial"/>
            </a:endParaRPr>
          </a:p>
          <a:p>
            <a:pPr marL="0" indent="0" algn="just">
              <a:lnSpc>
                <a:spcPct val="115000"/>
              </a:lnSpc>
              <a:buNone/>
            </a:pP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683657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fontScale="77500" lnSpcReduction="20000"/>
          </a:bodyPr>
          <a:lstStyle/>
          <a:p>
            <a:pPr algn="just">
              <a:lnSpc>
                <a:spcPct val="115000"/>
              </a:lnSpc>
            </a:pPr>
            <a:r>
              <a:rPr lang="en-US" b="1" dirty="0">
                <a:solidFill>
                  <a:srgbClr val="E36C0A"/>
                </a:solidFill>
                <a:latin typeface="Times New Roman"/>
                <a:ea typeface="Calibri"/>
                <a:cs typeface="Arial"/>
              </a:rPr>
              <a:t>V-Beta Cell Dysfunction:                                                                               </a:t>
            </a:r>
            <a:endParaRPr lang="en-US" sz="2400" dirty="0">
              <a:ea typeface="Calibri"/>
              <a:cs typeface="Arial"/>
            </a:endParaRPr>
          </a:p>
          <a:p>
            <a:pPr marL="0" indent="0" algn="just">
              <a:lnSpc>
                <a:spcPct val="115000"/>
              </a:lnSpc>
              <a:buNone/>
            </a:pPr>
            <a:r>
              <a:rPr lang="en-US" dirty="0">
                <a:solidFill>
                  <a:srgbClr val="292526"/>
                </a:solidFill>
                <a:latin typeface="Times New Roman"/>
                <a:ea typeface="Calibri"/>
                <a:cs typeface="Arial"/>
              </a:rPr>
              <a:t>Specific causes of beta cell dysfunction in patients with </a:t>
            </a:r>
            <a:r>
              <a:rPr lang="en-US" dirty="0" err="1">
                <a:solidFill>
                  <a:srgbClr val="292526"/>
                </a:solidFill>
                <a:latin typeface="Times New Roman"/>
                <a:ea typeface="Calibri"/>
                <a:cs typeface="Arial"/>
              </a:rPr>
              <a:t>prediabetes</a:t>
            </a:r>
            <a:r>
              <a:rPr lang="en-US" dirty="0">
                <a:solidFill>
                  <a:srgbClr val="292526"/>
                </a:solidFill>
                <a:latin typeface="Times New Roman"/>
                <a:ea typeface="Calibri"/>
                <a:cs typeface="Arial"/>
              </a:rPr>
              <a:t> and type 2 diabetes may include:                                                                              </a:t>
            </a:r>
            <a:r>
              <a:rPr lang="en-US" b="1" dirty="0">
                <a:solidFill>
                  <a:srgbClr val="292526"/>
                </a:solidFill>
                <a:latin typeface="Times New Roman"/>
                <a:ea typeface="Calibri"/>
                <a:cs typeface="Arial"/>
              </a:rPr>
              <a:t>(1)</a:t>
            </a:r>
            <a:r>
              <a:rPr lang="en-US" dirty="0">
                <a:solidFill>
                  <a:srgbClr val="292526"/>
                </a:solidFill>
                <a:latin typeface="Times New Roman"/>
                <a:ea typeface="Calibri"/>
                <a:cs typeface="Arial"/>
              </a:rPr>
              <a:t> an initial decrease in the beta cell mass (this may be related to genetic factors responsible for beta cell differentiation and function, and environmental factors such as the presence of maternal diabetes during pregnancy or in utero factors such as the presence of intrauterine growth retardation),</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(2)</a:t>
            </a:r>
            <a:r>
              <a:rPr lang="en-US" dirty="0">
                <a:solidFill>
                  <a:srgbClr val="292526"/>
                </a:solidFill>
                <a:latin typeface="Times New Roman"/>
                <a:ea typeface="Calibri"/>
                <a:cs typeface="Arial"/>
              </a:rPr>
              <a:t>increased beta cell apoptosis/decreased regeneration,</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(3)</a:t>
            </a:r>
            <a:r>
              <a:rPr lang="en-US" dirty="0">
                <a:solidFill>
                  <a:srgbClr val="292526"/>
                </a:solidFill>
                <a:latin typeface="Times New Roman"/>
                <a:ea typeface="Calibri"/>
                <a:cs typeface="Arial"/>
              </a:rPr>
              <a:t>long-standing insulin resistance leading to beta cell exhaustion,</a:t>
            </a:r>
            <a:r>
              <a:rPr lang="en-US" b="1" dirty="0">
                <a:solidFill>
                  <a:srgbClr val="292526"/>
                </a:solidFill>
                <a:latin typeface="Times New Roman"/>
                <a:ea typeface="Calibri"/>
                <a:cs typeface="Arial"/>
              </a:rPr>
              <a:t>            (4)</a:t>
            </a:r>
            <a:r>
              <a:rPr lang="en-US" dirty="0">
                <a:solidFill>
                  <a:srgbClr val="292526"/>
                </a:solidFill>
                <a:latin typeface="Times New Roman"/>
                <a:ea typeface="Calibri"/>
                <a:cs typeface="Arial"/>
              </a:rPr>
              <a:t> chronic hyperglycemia can induce beta cell desensitization termed </a:t>
            </a:r>
            <a:r>
              <a:rPr lang="en-US" dirty="0" err="1">
                <a:solidFill>
                  <a:srgbClr val="292526"/>
                </a:solidFill>
                <a:latin typeface="Times New Roman"/>
                <a:ea typeface="Calibri"/>
                <a:cs typeface="Arial"/>
              </a:rPr>
              <a:t>glucotoxicity</a:t>
            </a:r>
            <a:r>
              <a:rPr lang="en-US" dirty="0">
                <a:solidFill>
                  <a:srgbClr val="292526"/>
                </a:solidFill>
                <a:latin typeface="Times New Roman"/>
                <a:ea typeface="Calibri"/>
                <a:cs typeface="Arial"/>
              </a:rPr>
              <a:t>, </a:t>
            </a:r>
            <a:r>
              <a:rPr lang="en-US" b="1" dirty="0">
                <a:solidFill>
                  <a:srgbClr val="292526"/>
                </a:solidFill>
                <a:latin typeface="Times New Roman"/>
                <a:ea typeface="Calibri"/>
                <a:cs typeface="Arial"/>
              </a:rPr>
              <a:t>                                                                                                        (5)</a:t>
            </a:r>
            <a:r>
              <a:rPr lang="en-US" dirty="0">
                <a:solidFill>
                  <a:srgbClr val="292526"/>
                </a:solidFill>
                <a:latin typeface="Times New Roman"/>
                <a:ea typeface="Calibri"/>
                <a:cs typeface="Arial"/>
              </a:rPr>
              <a:t> chronic elevation of free fatty acids can cause toxicity to beta </a:t>
            </a:r>
            <a:r>
              <a:rPr lang="en-US" dirty="0" smtClean="0">
                <a:solidFill>
                  <a:srgbClr val="292526"/>
                </a:solidFill>
                <a:latin typeface="Times New Roman"/>
                <a:ea typeface="Calibri"/>
                <a:cs typeface="Arial"/>
              </a:rPr>
              <a:t>cells</a:t>
            </a:r>
            <a:r>
              <a:rPr lang="en-US" sz="2400" dirty="0" smtClean="0">
                <a:ea typeface="Calibri"/>
                <a:cs typeface="Arial"/>
              </a:rPr>
              <a:t>.</a:t>
            </a:r>
          </a:p>
          <a:p>
            <a:pPr algn="just">
              <a:lnSpc>
                <a:spcPct val="115000"/>
              </a:lnSpc>
            </a:pPr>
            <a:r>
              <a:rPr lang="en-US" dirty="0" smtClean="0">
                <a:solidFill>
                  <a:srgbClr val="292526"/>
                </a:solidFill>
                <a:latin typeface="Times New Roman"/>
                <a:ea typeface="Calibri"/>
                <a:cs typeface="Arial"/>
              </a:rPr>
              <a:t>Termed </a:t>
            </a:r>
            <a:r>
              <a:rPr lang="en-US" dirty="0" err="1">
                <a:solidFill>
                  <a:srgbClr val="292526"/>
                </a:solidFill>
                <a:latin typeface="Times New Roman"/>
                <a:ea typeface="Calibri"/>
                <a:cs typeface="Arial"/>
              </a:rPr>
              <a:t>lipotoxicity</a:t>
            </a:r>
            <a:r>
              <a:rPr lang="en-US" dirty="0">
                <a:solidFill>
                  <a:srgbClr val="292526"/>
                </a:solidFill>
                <a:latin typeface="Times New Roman"/>
                <a:ea typeface="Calibri"/>
                <a:cs typeface="Arial"/>
              </a:rPr>
              <a:t>.                                                                                           </a:t>
            </a:r>
            <a:r>
              <a:rPr lang="en-US" b="1" dirty="0">
                <a:solidFill>
                  <a:srgbClr val="292526"/>
                </a:solidFill>
                <a:latin typeface="Times New Roman"/>
                <a:ea typeface="Calibri"/>
                <a:cs typeface="Arial"/>
              </a:rPr>
              <a:t>(6)</a:t>
            </a:r>
            <a:r>
              <a:rPr lang="en-US" dirty="0">
                <a:solidFill>
                  <a:srgbClr val="292526"/>
                </a:solidFill>
                <a:latin typeface="Times New Roman"/>
                <a:ea typeface="Calibri"/>
                <a:cs typeface="Arial"/>
              </a:rPr>
              <a:t>amyloid deposition in the beta cell can cause dysfunction.</a:t>
            </a:r>
            <a:endParaRPr lang="en-US" sz="2400" dirty="0">
              <a:ea typeface="Calibri"/>
              <a:cs typeface="Arial"/>
            </a:endParaRPr>
          </a:p>
          <a:p>
            <a:pPr marL="0" indent="0" algn="just">
              <a:lnSpc>
                <a:spcPct val="115000"/>
              </a:lnSpc>
              <a:buNone/>
            </a:pP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988980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fontScale="92500" lnSpcReduction="20000"/>
          </a:bodyPr>
          <a:lstStyle/>
          <a:p>
            <a:pPr algn="just">
              <a:lnSpc>
                <a:spcPct val="115000"/>
              </a:lnSpc>
            </a:pPr>
            <a:r>
              <a:rPr lang="en-US" b="1" u="sng" dirty="0">
                <a:solidFill>
                  <a:srgbClr val="FF0000"/>
                </a:solidFill>
                <a:latin typeface="Times New Roman"/>
                <a:ea typeface="Calibri"/>
                <a:cs typeface="Arial"/>
              </a:rPr>
              <a:t>VI-Insulin Resistance and the Metabolic Syndrome:                                    </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1</a:t>
            </a:r>
            <a:r>
              <a:rPr lang="en-US" dirty="0">
                <a:solidFill>
                  <a:srgbClr val="292526"/>
                </a:solidFill>
                <a:latin typeface="Times New Roman"/>
                <a:ea typeface="Calibri"/>
                <a:cs typeface="Arial"/>
              </a:rPr>
              <a:t>-There is increasing evidence to suggest that insulin resistance not only contributes to the hyperglycemia in persons with type 2 diabetes, but may also play a role in other metabolic abnormalities. These include high levels of plasma triglycerides and low levels of high-density lipoproteins</a:t>
            </a:r>
            <a:endParaRPr lang="en-US" sz="2400" dirty="0">
              <a:ea typeface="Calibri"/>
              <a:cs typeface="Arial"/>
            </a:endParaRPr>
          </a:p>
          <a:p>
            <a:pPr algn="just">
              <a:lnSpc>
                <a:spcPct val="115000"/>
              </a:lnSpc>
            </a:pPr>
            <a:r>
              <a:rPr lang="en-US" dirty="0">
                <a:solidFill>
                  <a:srgbClr val="292526"/>
                </a:solidFill>
                <a:latin typeface="Times New Roman"/>
                <a:ea typeface="Calibri"/>
                <a:cs typeface="Arial"/>
              </a:rPr>
              <a:t>(HDLs), hypertension, systemic, abnormal fibrinolysis, abnormal function of the vascular endothelium, and </a:t>
            </a:r>
            <a:r>
              <a:rPr lang="en-US" dirty="0" err="1">
                <a:solidFill>
                  <a:srgbClr val="292526"/>
                </a:solidFill>
                <a:latin typeface="Times New Roman"/>
                <a:ea typeface="Calibri"/>
                <a:cs typeface="Arial"/>
              </a:rPr>
              <a:t>macrovascular</a:t>
            </a:r>
            <a:r>
              <a:rPr lang="en-US" dirty="0">
                <a:solidFill>
                  <a:srgbClr val="292526"/>
                </a:solidFill>
                <a:latin typeface="Times New Roman"/>
                <a:ea typeface="Calibri"/>
                <a:cs typeface="Arial"/>
              </a:rPr>
              <a:t> disease (coronary </a:t>
            </a:r>
            <a:r>
              <a:rPr lang="en-US" dirty="0" err="1">
                <a:solidFill>
                  <a:srgbClr val="292526"/>
                </a:solidFill>
                <a:latin typeface="Times New Roman"/>
                <a:ea typeface="Calibri"/>
                <a:cs typeface="Arial"/>
              </a:rPr>
              <a:t>artery,cerebrovascular</a:t>
            </a:r>
            <a:r>
              <a:rPr lang="en-US" dirty="0">
                <a:solidFill>
                  <a:srgbClr val="292526"/>
                </a:solidFill>
                <a:latin typeface="Times New Roman"/>
                <a:ea typeface="Calibri"/>
                <a:cs typeface="Arial"/>
              </a:rPr>
              <a:t>, and peripheral arterial disease</a:t>
            </a:r>
            <a:r>
              <a:rPr lang="en-US" dirty="0" smtClean="0">
                <a:solidFill>
                  <a:srgbClr val="292526"/>
                </a:solidFill>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3667263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85000" lnSpcReduction="20000"/>
          </a:bodyPr>
          <a:lstStyle/>
          <a:p>
            <a:pPr algn="just">
              <a:lnSpc>
                <a:spcPct val="115000"/>
              </a:lnSpc>
            </a:pPr>
            <a:r>
              <a:rPr lang="en-US" b="1" dirty="0">
                <a:solidFill>
                  <a:srgbClr val="292526"/>
                </a:solidFill>
                <a:latin typeface="Times New Roman"/>
                <a:ea typeface="Calibri"/>
                <a:cs typeface="Arial"/>
              </a:rPr>
              <a:t>2</a:t>
            </a:r>
            <a:r>
              <a:rPr lang="en-US" dirty="0">
                <a:solidFill>
                  <a:srgbClr val="292526"/>
                </a:solidFill>
                <a:latin typeface="Times New Roman"/>
                <a:ea typeface="Calibri"/>
                <a:cs typeface="Arial"/>
              </a:rPr>
              <a:t>-A major factor in persons with the metabolic syndrome that leads to type 2 diabetes is central obesity. Approximately80% of persons with type 2 diabetes are over weight.                                                                          </a:t>
            </a:r>
            <a:r>
              <a:rPr lang="en-US" b="1" dirty="0">
                <a:solidFill>
                  <a:srgbClr val="292526"/>
                </a:solidFill>
                <a:latin typeface="Times New Roman"/>
                <a:ea typeface="Calibri"/>
                <a:cs typeface="Arial"/>
              </a:rPr>
              <a:t>a</a:t>
            </a:r>
            <a:r>
              <a:rPr lang="en-US" dirty="0">
                <a:solidFill>
                  <a:srgbClr val="292526"/>
                </a:solidFill>
                <a:latin typeface="Times New Roman"/>
                <a:ea typeface="Calibri"/>
                <a:cs typeface="Arial"/>
              </a:rPr>
              <a:t>-Obese people have increased resistance to the action of insulin and impaired suppression of glucose production by the liver, resulting in both hyperglycemia and </a:t>
            </a:r>
            <a:r>
              <a:rPr lang="en-US" dirty="0" err="1">
                <a:solidFill>
                  <a:srgbClr val="292526"/>
                </a:solidFill>
                <a:latin typeface="Times New Roman"/>
                <a:ea typeface="Calibri"/>
                <a:cs typeface="Arial"/>
              </a:rPr>
              <a:t>hyperinsulinemia</a:t>
            </a:r>
            <a:r>
              <a:rPr lang="en-US" dirty="0">
                <a:solidFill>
                  <a:srgbClr val="292526"/>
                </a:solidFill>
                <a:latin typeface="Times New Roman"/>
                <a:ea typeface="Calibri"/>
                <a:cs typeface="Arial"/>
              </a:rPr>
              <a:t>.</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b</a:t>
            </a:r>
            <a:r>
              <a:rPr lang="en-US" dirty="0">
                <a:solidFill>
                  <a:srgbClr val="292526"/>
                </a:solidFill>
                <a:latin typeface="Times New Roman"/>
                <a:ea typeface="Calibri"/>
                <a:cs typeface="Arial"/>
              </a:rPr>
              <a:t>-The type of obesity is an important consideration in the development of type 2 diabetes. It has been found that people with upper body obesity (central obesity)are at greater risk for developing type 2 diabetes and</a:t>
            </a:r>
            <a:endParaRPr lang="en-US" sz="2400" dirty="0">
              <a:ea typeface="Calibri"/>
              <a:cs typeface="Arial"/>
            </a:endParaRPr>
          </a:p>
          <a:p>
            <a:r>
              <a:rPr lang="en-US" dirty="0">
                <a:solidFill>
                  <a:srgbClr val="292526"/>
                </a:solidFill>
                <a:latin typeface="Times New Roman"/>
                <a:ea typeface="Calibri"/>
              </a:rPr>
              <a:t>metabolic disturbances than persons with lower body </a:t>
            </a:r>
            <a:r>
              <a:rPr lang="en-US" dirty="0" smtClean="0">
                <a:solidFill>
                  <a:srgbClr val="292526"/>
                </a:solidFill>
                <a:latin typeface="Times New Roman"/>
                <a:ea typeface="Calibri"/>
              </a:rPr>
              <a:t>obesity.</a:t>
            </a:r>
            <a:endParaRPr lang="ar-IQ" dirty="0"/>
          </a:p>
        </p:txBody>
      </p:sp>
    </p:spTree>
    <p:extLst>
      <p:ext uri="{BB962C8B-B14F-4D97-AF65-F5344CB8AC3E}">
        <p14:creationId xmlns:p14="http://schemas.microsoft.com/office/powerpoint/2010/main" val="2768375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5821363"/>
          </a:xfrm>
        </p:spPr>
        <p:txBody>
          <a:bodyPr>
            <a:normAutofit fontScale="85000" lnSpcReduction="10000"/>
          </a:bodyPr>
          <a:lstStyle/>
          <a:p>
            <a:pPr algn="just">
              <a:lnSpc>
                <a:spcPct val="115000"/>
              </a:lnSpc>
            </a:pPr>
            <a:r>
              <a:rPr lang="en-US" b="1" dirty="0">
                <a:solidFill>
                  <a:srgbClr val="292526"/>
                </a:solidFill>
                <a:latin typeface="Times New Roman"/>
                <a:ea typeface="Calibri"/>
                <a:cs typeface="Arial"/>
              </a:rPr>
              <a:t>c</a:t>
            </a:r>
            <a:r>
              <a:rPr lang="en-US" dirty="0">
                <a:solidFill>
                  <a:srgbClr val="292526"/>
                </a:solidFill>
                <a:latin typeface="Times New Roman"/>
                <a:ea typeface="Calibri"/>
                <a:cs typeface="Arial"/>
              </a:rPr>
              <a:t>-The increased insulin resistance has been attributed to increased visceral (</a:t>
            </a:r>
            <a:r>
              <a:rPr lang="en-US" dirty="0" smtClean="0">
                <a:solidFill>
                  <a:srgbClr val="292526"/>
                </a:solidFill>
                <a:latin typeface="Times New Roman"/>
                <a:ea typeface="Calibri"/>
                <a:cs typeface="Arial"/>
              </a:rPr>
              <a:t>intra-abdominal</a:t>
            </a:r>
            <a:r>
              <a:rPr lang="en-US" dirty="0">
                <a:solidFill>
                  <a:srgbClr val="292526"/>
                </a:solidFill>
                <a:latin typeface="Times New Roman"/>
                <a:ea typeface="Calibri"/>
                <a:cs typeface="Arial"/>
              </a:rPr>
              <a:t>) obesity detected on computed tomography scan</a:t>
            </a:r>
            <a:r>
              <a:rPr lang="en-US" dirty="0" smtClean="0">
                <a:solidFill>
                  <a:srgbClr val="292526"/>
                </a:solidFill>
                <a:latin typeface="Times New Roman"/>
                <a:ea typeface="Calibri"/>
                <a:cs typeface="Arial"/>
              </a:rPr>
              <a:t>.</a:t>
            </a:r>
          </a:p>
          <a:p>
            <a:pPr algn="just">
              <a:lnSpc>
                <a:spcPct val="115000"/>
              </a:lnSpc>
            </a:pPr>
            <a:r>
              <a:rPr lang="en-US" dirty="0" smtClean="0">
                <a:solidFill>
                  <a:srgbClr val="292526"/>
                </a:solidFill>
                <a:latin typeface="Times New Roman"/>
                <a:ea typeface="Calibri"/>
                <a:cs typeface="Arial"/>
              </a:rPr>
              <a:t> </a:t>
            </a:r>
            <a:r>
              <a:rPr lang="en-US" b="1" dirty="0">
                <a:solidFill>
                  <a:srgbClr val="292526"/>
                </a:solidFill>
                <a:latin typeface="Times New Roman"/>
                <a:ea typeface="Calibri"/>
                <a:cs typeface="Arial"/>
              </a:rPr>
              <a:t>d</a:t>
            </a:r>
            <a:r>
              <a:rPr lang="en-US" dirty="0">
                <a:solidFill>
                  <a:srgbClr val="292526"/>
                </a:solidFill>
                <a:latin typeface="Times New Roman"/>
                <a:ea typeface="Calibri"/>
                <a:cs typeface="Arial"/>
              </a:rPr>
              <a:t>- The new terminology that is emerging for persons with obesity and type 2 diabetes is </a:t>
            </a:r>
            <a:r>
              <a:rPr lang="en-US" dirty="0" err="1">
                <a:solidFill>
                  <a:srgbClr val="292526"/>
                </a:solidFill>
                <a:latin typeface="Times New Roman"/>
                <a:ea typeface="Calibri"/>
                <a:cs typeface="Arial"/>
              </a:rPr>
              <a:t>diabesity</a:t>
            </a:r>
            <a:r>
              <a:rPr lang="en-US" dirty="0">
                <a:solidFill>
                  <a:srgbClr val="292526"/>
                </a:solidFill>
                <a:latin typeface="Times New Roman"/>
                <a:ea typeface="Calibri"/>
                <a:cs typeface="Arial"/>
              </a:rPr>
              <a:t>. </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e</a:t>
            </a:r>
            <a:r>
              <a:rPr lang="en-US" dirty="0">
                <a:solidFill>
                  <a:srgbClr val="292526"/>
                </a:solidFill>
                <a:latin typeface="Times New Roman"/>
                <a:ea typeface="Calibri"/>
                <a:cs typeface="Arial"/>
              </a:rPr>
              <a:t>-insulin resistance may improve with weight loss, to the extent that many people with type 2 diabetes can be managed with a weight-reduction program and exercise.</a:t>
            </a:r>
            <a:endParaRPr lang="en-US" sz="2400" dirty="0">
              <a:ea typeface="Calibri"/>
              <a:cs typeface="Arial"/>
            </a:endParaRPr>
          </a:p>
          <a:p>
            <a:r>
              <a:rPr lang="en-US" dirty="0">
                <a:solidFill>
                  <a:srgbClr val="292526"/>
                </a:solidFill>
                <a:latin typeface="Times New Roman"/>
                <a:ea typeface="Calibri"/>
              </a:rPr>
              <a:t>It has been theorized that the insulin resistance and increased glucose production in obese people with type 2 diabetes may stem from an increased concentration of free fatty acids (FFAs).</a:t>
            </a:r>
            <a:r>
              <a:rPr lang="en-US" b="1" dirty="0">
                <a:solidFill>
                  <a:srgbClr val="292526"/>
                </a:solidFill>
                <a:latin typeface="Times New Roman"/>
                <a:ea typeface="Calibri"/>
              </a:rPr>
              <a:t> </a:t>
            </a:r>
            <a:endParaRPr lang="ar-IQ" dirty="0"/>
          </a:p>
        </p:txBody>
      </p:sp>
    </p:spTree>
    <p:extLst>
      <p:ext uri="{BB962C8B-B14F-4D97-AF65-F5344CB8AC3E}">
        <p14:creationId xmlns:p14="http://schemas.microsoft.com/office/powerpoint/2010/main" val="250707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248400"/>
          </a:xfrm>
        </p:spPr>
        <p:txBody>
          <a:bodyPr>
            <a:noAutofit/>
          </a:bodyPr>
          <a:lstStyle/>
          <a:p>
            <a:pPr marL="0" indent="0" algn="just">
              <a:lnSpc>
                <a:spcPct val="115000"/>
              </a:lnSpc>
              <a:buNone/>
            </a:pPr>
            <a:endParaRPr lang="en-US" sz="2400" b="1" dirty="0" smtClean="0">
              <a:solidFill>
                <a:srgbClr val="292526"/>
              </a:solidFill>
              <a:latin typeface="Times New Roman"/>
              <a:ea typeface="Calibri"/>
              <a:cs typeface="Arial"/>
            </a:endParaRPr>
          </a:p>
          <a:p>
            <a:pPr marL="0" indent="0" algn="just">
              <a:lnSpc>
                <a:spcPct val="115000"/>
              </a:lnSpc>
              <a:buNone/>
            </a:pPr>
            <a:r>
              <a:rPr lang="en-US" sz="2400" b="1" dirty="0" smtClean="0">
                <a:solidFill>
                  <a:srgbClr val="292526"/>
                </a:solidFill>
                <a:latin typeface="Times New Roman"/>
                <a:ea typeface="Calibri"/>
                <a:cs typeface="Arial"/>
              </a:rPr>
              <a:t>f</a:t>
            </a:r>
            <a:r>
              <a:rPr lang="en-US" sz="2400" dirty="0" smtClean="0">
                <a:solidFill>
                  <a:srgbClr val="292526"/>
                </a:solidFill>
                <a:latin typeface="Times New Roman"/>
                <a:ea typeface="Calibri"/>
                <a:cs typeface="Arial"/>
              </a:rPr>
              <a:t>- </a:t>
            </a:r>
            <a:r>
              <a:rPr lang="en-US" sz="2400" dirty="0">
                <a:solidFill>
                  <a:srgbClr val="292526"/>
                </a:solidFill>
                <a:latin typeface="Times New Roman"/>
                <a:ea typeface="Calibri"/>
                <a:cs typeface="Arial"/>
              </a:rPr>
              <a:t>Visceral obesity is especially important because it is accompanied by increases in fasting and postprandial FFA concentrations. </a:t>
            </a:r>
            <a:endParaRPr lang="en-US" sz="2400" dirty="0" smtClean="0">
              <a:solidFill>
                <a:srgbClr val="292526"/>
              </a:solidFill>
              <a:latin typeface="Times New Roman"/>
              <a:ea typeface="Calibri"/>
              <a:cs typeface="Arial"/>
            </a:endParaRPr>
          </a:p>
          <a:p>
            <a:pPr marL="0" indent="0" algn="just">
              <a:lnSpc>
                <a:spcPct val="115000"/>
              </a:lnSpc>
              <a:buNone/>
            </a:pPr>
            <a:r>
              <a:rPr lang="en-US" sz="2400" b="1" u="sng" dirty="0" smtClean="0">
                <a:solidFill>
                  <a:srgbClr val="292526"/>
                </a:solidFill>
                <a:latin typeface="Times New Roman"/>
                <a:ea typeface="Calibri"/>
                <a:cs typeface="Arial"/>
              </a:rPr>
              <a:t>This </a:t>
            </a:r>
            <a:r>
              <a:rPr lang="en-US" sz="2400" b="1" u="sng" dirty="0">
                <a:solidFill>
                  <a:srgbClr val="292526"/>
                </a:solidFill>
                <a:latin typeface="Times New Roman"/>
                <a:ea typeface="Calibri"/>
                <a:cs typeface="Arial"/>
              </a:rPr>
              <a:t>has several consequences</a:t>
            </a:r>
            <a:r>
              <a:rPr lang="en-US" sz="2400" b="1" u="sng" dirty="0" smtClean="0">
                <a:solidFill>
                  <a:srgbClr val="292526"/>
                </a:solidFill>
                <a:latin typeface="Times New Roman"/>
                <a:ea typeface="Calibri"/>
                <a:cs typeface="Arial"/>
              </a:rPr>
              <a:t>:-</a:t>
            </a:r>
            <a:endParaRPr lang="en-US" sz="2400" b="1" u="sng" dirty="0">
              <a:ea typeface="Calibri"/>
              <a:cs typeface="Arial"/>
            </a:endParaRPr>
          </a:p>
          <a:p>
            <a:pPr marL="0" indent="0" algn="just">
              <a:lnSpc>
                <a:spcPct val="115000"/>
              </a:lnSpc>
              <a:buNone/>
            </a:pPr>
            <a:r>
              <a:rPr lang="en-US" sz="2400" b="1" dirty="0" smtClean="0">
                <a:solidFill>
                  <a:srgbClr val="292526"/>
                </a:solidFill>
                <a:latin typeface="Times New Roman"/>
                <a:ea typeface="Calibri"/>
                <a:cs typeface="Arial"/>
              </a:rPr>
              <a:t>     (</a:t>
            </a:r>
            <a:r>
              <a:rPr lang="en-US" sz="2400" b="1" dirty="0">
                <a:solidFill>
                  <a:srgbClr val="292526"/>
                </a:solidFill>
                <a:latin typeface="Times New Roman"/>
                <a:ea typeface="Calibri"/>
                <a:cs typeface="Arial"/>
              </a:rPr>
              <a:t>i)</a:t>
            </a:r>
            <a:r>
              <a:rPr lang="en-US" sz="2400" dirty="0">
                <a:solidFill>
                  <a:srgbClr val="292526"/>
                </a:solidFill>
                <a:latin typeface="Times New Roman"/>
                <a:ea typeface="Calibri"/>
                <a:cs typeface="Arial"/>
              </a:rPr>
              <a:t>acutely, FFAs act at the level of the beta cell to stimulate insulin secretion, which, with excessive and chronic stimulation, causes beta cell failure (</a:t>
            </a:r>
            <a:r>
              <a:rPr lang="en-US" sz="2400" dirty="0" err="1">
                <a:solidFill>
                  <a:srgbClr val="292526"/>
                </a:solidFill>
                <a:latin typeface="Times New Roman"/>
                <a:ea typeface="Calibri"/>
                <a:cs typeface="Arial"/>
              </a:rPr>
              <a:t>lipotoxicity</a:t>
            </a:r>
            <a:r>
              <a:rPr lang="en-US" sz="2400" dirty="0">
                <a:solidFill>
                  <a:srgbClr val="292526"/>
                </a:solidFill>
                <a:latin typeface="Times New Roman"/>
                <a:ea typeface="Calibri"/>
                <a:cs typeface="Arial"/>
              </a:rPr>
              <a:t>).                                                                                        </a:t>
            </a:r>
            <a:endParaRPr lang="en-US" sz="2400" dirty="0" smtClean="0">
              <a:solidFill>
                <a:srgbClr val="292526"/>
              </a:solidFill>
              <a:latin typeface="Times New Roman"/>
              <a:ea typeface="Calibri"/>
              <a:cs typeface="Arial"/>
            </a:endParaRPr>
          </a:p>
          <a:p>
            <a:pPr marL="0" indent="0" algn="just">
              <a:lnSpc>
                <a:spcPct val="115000"/>
              </a:lnSpc>
              <a:buNone/>
            </a:pPr>
            <a:r>
              <a:rPr lang="en-US" sz="2400" dirty="0">
                <a:solidFill>
                  <a:srgbClr val="292526"/>
                </a:solidFill>
                <a:latin typeface="Times New Roman"/>
                <a:ea typeface="Calibri"/>
                <a:cs typeface="Arial"/>
              </a:rPr>
              <a:t> </a:t>
            </a:r>
            <a:r>
              <a:rPr lang="en-US" sz="2400" dirty="0" smtClean="0">
                <a:solidFill>
                  <a:srgbClr val="292526"/>
                </a:solidFill>
                <a:latin typeface="Times New Roman"/>
                <a:ea typeface="Calibri"/>
                <a:cs typeface="Arial"/>
              </a:rPr>
              <a:t>   </a:t>
            </a:r>
            <a:r>
              <a:rPr lang="en-US" sz="2400" b="1" dirty="0">
                <a:solidFill>
                  <a:srgbClr val="292526"/>
                </a:solidFill>
                <a:latin typeface="Times New Roman"/>
                <a:ea typeface="Calibri"/>
                <a:cs typeface="Arial"/>
              </a:rPr>
              <a:t>(ii)</a:t>
            </a:r>
            <a:r>
              <a:rPr lang="en-US" sz="2400" dirty="0">
                <a:solidFill>
                  <a:srgbClr val="292526"/>
                </a:solidFill>
                <a:latin typeface="Times New Roman"/>
                <a:ea typeface="Calibri"/>
                <a:cs typeface="Arial"/>
              </a:rPr>
              <a:t>they act at the level of the peripheral tissues to cause insulin resistance and glucose underutilization by inhibiting glucose uptake and glycogen storage through a reduction in muscle glycogen </a:t>
            </a:r>
            <a:r>
              <a:rPr lang="en-US" sz="2400" dirty="0" err="1">
                <a:solidFill>
                  <a:srgbClr val="292526"/>
                </a:solidFill>
                <a:latin typeface="Times New Roman"/>
                <a:ea typeface="Calibri"/>
                <a:cs typeface="Arial"/>
              </a:rPr>
              <a:t>synthetase</a:t>
            </a:r>
            <a:r>
              <a:rPr lang="en-US" sz="2400" dirty="0">
                <a:solidFill>
                  <a:srgbClr val="292526"/>
                </a:solidFill>
                <a:latin typeface="Times New Roman"/>
                <a:ea typeface="Calibri"/>
                <a:cs typeface="Arial"/>
              </a:rPr>
              <a:t> activity.     </a:t>
            </a:r>
            <a:endParaRPr lang="en-US" sz="2400" dirty="0" smtClean="0">
              <a:solidFill>
                <a:srgbClr val="292526"/>
              </a:solidFill>
              <a:latin typeface="Times New Roman"/>
              <a:ea typeface="Calibri"/>
              <a:cs typeface="Arial"/>
            </a:endParaRPr>
          </a:p>
        </p:txBody>
      </p:sp>
    </p:spTree>
    <p:extLst>
      <p:ext uri="{BB962C8B-B14F-4D97-AF65-F5344CB8AC3E}">
        <p14:creationId xmlns:p14="http://schemas.microsoft.com/office/powerpoint/2010/main" val="1646495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lstStyle/>
          <a:p>
            <a:pPr marL="0" lvl="0" indent="0" algn="just">
              <a:lnSpc>
                <a:spcPct val="115000"/>
              </a:lnSpc>
              <a:buNone/>
            </a:pPr>
            <a:r>
              <a:rPr lang="en-US" sz="2400" dirty="0">
                <a:solidFill>
                  <a:srgbClr val="292526"/>
                </a:solidFill>
                <a:latin typeface="Times New Roman"/>
                <a:ea typeface="Calibri"/>
                <a:cs typeface="Arial"/>
              </a:rPr>
              <a:t> </a:t>
            </a:r>
            <a:r>
              <a:rPr lang="en-US" dirty="0">
                <a:solidFill>
                  <a:srgbClr val="292526"/>
                </a:solidFill>
                <a:latin typeface="Times New Roman"/>
                <a:ea typeface="Calibri"/>
                <a:cs typeface="Arial"/>
              </a:rPr>
              <a:t>(</a:t>
            </a:r>
            <a:r>
              <a:rPr lang="en-US" b="1" dirty="0">
                <a:solidFill>
                  <a:srgbClr val="292526"/>
                </a:solidFill>
                <a:latin typeface="Times New Roman"/>
                <a:ea typeface="Calibri"/>
                <a:cs typeface="Arial"/>
              </a:rPr>
              <a:t>iii</a:t>
            </a:r>
            <a:r>
              <a:rPr lang="en-US" dirty="0">
                <a:solidFill>
                  <a:srgbClr val="292526"/>
                </a:solidFill>
                <a:latin typeface="Times New Roman"/>
                <a:ea typeface="Calibri"/>
                <a:cs typeface="Arial"/>
              </a:rPr>
              <a:t>) the accumulation of FFAs and triglycerides reduce hepatic insulin sensitivity, leading to increased hepatic glucose production and hyperglycemia, especially fasting plasma glucose levels. Thus, an increase in FFA that occurs in obese individuals (especially visceral obesity) with a genetic predisposition to type 2 diabetes may eventually lead to beta cell dysfunction/failure, increased insulin resistance, and hepatic glucose production.</a:t>
            </a:r>
            <a:endParaRPr lang="en-US"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25830345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553200"/>
          </a:xfrm>
        </p:spPr>
        <p:txBody>
          <a:bodyPr>
            <a:normAutofit fontScale="85000" lnSpcReduction="10000"/>
          </a:bodyPr>
          <a:lstStyle/>
          <a:p>
            <a:pPr algn="just">
              <a:lnSpc>
                <a:spcPct val="115000"/>
              </a:lnSpc>
            </a:pPr>
            <a:endParaRPr lang="en-US" b="1" dirty="0" smtClean="0">
              <a:solidFill>
                <a:srgbClr val="292526"/>
              </a:solidFill>
              <a:latin typeface="Times New Roman"/>
              <a:ea typeface="Calibri"/>
              <a:cs typeface="Arial"/>
            </a:endParaRPr>
          </a:p>
          <a:p>
            <a:pPr marL="0" indent="0" algn="just">
              <a:lnSpc>
                <a:spcPct val="115000"/>
              </a:lnSpc>
              <a:buNone/>
            </a:pPr>
            <a:r>
              <a:rPr lang="en-US" b="1" dirty="0" smtClean="0">
                <a:solidFill>
                  <a:srgbClr val="292526"/>
                </a:solidFill>
                <a:latin typeface="Times New Roman"/>
                <a:ea typeface="Calibri"/>
                <a:cs typeface="Arial"/>
              </a:rPr>
              <a:t>3</a:t>
            </a:r>
            <a:r>
              <a:rPr lang="en-US" dirty="0" smtClean="0">
                <a:solidFill>
                  <a:srgbClr val="292526"/>
                </a:solidFill>
                <a:latin typeface="Times New Roman"/>
                <a:ea typeface="Calibri"/>
                <a:cs typeface="Arial"/>
              </a:rPr>
              <a:t>-A </a:t>
            </a:r>
            <a:r>
              <a:rPr lang="en-US" dirty="0">
                <a:solidFill>
                  <a:srgbClr val="292526"/>
                </a:solidFill>
                <a:latin typeface="Times New Roman"/>
                <a:ea typeface="Calibri"/>
                <a:cs typeface="Arial"/>
              </a:rPr>
              <a:t>further consequence is the diversion of excess FFAs to non adipose tissues, including liver, skeletal muscle, heart, and pancreatic beta cells. The uptake of FFAs from the portal blood can lead to hepatic </a:t>
            </a:r>
            <a:r>
              <a:rPr lang="en-US" dirty="0" smtClean="0">
                <a:solidFill>
                  <a:srgbClr val="292526"/>
                </a:solidFill>
                <a:latin typeface="Times New Roman"/>
                <a:ea typeface="Calibri"/>
                <a:cs typeface="Arial"/>
              </a:rPr>
              <a:t>triglyceride</a:t>
            </a:r>
            <a:r>
              <a:rPr lang="en-US" sz="2400" dirty="0" smtClean="0">
                <a:ea typeface="Calibri"/>
                <a:cs typeface="Arial"/>
              </a:rPr>
              <a:t> </a:t>
            </a:r>
            <a:r>
              <a:rPr lang="en-US" dirty="0" smtClean="0">
                <a:solidFill>
                  <a:srgbClr val="292526"/>
                </a:solidFill>
                <a:latin typeface="Times New Roman"/>
                <a:ea typeface="Calibri"/>
                <a:cs typeface="Arial"/>
              </a:rPr>
              <a:t>accumulation </a:t>
            </a:r>
            <a:r>
              <a:rPr lang="en-US" dirty="0">
                <a:solidFill>
                  <a:srgbClr val="292526"/>
                </a:solidFill>
                <a:latin typeface="Times New Roman"/>
                <a:ea typeface="Calibri"/>
                <a:cs typeface="Arial"/>
              </a:rPr>
              <a:t>and nonalcoholic fatty liver disease.</a:t>
            </a:r>
            <a:endParaRPr lang="en-US" sz="2400" dirty="0">
              <a:ea typeface="Calibri"/>
              <a:cs typeface="Arial"/>
            </a:endParaRPr>
          </a:p>
          <a:p>
            <a:pPr marL="0" indent="0" algn="just">
              <a:lnSpc>
                <a:spcPct val="115000"/>
              </a:lnSpc>
              <a:buNone/>
            </a:pPr>
            <a:r>
              <a:rPr lang="en-US" b="1" dirty="0">
                <a:solidFill>
                  <a:srgbClr val="292526"/>
                </a:solidFill>
                <a:latin typeface="Times New Roman"/>
                <a:ea typeface="Calibri"/>
                <a:cs typeface="Arial"/>
              </a:rPr>
              <a:t>4</a:t>
            </a:r>
            <a:r>
              <a:rPr lang="en-US" dirty="0">
                <a:solidFill>
                  <a:srgbClr val="292526"/>
                </a:solidFill>
                <a:latin typeface="Times New Roman"/>
                <a:ea typeface="Calibri"/>
                <a:cs typeface="Arial"/>
              </a:rPr>
              <a:t>-A proposed link to the insulin resistance associated with obesity is an adipose cell secretion (a </a:t>
            </a:r>
            <a:r>
              <a:rPr lang="en-US" dirty="0" err="1">
                <a:solidFill>
                  <a:srgbClr val="292526"/>
                </a:solidFill>
                <a:latin typeface="Times New Roman"/>
                <a:ea typeface="Calibri"/>
                <a:cs typeface="Arial"/>
              </a:rPr>
              <a:t>dipocytokine</a:t>
            </a:r>
            <a:r>
              <a:rPr lang="en-US" dirty="0">
                <a:solidFill>
                  <a:srgbClr val="292526"/>
                </a:solidFill>
                <a:latin typeface="Times New Roman"/>
                <a:ea typeface="Calibri"/>
                <a:cs typeface="Arial"/>
              </a:rPr>
              <a:t>)called a </a:t>
            </a:r>
            <a:r>
              <a:rPr lang="en-US" dirty="0" err="1">
                <a:solidFill>
                  <a:srgbClr val="292526"/>
                </a:solidFill>
                <a:latin typeface="Times New Roman"/>
                <a:ea typeface="Calibri"/>
                <a:cs typeface="Arial"/>
              </a:rPr>
              <a:t>diponectin</a:t>
            </a:r>
            <a:r>
              <a:rPr lang="en-US" dirty="0">
                <a:solidFill>
                  <a:srgbClr val="292526"/>
                </a:solidFill>
                <a:latin typeface="Times New Roman"/>
                <a:ea typeface="Calibri"/>
                <a:cs typeface="Arial"/>
              </a:rPr>
              <a:t>. A </a:t>
            </a:r>
            <a:r>
              <a:rPr lang="en-US" dirty="0" err="1">
                <a:solidFill>
                  <a:srgbClr val="292526"/>
                </a:solidFill>
                <a:latin typeface="Times New Roman"/>
                <a:ea typeface="Calibri"/>
                <a:cs typeface="Arial"/>
              </a:rPr>
              <a:t>diponectin</a:t>
            </a:r>
            <a:r>
              <a:rPr lang="en-US" dirty="0">
                <a:solidFill>
                  <a:srgbClr val="292526"/>
                </a:solidFill>
                <a:latin typeface="Times New Roman"/>
                <a:ea typeface="Calibri"/>
                <a:cs typeface="Arial"/>
              </a:rPr>
              <a:t> is secreted by adipose tissue and circulates in the blood. It has been shown that decreased levels of a </a:t>
            </a:r>
            <a:r>
              <a:rPr lang="en-US" dirty="0" err="1">
                <a:solidFill>
                  <a:srgbClr val="292526"/>
                </a:solidFill>
                <a:latin typeface="Times New Roman"/>
                <a:ea typeface="Calibri"/>
                <a:cs typeface="Arial"/>
              </a:rPr>
              <a:t>diponectin</a:t>
            </a:r>
            <a:r>
              <a:rPr lang="en-US" dirty="0">
                <a:solidFill>
                  <a:srgbClr val="292526"/>
                </a:solidFill>
                <a:latin typeface="Times New Roman"/>
                <a:ea typeface="Calibri"/>
                <a:cs typeface="Arial"/>
              </a:rPr>
              <a:t> coincide with insulin resistance</a:t>
            </a:r>
            <a:endParaRPr lang="en-US" sz="2400" dirty="0">
              <a:ea typeface="Calibri"/>
              <a:cs typeface="Arial"/>
            </a:endParaRPr>
          </a:p>
          <a:p>
            <a:pPr marL="0" indent="0" algn="just">
              <a:lnSpc>
                <a:spcPct val="115000"/>
              </a:lnSpc>
              <a:buNone/>
            </a:pPr>
            <a:r>
              <a:rPr lang="en-US" dirty="0">
                <a:solidFill>
                  <a:srgbClr val="292526"/>
                </a:solidFill>
                <a:latin typeface="Times New Roman"/>
                <a:ea typeface="Calibri"/>
                <a:cs typeface="Arial"/>
              </a:rPr>
              <a:t>in animal models and patients with obesity and type 2 diabetes.                        </a:t>
            </a:r>
            <a:endParaRPr lang="en-US" sz="2400" dirty="0">
              <a:ea typeface="Calibri"/>
              <a:cs typeface="Arial"/>
            </a:endParaRPr>
          </a:p>
          <a:p>
            <a:pPr marL="0" indent="0" algn="just">
              <a:lnSpc>
                <a:spcPct val="115000"/>
              </a:lnSpc>
              <a:buNone/>
            </a:pPr>
            <a:r>
              <a:rPr lang="en-US" b="1" dirty="0">
                <a:solidFill>
                  <a:srgbClr val="2563AF"/>
                </a:solidFill>
                <a:latin typeface="Times New Roman"/>
                <a:ea typeface="Calibri"/>
                <a:cs typeface="Arial"/>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012726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400800"/>
          </a:xfrm>
        </p:spPr>
        <p:txBody>
          <a:bodyPr>
            <a:normAutofit fontScale="77500" lnSpcReduction="20000"/>
          </a:bodyPr>
          <a:lstStyle/>
          <a:p>
            <a:pPr marL="0" indent="0">
              <a:lnSpc>
                <a:spcPct val="115000"/>
              </a:lnSpc>
              <a:spcAft>
                <a:spcPts val="0"/>
              </a:spcAft>
              <a:buNone/>
            </a:pPr>
            <a:r>
              <a:rPr lang="en-US" sz="3600" b="1" u="sng" dirty="0">
                <a:solidFill>
                  <a:srgbClr val="FF0000"/>
                </a:solidFill>
                <a:latin typeface="Times New Roman"/>
                <a:ea typeface="Calibri"/>
                <a:cs typeface="Arial"/>
              </a:rPr>
              <a:t>Syndrome of Inappropriate Antidiuretic  Hormone</a:t>
            </a:r>
            <a:r>
              <a:rPr lang="en-US" b="1" i="1" dirty="0">
                <a:solidFill>
                  <a:srgbClr val="4A65AC"/>
                </a:solidFill>
                <a:latin typeface="Times New Roman"/>
                <a:ea typeface="Calibri"/>
                <a:cs typeface="Arial"/>
              </a:rPr>
              <a:t>                                                      </a:t>
            </a:r>
            <a:endParaRPr lang="en-US" b="1" i="1" dirty="0" smtClean="0">
              <a:solidFill>
                <a:srgbClr val="4A65AC"/>
              </a:solidFill>
              <a:latin typeface="Times New Roman"/>
              <a:ea typeface="Calibri"/>
              <a:cs typeface="Arial"/>
            </a:endParaRPr>
          </a:p>
          <a:p>
            <a:pPr marL="0" indent="0">
              <a:lnSpc>
                <a:spcPct val="115000"/>
              </a:lnSpc>
              <a:spcAft>
                <a:spcPts val="0"/>
              </a:spcAft>
              <a:buNone/>
            </a:pPr>
            <a:r>
              <a:rPr lang="en-US" sz="3800" b="1" i="1" dirty="0" smtClean="0">
                <a:solidFill>
                  <a:srgbClr val="4A65AC"/>
                </a:solidFill>
                <a:latin typeface="Times New Roman"/>
                <a:ea typeface="Calibri"/>
                <a:cs typeface="Arial"/>
              </a:rPr>
              <a:t> </a:t>
            </a:r>
          </a:p>
          <a:p>
            <a:pPr>
              <a:lnSpc>
                <a:spcPct val="115000"/>
              </a:lnSpc>
              <a:spcAft>
                <a:spcPts val="0"/>
              </a:spcAft>
            </a:pPr>
            <a:r>
              <a:rPr lang="en-US" sz="3800" b="1" dirty="0" smtClean="0">
                <a:latin typeface="Times New Roman"/>
                <a:ea typeface="Calibri"/>
                <a:cs typeface="Arial"/>
              </a:rPr>
              <a:t>1-</a:t>
            </a:r>
            <a:r>
              <a:rPr lang="en-US" sz="3800" b="1" dirty="0" smtClean="0">
                <a:solidFill>
                  <a:srgbClr val="000000"/>
                </a:solidFill>
                <a:latin typeface="Times New Roman"/>
                <a:ea typeface="Calibri"/>
                <a:cs typeface="Arial"/>
              </a:rPr>
              <a:t>The </a:t>
            </a:r>
            <a:r>
              <a:rPr lang="en-US" sz="3800" b="1" dirty="0">
                <a:solidFill>
                  <a:srgbClr val="000000"/>
                </a:solidFill>
                <a:latin typeface="Times New Roman"/>
                <a:ea typeface="Calibri"/>
                <a:cs typeface="Arial"/>
              </a:rPr>
              <a:t>syndrome of inappropriate antidiuretic hormone (SIADH)results </a:t>
            </a:r>
            <a:r>
              <a:rPr lang="en-US" sz="3800" dirty="0">
                <a:solidFill>
                  <a:srgbClr val="000000"/>
                </a:solidFill>
                <a:latin typeface="Times New Roman"/>
                <a:ea typeface="Calibri"/>
                <a:cs typeface="Arial"/>
              </a:rPr>
              <a:t>from a failure of the negative feedback system that regulates the release and inhibition of ADH.                                                                                                                               2-</a:t>
            </a:r>
            <a:r>
              <a:rPr lang="en-US" sz="3800" b="1" dirty="0">
                <a:solidFill>
                  <a:srgbClr val="000000"/>
                </a:solidFill>
                <a:latin typeface="Times New Roman"/>
                <a:ea typeface="Calibri"/>
                <a:cs typeface="Arial"/>
              </a:rPr>
              <a:t>SIADH</a:t>
            </a:r>
            <a:r>
              <a:rPr lang="en-US" sz="3800" dirty="0">
                <a:solidFill>
                  <a:srgbClr val="000000"/>
                </a:solidFill>
                <a:latin typeface="Times New Roman"/>
                <a:ea typeface="Calibri"/>
                <a:cs typeface="Arial"/>
              </a:rPr>
              <a:t> can be caused by a number of conditions; </a:t>
            </a:r>
            <a:r>
              <a:rPr lang="en-US" sz="3800" dirty="0" err="1">
                <a:solidFill>
                  <a:srgbClr val="000000"/>
                </a:solidFill>
                <a:latin typeface="Times New Roman"/>
                <a:ea typeface="Calibri"/>
                <a:cs typeface="Arial"/>
              </a:rPr>
              <a:t>however,the</a:t>
            </a:r>
            <a:r>
              <a:rPr lang="en-US" sz="3800" dirty="0">
                <a:solidFill>
                  <a:srgbClr val="000000"/>
                </a:solidFill>
                <a:latin typeface="Times New Roman"/>
                <a:ea typeface="Calibri"/>
                <a:cs typeface="Arial"/>
              </a:rPr>
              <a:t> major causes are </a:t>
            </a:r>
            <a:r>
              <a:rPr lang="en-US" sz="3800" dirty="0" err="1">
                <a:solidFill>
                  <a:srgbClr val="000000"/>
                </a:solidFill>
                <a:latin typeface="Times New Roman"/>
                <a:ea typeface="Calibri"/>
                <a:cs typeface="Arial"/>
              </a:rPr>
              <a:t>neoplasia</a:t>
            </a:r>
            <a:r>
              <a:rPr lang="en-US" sz="3800" dirty="0">
                <a:solidFill>
                  <a:srgbClr val="000000"/>
                </a:solidFill>
                <a:latin typeface="Times New Roman"/>
                <a:ea typeface="Calibri"/>
                <a:cs typeface="Arial"/>
              </a:rPr>
              <a:t>, neurologic </a:t>
            </a:r>
            <a:r>
              <a:rPr lang="en-US" sz="3800" dirty="0" err="1">
                <a:solidFill>
                  <a:srgbClr val="000000"/>
                </a:solidFill>
                <a:latin typeface="Times New Roman"/>
                <a:ea typeface="Calibri"/>
                <a:cs typeface="Arial"/>
              </a:rPr>
              <a:t>diseases,lung</a:t>
            </a:r>
            <a:r>
              <a:rPr lang="en-US" sz="3800" dirty="0">
                <a:solidFill>
                  <a:srgbClr val="000000"/>
                </a:solidFill>
                <a:latin typeface="Times New Roman"/>
                <a:ea typeface="Calibri"/>
                <a:cs typeface="Arial"/>
              </a:rPr>
              <a:t> diseases, and a variety of pharmacologic agents.                                                                                                                                 3-</a:t>
            </a:r>
            <a:r>
              <a:rPr lang="en-US" sz="3800" b="1" dirty="0">
                <a:solidFill>
                  <a:srgbClr val="000000"/>
                </a:solidFill>
                <a:latin typeface="Times New Roman"/>
                <a:ea typeface="Calibri"/>
                <a:cs typeface="Arial"/>
              </a:rPr>
              <a:t>Tumors</a:t>
            </a:r>
            <a:r>
              <a:rPr lang="en-US" sz="3800" dirty="0">
                <a:solidFill>
                  <a:srgbClr val="000000"/>
                </a:solidFill>
                <a:latin typeface="Times New Roman"/>
                <a:ea typeface="Calibri"/>
                <a:cs typeface="Arial"/>
              </a:rPr>
              <a:t> particularly bronchogenic carcinomas and cancers of the lymphoid tissue, prostate, and pancreas.</a:t>
            </a:r>
            <a:endParaRPr lang="en-US" sz="3800" dirty="0">
              <a:ea typeface="Calibri"/>
              <a:cs typeface="Arial"/>
            </a:endParaRPr>
          </a:p>
          <a:p>
            <a:pPr marL="0" indent="0">
              <a:lnSpc>
                <a:spcPct val="115000"/>
              </a:lnSpc>
              <a:spcAft>
                <a:spcPts val="0"/>
              </a:spcAft>
              <a:buNone/>
            </a:pPr>
            <a:r>
              <a:rPr lang="en-US" b="1" dirty="0">
                <a:latin typeface="Times New Roman"/>
                <a:ea typeface="Calibri"/>
                <a:cs typeface="Arial"/>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955817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lstStyle/>
          <a:p>
            <a:pPr algn="just">
              <a:lnSpc>
                <a:spcPct val="115000"/>
              </a:lnSpc>
            </a:pPr>
            <a:r>
              <a:rPr lang="en-US" b="1" u="sng" dirty="0">
                <a:solidFill>
                  <a:srgbClr val="4F6228"/>
                </a:solidFill>
                <a:latin typeface="Times New Roman"/>
                <a:ea typeface="Calibri"/>
                <a:cs typeface="Arial"/>
              </a:rPr>
              <a:t>Other Specific Types:</a:t>
            </a:r>
            <a:endParaRPr lang="en-US" sz="2400" dirty="0">
              <a:ea typeface="Calibri"/>
              <a:cs typeface="Arial"/>
            </a:endParaRPr>
          </a:p>
          <a:p>
            <a:r>
              <a:rPr lang="en-US" dirty="0">
                <a:solidFill>
                  <a:srgbClr val="292526"/>
                </a:solidFill>
                <a:latin typeface="Times New Roman"/>
                <a:ea typeface="Calibri"/>
              </a:rPr>
              <a:t>The category of other specific types of diabetes, formerly known as secondary diabetes, describes diabetes that is associated with certain other conditions and syndromes. </a:t>
            </a:r>
            <a:endParaRPr lang="en-US" dirty="0" smtClean="0">
              <a:solidFill>
                <a:srgbClr val="292526"/>
              </a:solidFill>
              <a:latin typeface="Times New Roman"/>
              <a:ea typeface="Calibri"/>
            </a:endParaRPr>
          </a:p>
          <a:p>
            <a:endParaRPr lang="ar-IQ" dirty="0"/>
          </a:p>
        </p:txBody>
      </p:sp>
    </p:spTree>
    <p:extLst>
      <p:ext uri="{BB962C8B-B14F-4D97-AF65-F5344CB8AC3E}">
        <p14:creationId xmlns:p14="http://schemas.microsoft.com/office/powerpoint/2010/main" val="3461947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92500" lnSpcReduction="10000"/>
          </a:bodyPr>
          <a:lstStyle/>
          <a:p>
            <a:pPr algn="just">
              <a:lnSpc>
                <a:spcPct val="115000"/>
              </a:lnSpc>
            </a:pPr>
            <a:r>
              <a:rPr lang="en-US" b="1" dirty="0">
                <a:solidFill>
                  <a:srgbClr val="292526"/>
                </a:solidFill>
                <a:latin typeface="Times New Roman"/>
                <a:ea typeface="Calibri"/>
                <a:cs typeface="Arial"/>
              </a:rPr>
              <a:t>1</a:t>
            </a:r>
            <a:r>
              <a:rPr lang="en-US" dirty="0">
                <a:solidFill>
                  <a:srgbClr val="292526"/>
                </a:solidFill>
                <a:latin typeface="Times New Roman"/>
                <a:ea typeface="Calibri"/>
                <a:cs typeface="Arial"/>
              </a:rPr>
              <a:t>-diabetes can occur with pancreatic disease or the removal of pancreatic tissue and with endocrine diseases, such as acromegaly, Cushing’s syndrome, or </a:t>
            </a:r>
            <a:r>
              <a:rPr lang="en-US" dirty="0" err="1">
                <a:solidFill>
                  <a:srgbClr val="292526"/>
                </a:solidFill>
                <a:latin typeface="Times New Roman"/>
                <a:ea typeface="Calibri"/>
                <a:cs typeface="Arial"/>
              </a:rPr>
              <a:t>pheochromocytoma</a:t>
            </a:r>
            <a:r>
              <a:rPr lang="en-US" dirty="0">
                <a:solidFill>
                  <a:srgbClr val="292526"/>
                </a:solidFill>
                <a:latin typeface="Times New Roman"/>
                <a:ea typeface="Calibri"/>
                <a:cs typeface="Arial"/>
              </a:rPr>
              <a:t>.</a:t>
            </a:r>
            <a:endParaRPr lang="en-US" sz="2400" dirty="0">
              <a:ea typeface="Calibri"/>
              <a:cs typeface="Arial"/>
            </a:endParaRPr>
          </a:p>
          <a:p>
            <a:r>
              <a:rPr lang="en-US" b="1" dirty="0">
                <a:solidFill>
                  <a:srgbClr val="292526"/>
                </a:solidFill>
                <a:latin typeface="Times New Roman"/>
                <a:ea typeface="Calibri"/>
              </a:rPr>
              <a:t>2</a:t>
            </a:r>
            <a:r>
              <a:rPr lang="en-US" dirty="0">
                <a:solidFill>
                  <a:srgbClr val="292526"/>
                </a:solidFill>
                <a:latin typeface="Times New Roman"/>
                <a:ea typeface="Calibri"/>
              </a:rPr>
              <a:t>-Endocrine disorders that produce hyperglycemia do so by increasing the hepatic production of glucose or decreasing the cellular use of glucose. </a:t>
            </a:r>
            <a:r>
              <a:rPr lang="en-US" b="1" dirty="0">
                <a:solidFill>
                  <a:srgbClr val="292526"/>
                </a:solidFill>
                <a:latin typeface="Times New Roman"/>
                <a:ea typeface="Calibri"/>
              </a:rPr>
              <a:t>                                                                                                               3</a:t>
            </a:r>
            <a:r>
              <a:rPr lang="en-US" dirty="0">
                <a:solidFill>
                  <a:srgbClr val="292526"/>
                </a:solidFill>
                <a:latin typeface="Times New Roman"/>
                <a:ea typeface="Calibri"/>
              </a:rPr>
              <a:t>-Several specific types of diabetes are associated with monogenetic defects in beta cell </a:t>
            </a:r>
            <a:r>
              <a:rPr lang="en-US" dirty="0" err="1">
                <a:solidFill>
                  <a:srgbClr val="292526"/>
                </a:solidFill>
                <a:latin typeface="Times New Roman"/>
                <a:ea typeface="Calibri"/>
              </a:rPr>
              <a:t>function.These</a:t>
            </a:r>
            <a:r>
              <a:rPr lang="en-US" dirty="0">
                <a:solidFill>
                  <a:srgbClr val="292526"/>
                </a:solidFill>
                <a:latin typeface="Times New Roman"/>
                <a:ea typeface="Calibri"/>
              </a:rPr>
              <a:t> specific types of diabetes, which resemble type 2diabetes but occur at an earlier age (usually before 25 years of age), are referred to as maturity-onset diabetes of the young</a:t>
            </a:r>
            <a:endParaRPr lang="ar-IQ" dirty="0"/>
          </a:p>
        </p:txBody>
      </p:sp>
    </p:spTree>
    <p:extLst>
      <p:ext uri="{BB962C8B-B14F-4D97-AF65-F5344CB8AC3E}">
        <p14:creationId xmlns:p14="http://schemas.microsoft.com/office/powerpoint/2010/main" val="7648762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5973763"/>
          </a:xfrm>
        </p:spPr>
        <p:txBody>
          <a:bodyPr>
            <a:normAutofit fontScale="92500" lnSpcReduction="20000"/>
          </a:bodyPr>
          <a:lstStyle/>
          <a:p>
            <a:pPr algn="just">
              <a:lnSpc>
                <a:spcPct val="115000"/>
              </a:lnSpc>
            </a:pPr>
            <a:r>
              <a:rPr lang="en-US" b="1" u="sng" dirty="0">
                <a:solidFill>
                  <a:srgbClr val="4F6228"/>
                </a:solidFill>
                <a:latin typeface="Times New Roman"/>
                <a:ea typeface="Calibri"/>
                <a:cs typeface="Arial"/>
              </a:rPr>
              <a:t>Gestational Diabetes:</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1</a:t>
            </a:r>
            <a:r>
              <a:rPr lang="en-US" dirty="0">
                <a:solidFill>
                  <a:srgbClr val="292526"/>
                </a:solidFill>
                <a:latin typeface="Times New Roman"/>
                <a:ea typeface="Calibri"/>
                <a:cs typeface="Arial"/>
              </a:rPr>
              <a:t>-Gestational diabetes mellitus (GDM) refers to any degree of glucose intolerance that is detected first during pregnancy.</a:t>
            </a:r>
            <a:endParaRPr lang="en-US" sz="2400" dirty="0">
              <a:ea typeface="Calibri"/>
              <a:cs typeface="Arial"/>
            </a:endParaRPr>
          </a:p>
          <a:p>
            <a:pPr algn="just">
              <a:lnSpc>
                <a:spcPct val="115000"/>
              </a:lnSpc>
            </a:pPr>
            <a:r>
              <a:rPr lang="en-US" b="1" dirty="0">
                <a:solidFill>
                  <a:srgbClr val="292526"/>
                </a:solidFill>
                <a:latin typeface="Times New Roman"/>
                <a:ea typeface="Calibri"/>
                <a:cs typeface="Arial"/>
              </a:rPr>
              <a:t>2</a:t>
            </a:r>
            <a:r>
              <a:rPr lang="en-US" dirty="0">
                <a:solidFill>
                  <a:srgbClr val="292526"/>
                </a:solidFill>
                <a:latin typeface="Times New Roman"/>
                <a:ea typeface="Calibri"/>
                <a:cs typeface="Arial"/>
              </a:rPr>
              <a:t>-It occurs to various degrees in 1% to 14% of all pregnancies, depending on the population and diagnostic tests used. It most frequently affects women with a family history of diabetes; with </a:t>
            </a:r>
            <a:r>
              <a:rPr lang="en-US" dirty="0" smtClean="0">
                <a:solidFill>
                  <a:srgbClr val="292526"/>
                </a:solidFill>
                <a:latin typeface="Times New Roman"/>
                <a:ea typeface="Calibri"/>
                <a:cs typeface="Arial"/>
              </a:rPr>
              <a:t>glycosuria</a:t>
            </a:r>
            <a:r>
              <a:rPr lang="en-US" dirty="0">
                <a:solidFill>
                  <a:srgbClr val="292526"/>
                </a:solidFill>
                <a:latin typeface="Times New Roman"/>
                <a:ea typeface="Calibri"/>
                <a:cs typeface="Arial"/>
              </a:rPr>
              <a:t>; with a history of stillbirth or spontaneous abortion, fetal anomalies in a previous</a:t>
            </a:r>
            <a:endParaRPr lang="en-US" sz="2400" dirty="0">
              <a:ea typeface="Calibri"/>
              <a:cs typeface="Arial"/>
            </a:endParaRPr>
          </a:p>
          <a:p>
            <a:pPr algn="just">
              <a:lnSpc>
                <a:spcPct val="115000"/>
              </a:lnSpc>
            </a:pPr>
            <a:r>
              <a:rPr lang="en-US" dirty="0">
                <a:solidFill>
                  <a:srgbClr val="292526"/>
                </a:solidFill>
                <a:latin typeface="Times New Roman"/>
                <a:ea typeface="Calibri"/>
                <a:cs typeface="Arial"/>
              </a:rPr>
              <a:t>pregnancy, and who are obese, of advanced maternal age, or have had five or more pregnancies.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9810991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5973763"/>
          </a:xfrm>
        </p:spPr>
        <p:txBody>
          <a:bodyPr>
            <a:normAutofit fontScale="92500" lnSpcReduction="10000"/>
          </a:bodyPr>
          <a:lstStyle/>
          <a:p>
            <a:pPr algn="just">
              <a:lnSpc>
                <a:spcPct val="115000"/>
              </a:lnSpc>
            </a:pPr>
            <a:r>
              <a:rPr lang="en-US" b="1" dirty="0">
                <a:solidFill>
                  <a:srgbClr val="292526"/>
                </a:solidFill>
                <a:latin typeface="Times New Roman"/>
                <a:ea typeface="Calibri"/>
                <a:cs typeface="Arial"/>
              </a:rPr>
              <a:t>3</a:t>
            </a:r>
            <a:r>
              <a:rPr lang="en-US" dirty="0">
                <a:solidFill>
                  <a:srgbClr val="292526"/>
                </a:solidFill>
                <a:latin typeface="Times New Roman"/>
                <a:ea typeface="Calibri"/>
                <a:cs typeface="Arial"/>
              </a:rPr>
              <a:t>-All pregnant women should undergo risk assessment for diabetes during their first prenatal visit. Those with significant risk should undergo plasma glucose testing as soon as feasible. If they are found not found to have GDM at the Diagnosis and careful medical management are essential because women with GDM are at higher risk for complications of pregnancy, mortality, and fetal abnormalities.</a:t>
            </a:r>
            <a:endParaRPr lang="en-US" sz="2400" dirty="0">
              <a:ea typeface="Calibri"/>
              <a:cs typeface="Arial"/>
            </a:endParaRPr>
          </a:p>
          <a:p>
            <a:r>
              <a:rPr lang="en-US" b="1" dirty="0">
                <a:solidFill>
                  <a:srgbClr val="292526"/>
                </a:solidFill>
                <a:latin typeface="Times New Roman"/>
                <a:ea typeface="Calibri"/>
              </a:rPr>
              <a:t>4</a:t>
            </a:r>
            <a:r>
              <a:rPr lang="en-US" dirty="0">
                <a:solidFill>
                  <a:srgbClr val="292526"/>
                </a:solidFill>
                <a:latin typeface="Times New Roman"/>
                <a:ea typeface="Calibri"/>
              </a:rPr>
              <a:t>-Fetal abnormalities include </a:t>
            </a:r>
            <a:r>
              <a:rPr lang="en-US" dirty="0" err="1">
                <a:solidFill>
                  <a:srgbClr val="292526"/>
                </a:solidFill>
                <a:latin typeface="Times New Roman"/>
                <a:ea typeface="Calibri"/>
              </a:rPr>
              <a:t>macrosomia</a:t>
            </a:r>
            <a:r>
              <a:rPr lang="en-US" dirty="0">
                <a:solidFill>
                  <a:srgbClr val="292526"/>
                </a:solidFill>
                <a:latin typeface="Times New Roman"/>
                <a:ea typeface="Calibri"/>
              </a:rPr>
              <a:t> (i.e., large body size), hypoglycemia, </a:t>
            </a:r>
            <a:r>
              <a:rPr lang="en-US" dirty="0" err="1">
                <a:solidFill>
                  <a:srgbClr val="292526"/>
                </a:solidFill>
                <a:latin typeface="Times New Roman"/>
                <a:ea typeface="Calibri"/>
              </a:rPr>
              <a:t>hypocalcemia</a:t>
            </a:r>
            <a:r>
              <a:rPr lang="en-US" dirty="0">
                <a:solidFill>
                  <a:srgbClr val="292526"/>
                </a:solidFill>
                <a:latin typeface="Times New Roman"/>
                <a:ea typeface="Calibri"/>
              </a:rPr>
              <a:t>, </a:t>
            </a:r>
            <a:r>
              <a:rPr lang="en-US" dirty="0" err="1">
                <a:solidFill>
                  <a:srgbClr val="292526"/>
                </a:solidFill>
                <a:latin typeface="Times New Roman"/>
                <a:ea typeface="Calibri"/>
              </a:rPr>
              <a:t>polycythemia,and</a:t>
            </a:r>
            <a:r>
              <a:rPr lang="en-US" dirty="0">
                <a:solidFill>
                  <a:srgbClr val="292526"/>
                </a:solidFill>
                <a:latin typeface="Times New Roman"/>
                <a:ea typeface="Calibri"/>
              </a:rPr>
              <a:t> </a:t>
            </a:r>
            <a:r>
              <a:rPr lang="en-US" dirty="0" err="1">
                <a:solidFill>
                  <a:srgbClr val="292526"/>
                </a:solidFill>
                <a:latin typeface="Times New Roman"/>
                <a:ea typeface="Calibri"/>
              </a:rPr>
              <a:t>hyperbilirubinemia</a:t>
            </a:r>
            <a:endParaRPr lang="ar-IQ" dirty="0"/>
          </a:p>
        </p:txBody>
      </p:sp>
    </p:spTree>
    <p:extLst>
      <p:ext uri="{BB962C8B-B14F-4D97-AF65-F5344CB8AC3E}">
        <p14:creationId xmlns:p14="http://schemas.microsoft.com/office/powerpoint/2010/main" val="10933897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153400" cy="1984375"/>
          </a:xfrm>
        </p:spPr>
        <p:txBody>
          <a:bodyPr>
            <a:normAutofit/>
          </a:bodyPr>
          <a:lstStyle/>
          <a:p>
            <a:pPr algn="l"/>
            <a:r>
              <a:rPr lang="en-US" sz="8000" b="1" i="1" u="sng" dirty="0" smtClean="0">
                <a:solidFill>
                  <a:srgbClr val="FF0000"/>
                </a:solidFill>
              </a:rPr>
              <a:t>Thanks for listen </a:t>
            </a:r>
            <a:endParaRPr lang="ar-IQ" sz="8000" b="1" i="1" u="sng" dirty="0">
              <a:solidFill>
                <a:srgbClr val="FF0000"/>
              </a:solidFill>
            </a:endParaRPr>
          </a:p>
        </p:txBody>
      </p:sp>
    </p:spTree>
    <p:extLst>
      <p:ext uri="{BB962C8B-B14F-4D97-AF65-F5344CB8AC3E}">
        <p14:creationId xmlns:p14="http://schemas.microsoft.com/office/powerpoint/2010/main" val="353252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00800"/>
          </a:xfrm>
        </p:spPr>
        <p:txBody>
          <a:bodyPr>
            <a:normAutofit fontScale="92500" lnSpcReduction="20000"/>
          </a:bodyPr>
          <a:lstStyle/>
          <a:p>
            <a:pPr marL="0" indent="0">
              <a:lnSpc>
                <a:spcPct val="115000"/>
              </a:lnSpc>
              <a:spcAft>
                <a:spcPts val="0"/>
              </a:spcAft>
              <a:buNone/>
            </a:pPr>
            <a:r>
              <a:rPr lang="en-US" b="1" u="sng" dirty="0">
                <a:solidFill>
                  <a:srgbClr val="FF0000"/>
                </a:solidFill>
                <a:latin typeface="Times New Roman"/>
                <a:ea typeface="Calibri"/>
                <a:cs typeface="Arial"/>
              </a:rPr>
              <a:t>Manifestations:</a:t>
            </a:r>
            <a:endParaRPr lang="en-US" sz="2400" dirty="0">
              <a:ea typeface="Calibri"/>
              <a:cs typeface="Arial"/>
            </a:endParaRPr>
          </a:p>
          <a:p>
            <a:pPr marL="0" indent="0" algn="just">
              <a:lnSpc>
                <a:spcPct val="115000"/>
              </a:lnSpc>
              <a:spcAft>
                <a:spcPts val="0"/>
              </a:spcAft>
              <a:buNone/>
            </a:pPr>
            <a:endParaRPr lang="en-US" sz="2400" dirty="0">
              <a:ea typeface="Calibri"/>
              <a:cs typeface="Arial"/>
            </a:endParaRPr>
          </a:p>
          <a:p>
            <a:pPr algn="just">
              <a:lnSpc>
                <a:spcPct val="115000"/>
              </a:lnSpc>
              <a:spcAft>
                <a:spcPts val="0"/>
              </a:spcAft>
            </a:pPr>
            <a:r>
              <a:rPr lang="en-US" dirty="0">
                <a:solidFill>
                  <a:srgbClr val="000000"/>
                </a:solidFill>
                <a:latin typeface="Times New Roman"/>
                <a:ea typeface="Calibri"/>
                <a:cs typeface="Arial"/>
              </a:rPr>
              <a:t>1-In persons with this syndrome, ADH secretion continues even when serum osmolality is decreased; this causes marked retention of water in excess of sodium and </a:t>
            </a:r>
            <a:r>
              <a:rPr lang="en-US" dirty="0" err="1">
                <a:solidFill>
                  <a:srgbClr val="000000"/>
                </a:solidFill>
                <a:latin typeface="Times New Roman"/>
                <a:ea typeface="Calibri"/>
                <a:cs typeface="Arial"/>
              </a:rPr>
              <a:t>dilutional</a:t>
            </a:r>
            <a:r>
              <a:rPr lang="en-US" dirty="0">
                <a:solidFill>
                  <a:srgbClr val="000000"/>
                </a:solidFill>
                <a:latin typeface="Times New Roman"/>
                <a:ea typeface="Calibri"/>
                <a:cs typeface="Arial"/>
              </a:rPr>
              <a:t> </a:t>
            </a:r>
            <a:r>
              <a:rPr lang="en-US" dirty="0" err="1">
                <a:solidFill>
                  <a:srgbClr val="000000"/>
                </a:solidFill>
                <a:latin typeface="Times New Roman"/>
                <a:ea typeface="Calibri"/>
                <a:cs typeface="Arial"/>
              </a:rPr>
              <a:t>hyponatremia</a:t>
            </a:r>
            <a:r>
              <a:rPr lang="en-US" dirty="0">
                <a:solidFill>
                  <a:srgbClr val="000000"/>
                </a:solidFill>
                <a:latin typeface="Times New Roman"/>
                <a:ea typeface="Calibri"/>
                <a:cs typeface="Arial"/>
              </a:rPr>
              <a:t> .                                                                                   </a:t>
            </a:r>
            <a:endParaRPr lang="en-US" sz="2400" dirty="0">
              <a:ea typeface="Calibri"/>
              <a:cs typeface="Arial"/>
            </a:endParaRPr>
          </a:p>
          <a:p>
            <a:pPr algn="just">
              <a:lnSpc>
                <a:spcPct val="115000"/>
              </a:lnSpc>
              <a:spcAft>
                <a:spcPts val="0"/>
              </a:spcAft>
            </a:pPr>
            <a:r>
              <a:rPr lang="en-US" dirty="0">
                <a:solidFill>
                  <a:srgbClr val="000000"/>
                </a:solidFill>
                <a:latin typeface="Times New Roman"/>
                <a:ea typeface="Calibri"/>
                <a:cs typeface="Arial"/>
              </a:rPr>
              <a:t>2-An increase in the glomerular filtration rate resulting from an increased plasma volume causes further increases in sodium loss by suppressing the </a:t>
            </a:r>
            <a:r>
              <a:rPr lang="en-US" dirty="0" smtClean="0">
                <a:solidFill>
                  <a:srgbClr val="000000"/>
                </a:solidFill>
                <a:latin typeface="Times New Roman"/>
                <a:ea typeface="Calibri"/>
                <a:cs typeface="Arial"/>
              </a:rPr>
              <a:t>renin-angiotensin </a:t>
            </a:r>
            <a:r>
              <a:rPr lang="en-US" dirty="0">
                <a:solidFill>
                  <a:srgbClr val="000000"/>
                </a:solidFill>
                <a:latin typeface="Times New Roman"/>
                <a:ea typeface="Calibri"/>
                <a:cs typeface="Arial"/>
              </a:rPr>
              <a:t>mechanism.                                                                                             </a:t>
            </a:r>
            <a:endParaRPr lang="en-US" sz="2400" dirty="0">
              <a:ea typeface="Calibri"/>
              <a:cs typeface="Arial"/>
            </a:endParaRPr>
          </a:p>
          <a:p>
            <a:pPr algn="just">
              <a:lnSpc>
                <a:spcPct val="115000"/>
              </a:lnSpc>
              <a:spcAft>
                <a:spcPts val="0"/>
              </a:spcAft>
            </a:pPr>
            <a:r>
              <a:rPr lang="en-US" dirty="0">
                <a:solidFill>
                  <a:srgbClr val="000000"/>
                </a:solidFill>
                <a:latin typeface="Times New Roman"/>
                <a:ea typeface="Calibri"/>
                <a:cs typeface="Arial"/>
              </a:rPr>
              <a:t>3-Urine osmolality is </a:t>
            </a:r>
            <a:r>
              <a:rPr lang="en-US" dirty="0" err="1" smtClean="0">
                <a:solidFill>
                  <a:srgbClr val="000000"/>
                </a:solidFill>
                <a:latin typeface="Times New Roman"/>
                <a:ea typeface="Calibri"/>
                <a:cs typeface="Arial"/>
              </a:rPr>
              <a:t>hight</a:t>
            </a:r>
            <a:r>
              <a:rPr lang="en-US" dirty="0" smtClean="0">
                <a:solidFill>
                  <a:srgbClr val="000000"/>
                </a:solidFill>
                <a:latin typeface="Times New Roman"/>
                <a:ea typeface="Calibri"/>
                <a:cs typeface="Arial"/>
              </a:rPr>
              <a:t>, and </a:t>
            </a:r>
            <a:r>
              <a:rPr lang="en-US" dirty="0">
                <a:solidFill>
                  <a:srgbClr val="000000"/>
                </a:solidFill>
                <a:latin typeface="Times New Roman"/>
                <a:ea typeface="Calibri"/>
                <a:cs typeface="Arial"/>
              </a:rPr>
              <a:t>serum osmolality is low. Urine output decreases despite adequate or increased fluid intake. </a:t>
            </a:r>
            <a:endParaRPr lang="en-US" sz="2400" dirty="0">
              <a:ea typeface="Calibri"/>
              <a:cs typeface="Arial"/>
            </a:endParaRPr>
          </a:p>
          <a:p>
            <a:pPr marL="0" indent="0">
              <a:buNone/>
            </a:pPr>
            <a:endParaRPr lang="en-US" dirty="0" smtClean="0"/>
          </a:p>
        </p:txBody>
      </p:sp>
    </p:spTree>
    <p:extLst>
      <p:ext uri="{BB962C8B-B14F-4D97-AF65-F5344CB8AC3E}">
        <p14:creationId xmlns:p14="http://schemas.microsoft.com/office/powerpoint/2010/main" val="116214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5973763"/>
          </a:xfrm>
        </p:spPr>
        <p:txBody>
          <a:bodyPr/>
          <a:lstStyle/>
          <a:p>
            <a:pPr marL="0" indent="0">
              <a:lnSpc>
                <a:spcPct val="115000"/>
              </a:lnSpc>
              <a:spcAft>
                <a:spcPts val="0"/>
              </a:spcAft>
              <a:buNone/>
            </a:pPr>
            <a:r>
              <a:rPr lang="en-US" sz="3600" b="1" dirty="0" smtClean="0">
                <a:solidFill>
                  <a:srgbClr val="FF0000"/>
                </a:solidFill>
                <a:latin typeface="Times New Roman"/>
                <a:ea typeface="Calibri"/>
                <a:cs typeface="Arial"/>
              </a:rPr>
              <a:t>                     </a:t>
            </a:r>
            <a:r>
              <a:rPr lang="en-US" sz="3600" b="1" u="sng" dirty="0" err="1" smtClean="0">
                <a:solidFill>
                  <a:srgbClr val="FF0000"/>
                </a:solidFill>
                <a:latin typeface="Times New Roman"/>
                <a:ea typeface="Calibri"/>
                <a:cs typeface="Arial"/>
              </a:rPr>
              <a:t>Hyponatremia</a:t>
            </a:r>
            <a:endParaRPr lang="en-US" sz="2400" u="sng" dirty="0">
              <a:ea typeface="Calibri"/>
              <a:cs typeface="Arial"/>
            </a:endParaRPr>
          </a:p>
          <a:p>
            <a:pPr algn="just">
              <a:lnSpc>
                <a:spcPct val="115000"/>
              </a:lnSpc>
              <a:spcAft>
                <a:spcPts val="0"/>
              </a:spcAft>
            </a:pPr>
            <a:r>
              <a:rPr lang="en-US" dirty="0">
                <a:solidFill>
                  <a:srgbClr val="000000"/>
                </a:solidFill>
                <a:latin typeface="Times New Roman"/>
                <a:ea typeface="Calibri"/>
                <a:cs typeface="Arial"/>
              </a:rPr>
              <a:t>1-Hyponatremia represents a decrease in plasma sodium </a:t>
            </a:r>
            <a:r>
              <a:rPr lang="en-US" dirty="0" smtClean="0">
                <a:solidFill>
                  <a:srgbClr val="000000"/>
                </a:solidFill>
                <a:latin typeface="Times New Roman"/>
                <a:ea typeface="Calibri"/>
                <a:cs typeface="Arial"/>
              </a:rPr>
              <a:t>concentration</a:t>
            </a:r>
            <a:r>
              <a:rPr lang="en-US" sz="2400" dirty="0" smtClean="0">
                <a:ea typeface="Calibri"/>
                <a:cs typeface="Arial"/>
              </a:rPr>
              <a:t> </a:t>
            </a:r>
            <a:r>
              <a:rPr lang="en-US" dirty="0" smtClean="0">
                <a:solidFill>
                  <a:srgbClr val="000000"/>
                </a:solidFill>
                <a:latin typeface="Times New Roman"/>
                <a:ea typeface="Calibri"/>
                <a:cs typeface="Arial"/>
              </a:rPr>
              <a:t>below </a:t>
            </a:r>
            <a:r>
              <a:rPr lang="en-US" dirty="0">
                <a:solidFill>
                  <a:srgbClr val="000000"/>
                </a:solidFill>
                <a:latin typeface="Times New Roman"/>
                <a:ea typeface="Calibri"/>
                <a:cs typeface="Arial"/>
              </a:rPr>
              <a:t>(135 </a:t>
            </a:r>
            <a:r>
              <a:rPr lang="en-US" dirty="0" err="1">
                <a:solidFill>
                  <a:srgbClr val="000000"/>
                </a:solidFill>
                <a:latin typeface="Times New Roman"/>
                <a:ea typeface="Calibri"/>
                <a:cs typeface="Arial"/>
              </a:rPr>
              <a:t>mmol</a:t>
            </a:r>
            <a:r>
              <a:rPr lang="en-US" dirty="0">
                <a:solidFill>
                  <a:srgbClr val="000000"/>
                </a:solidFill>
                <a:latin typeface="Times New Roman"/>
                <a:ea typeface="Calibri"/>
                <a:cs typeface="Arial"/>
              </a:rPr>
              <a:t>/L).                                                                                                       </a:t>
            </a:r>
            <a:endParaRPr lang="en-US" sz="2400" dirty="0">
              <a:ea typeface="Calibri"/>
              <a:cs typeface="Arial"/>
            </a:endParaRPr>
          </a:p>
          <a:p>
            <a:r>
              <a:rPr lang="en-US" dirty="0">
                <a:solidFill>
                  <a:srgbClr val="000000"/>
                </a:solidFill>
                <a:latin typeface="Times New Roman"/>
                <a:ea typeface="Calibri"/>
              </a:rPr>
              <a:t>2-Unlike </a:t>
            </a:r>
            <a:r>
              <a:rPr lang="en-US" dirty="0" err="1">
                <a:solidFill>
                  <a:srgbClr val="000000"/>
                </a:solidFill>
                <a:latin typeface="Times New Roman"/>
                <a:ea typeface="Calibri"/>
              </a:rPr>
              <a:t>hypernatremia,which</a:t>
            </a:r>
            <a:r>
              <a:rPr lang="en-US" dirty="0">
                <a:solidFill>
                  <a:srgbClr val="000000"/>
                </a:solidFill>
                <a:latin typeface="Times New Roman"/>
                <a:ea typeface="Calibri"/>
              </a:rPr>
              <a:t> is always associated with </a:t>
            </a:r>
            <a:r>
              <a:rPr lang="en-US" dirty="0" err="1">
                <a:solidFill>
                  <a:srgbClr val="000000"/>
                </a:solidFill>
                <a:latin typeface="Times New Roman"/>
                <a:ea typeface="Calibri"/>
              </a:rPr>
              <a:t>hypertonicity</a:t>
            </a:r>
            <a:r>
              <a:rPr lang="en-US" dirty="0">
                <a:solidFill>
                  <a:srgbClr val="000000"/>
                </a:solidFill>
                <a:latin typeface="Times New Roman"/>
                <a:ea typeface="Calibri"/>
              </a:rPr>
              <a:t>, </a:t>
            </a:r>
            <a:r>
              <a:rPr lang="en-US" dirty="0" err="1">
                <a:solidFill>
                  <a:srgbClr val="000000"/>
                </a:solidFill>
                <a:latin typeface="Times New Roman"/>
                <a:ea typeface="Calibri"/>
              </a:rPr>
              <a:t>hyponatremia</a:t>
            </a:r>
            <a:r>
              <a:rPr lang="en-US" dirty="0">
                <a:solidFill>
                  <a:srgbClr val="000000"/>
                </a:solidFill>
                <a:latin typeface="Times New Roman"/>
                <a:ea typeface="Calibri"/>
              </a:rPr>
              <a:t> may be associated with high, normal, or low tonicity because of the effects of other </a:t>
            </a:r>
            <a:r>
              <a:rPr lang="en-US" dirty="0" err="1">
                <a:solidFill>
                  <a:srgbClr val="000000"/>
                </a:solidFill>
                <a:latin typeface="Times New Roman"/>
                <a:ea typeface="Calibri"/>
              </a:rPr>
              <a:t>osmotically</a:t>
            </a:r>
            <a:r>
              <a:rPr lang="en-US" dirty="0">
                <a:solidFill>
                  <a:srgbClr val="000000"/>
                </a:solidFill>
                <a:latin typeface="Times New Roman"/>
                <a:ea typeface="Calibri"/>
              </a:rPr>
              <a:t> active particles in the ECF such as glucose</a:t>
            </a:r>
            <a:endParaRPr lang="ar-IQ" dirty="0"/>
          </a:p>
        </p:txBody>
      </p:sp>
    </p:spTree>
    <p:extLst>
      <p:ext uri="{BB962C8B-B14F-4D97-AF65-F5344CB8AC3E}">
        <p14:creationId xmlns:p14="http://schemas.microsoft.com/office/powerpoint/2010/main" val="352669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553200"/>
          </a:xfrm>
        </p:spPr>
        <p:txBody>
          <a:bodyPr>
            <a:normAutofit fontScale="55000" lnSpcReduction="20000"/>
          </a:bodyPr>
          <a:lstStyle/>
          <a:p>
            <a:pPr>
              <a:lnSpc>
                <a:spcPct val="115000"/>
              </a:lnSpc>
              <a:spcAft>
                <a:spcPts val="0"/>
              </a:spcAft>
            </a:pPr>
            <a:r>
              <a:rPr lang="en-US" sz="5100" b="1" u="sng" dirty="0">
                <a:solidFill>
                  <a:srgbClr val="FF0000"/>
                </a:solidFill>
                <a:latin typeface="Times New Roman"/>
                <a:ea typeface="Calibri"/>
                <a:cs typeface="Arial"/>
              </a:rPr>
              <a:t>Causes :</a:t>
            </a:r>
            <a:endParaRPr lang="en-US" sz="5100" dirty="0">
              <a:solidFill>
                <a:srgbClr val="FF0000"/>
              </a:solidFill>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1-Excessive Sodium Losses and Replacement with Tap Water or Sodium-Free Losses.</a:t>
            </a:r>
            <a:endParaRPr lang="en-US" sz="2400" dirty="0">
              <a:solidFill>
                <a:srgbClr val="FF0000"/>
              </a:solidFill>
              <a:ea typeface="Calibri"/>
              <a:cs typeface="Arial"/>
            </a:endParaRPr>
          </a:p>
          <a:p>
            <a:pPr algn="just">
              <a:lnSpc>
                <a:spcPct val="115000"/>
              </a:lnSpc>
              <a:spcAft>
                <a:spcPts val="0"/>
              </a:spcAft>
            </a:pPr>
            <a:r>
              <a:rPr lang="en-US" dirty="0">
                <a:latin typeface="Times New Roman"/>
                <a:ea typeface="Calibri"/>
                <a:cs typeface="Arial"/>
              </a:rPr>
              <a:t>A-Exercise- or heat-induced sweating and replacement with sodium-free fluids.</a:t>
            </a:r>
            <a:endParaRPr lang="en-US" sz="2400" dirty="0">
              <a:ea typeface="Calibri"/>
              <a:cs typeface="Arial"/>
            </a:endParaRPr>
          </a:p>
          <a:p>
            <a:pPr algn="just">
              <a:lnSpc>
                <a:spcPct val="115000"/>
              </a:lnSpc>
              <a:spcAft>
                <a:spcPts val="0"/>
              </a:spcAft>
            </a:pPr>
            <a:r>
              <a:rPr lang="en-US" dirty="0">
                <a:latin typeface="Times New Roman"/>
                <a:ea typeface="Calibri"/>
                <a:cs typeface="Arial"/>
              </a:rPr>
              <a:t>B-Gastrointestinal losses :Vomiting, diarrhea.</a:t>
            </a:r>
            <a:endParaRPr lang="en-US" sz="2400" dirty="0">
              <a:ea typeface="Calibri"/>
              <a:cs typeface="Arial"/>
            </a:endParaRPr>
          </a:p>
          <a:p>
            <a:pPr algn="just">
              <a:lnSpc>
                <a:spcPct val="115000"/>
              </a:lnSpc>
              <a:spcAft>
                <a:spcPts val="0"/>
              </a:spcAft>
            </a:pPr>
            <a:r>
              <a:rPr lang="en-US" dirty="0">
                <a:latin typeface="Times New Roman"/>
                <a:ea typeface="Calibri"/>
                <a:cs typeface="Arial"/>
              </a:rPr>
              <a:t>C-Renal </a:t>
            </a:r>
            <a:r>
              <a:rPr lang="en-US" dirty="0" smtClean="0">
                <a:latin typeface="Times New Roman"/>
                <a:ea typeface="Calibri"/>
                <a:cs typeface="Arial"/>
              </a:rPr>
              <a:t>losses ;</a:t>
            </a:r>
            <a:r>
              <a:rPr lang="en-US" dirty="0">
                <a:latin typeface="Times New Roman"/>
                <a:ea typeface="Calibri"/>
                <a:cs typeface="Arial"/>
              </a:rPr>
              <a:t>Diuresis.</a:t>
            </a:r>
            <a:endParaRPr lang="en-US" sz="2400" dirty="0">
              <a:ea typeface="Calibri"/>
              <a:cs typeface="Arial"/>
            </a:endParaRPr>
          </a:p>
          <a:p>
            <a:pPr marL="0" indent="0" algn="just">
              <a:lnSpc>
                <a:spcPct val="115000"/>
              </a:lnSpc>
              <a:spcAft>
                <a:spcPts val="0"/>
              </a:spcAft>
              <a:buNone/>
            </a:pPr>
            <a:r>
              <a:rPr lang="en-US" b="1" dirty="0">
                <a:solidFill>
                  <a:srgbClr val="FF0000"/>
                </a:solidFill>
                <a:latin typeface="Times New Roman"/>
                <a:ea typeface="Calibri"/>
                <a:cs typeface="Arial"/>
              </a:rPr>
              <a:t>2-Excessive Water Intake in Relation to Output.</a:t>
            </a:r>
            <a:endParaRPr lang="en-US" sz="2400" dirty="0">
              <a:solidFill>
                <a:srgbClr val="FF0000"/>
              </a:solidFill>
              <a:ea typeface="Calibri"/>
              <a:cs typeface="Arial"/>
            </a:endParaRPr>
          </a:p>
          <a:p>
            <a:pPr marL="0" indent="0" algn="just">
              <a:lnSpc>
                <a:spcPct val="115000"/>
              </a:lnSpc>
              <a:spcAft>
                <a:spcPts val="0"/>
              </a:spcAft>
              <a:buNone/>
            </a:pPr>
            <a:r>
              <a:rPr lang="en-US" dirty="0">
                <a:latin typeface="Times New Roman"/>
                <a:ea typeface="Calibri"/>
                <a:cs typeface="Arial"/>
              </a:rPr>
              <a:t>*Excessive administration of sodium-free parenteral solutions.</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*Repeated irrigation of body cavities with sodium-free solutions.</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*Irrigation of gastrointestinal tube with distilled water.</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*Tap water enemas.</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*Use of non electrolyte irrigating solutions during prostate surgery.</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*Kidney disorders that impair water elimination.</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*Increased ADH levels.</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*Trauma, stress, pain.</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*Syndrome of inappropriate ADH.</a:t>
            </a:r>
            <a:endParaRPr lang="en-US" sz="2400" dirty="0">
              <a:ea typeface="Calibri"/>
              <a:cs typeface="Arial"/>
            </a:endParaRPr>
          </a:p>
          <a:p>
            <a:pPr marL="0" indent="0" algn="just">
              <a:lnSpc>
                <a:spcPct val="115000"/>
              </a:lnSpc>
              <a:spcAft>
                <a:spcPts val="0"/>
              </a:spcAft>
              <a:buNone/>
            </a:pPr>
            <a:r>
              <a:rPr lang="en-US" dirty="0">
                <a:latin typeface="Times New Roman"/>
                <a:ea typeface="Calibri"/>
                <a:cs typeface="Arial"/>
              </a:rPr>
              <a:t>*Use of medications that increase ADH.</a:t>
            </a:r>
            <a:endParaRPr lang="en-US" sz="2400" dirty="0">
              <a:ea typeface="Calibri"/>
              <a:cs typeface="Arial"/>
            </a:endParaRPr>
          </a:p>
          <a:p>
            <a:pPr marL="0" indent="0">
              <a:buNone/>
            </a:pPr>
            <a:r>
              <a:rPr lang="en-US" dirty="0">
                <a:latin typeface="Times New Roman"/>
                <a:ea typeface="Calibri"/>
              </a:rPr>
              <a:t>*Psychogenic polydipsia.</a:t>
            </a:r>
            <a:r>
              <a:rPr lang="en-US" b="1" dirty="0">
                <a:latin typeface="Times New Roman"/>
                <a:ea typeface="Calibri"/>
              </a:rPr>
              <a:t> </a:t>
            </a:r>
            <a:endParaRPr lang="ar-IQ" dirty="0"/>
          </a:p>
        </p:txBody>
      </p:sp>
    </p:spTree>
    <p:extLst>
      <p:ext uri="{BB962C8B-B14F-4D97-AF65-F5344CB8AC3E}">
        <p14:creationId xmlns:p14="http://schemas.microsoft.com/office/powerpoint/2010/main" val="2933601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629400"/>
          </a:xfrm>
        </p:spPr>
        <p:txBody>
          <a:bodyPr>
            <a:normAutofit fontScale="77500" lnSpcReduction="20000"/>
          </a:bodyPr>
          <a:lstStyle/>
          <a:p>
            <a:pPr marL="0" indent="0" algn="ctr">
              <a:lnSpc>
                <a:spcPct val="115000"/>
              </a:lnSpc>
              <a:spcAft>
                <a:spcPts val="0"/>
              </a:spcAft>
              <a:buNone/>
            </a:pPr>
            <a:r>
              <a:rPr lang="en-US" b="1" u="sng" dirty="0" smtClean="0">
                <a:solidFill>
                  <a:srgbClr val="365F91"/>
                </a:solidFill>
                <a:latin typeface="Times New Roman"/>
                <a:ea typeface="Calibri"/>
                <a:cs typeface="Arial"/>
              </a:rPr>
              <a:t>Manifestations</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1-Laboratory Values</a:t>
            </a:r>
            <a:endParaRPr lang="en-US" sz="2400" dirty="0">
              <a:ea typeface="Calibri"/>
              <a:cs typeface="Arial"/>
            </a:endParaRPr>
          </a:p>
          <a:p>
            <a:pPr>
              <a:lnSpc>
                <a:spcPct val="115000"/>
              </a:lnSpc>
              <a:spcAft>
                <a:spcPts val="0"/>
              </a:spcAft>
            </a:pPr>
            <a:r>
              <a:rPr lang="en-US" dirty="0">
                <a:latin typeface="Times New Roman"/>
                <a:ea typeface="Calibri"/>
                <a:cs typeface="Arial"/>
              </a:rPr>
              <a:t>i*Serum sodium level below 135 </a:t>
            </a:r>
            <a:r>
              <a:rPr lang="en-US" dirty="0" err="1">
                <a:latin typeface="Times New Roman"/>
                <a:ea typeface="Calibri"/>
                <a:cs typeface="Arial"/>
              </a:rPr>
              <a:t>mEq</a:t>
            </a:r>
            <a:r>
              <a:rPr lang="en-US" dirty="0">
                <a:latin typeface="Times New Roman"/>
                <a:ea typeface="Calibri"/>
                <a:cs typeface="Arial"/>
              </a:rPr>
              <a:t>/L(135 </a:t>
            </a:r>
            <a:r>
              <a:rPr lang="en-US" dirty="0" err="1">
                <a:latin typeface="Times New Roman"/>
                <a:ea typeface="Calibri"/>
                <a:cs typeface="Arial"/>
              </a:rPr>
              <a:t>mmol</a:t>
            </a:r>
            <a:r>
              <a:rPr lang="en-US" dirty="0">
                <a:latin typeface="Times New Roman"/>
                <a:ea typeface="Calibri"/>
                <a:cs typeface="Arial"/>
              </a:rPr>
              <a:t>/L).                                          ii*Decreased serum osmolality,*Dilution of blood components, including hematocrit, blood urea nitrogen.</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2-Signs Related to Hypo-osmolality of </a:t>
            </a:r>
            <a:r>
              <a:rPr lang="en-US" b="1" dirty="0" err="1">
                <a:latin typeface="Times New Roman"/>
                <a:ea typeface="Calibri"/>
                <a:cs typeface="Arial"/>
              </a:rPr>
              <a:t>ExtracellularFluids</a:t>
            </a:r>
            <a:r>
              <a:rPr lang="en-US" b="1" dirty="0">
                <a:latin typeface="Times New Roman"/>
                <a:ea typeface="Calibri"/>
                <a:cs typeface="Arial"/>
              </a:rPr>
              <a:t> and Movement of Water Into Brain Cells and Neuromuscular Tissue</a:t>
            </a:r>
            <a:endParaRPr lang="en-US" sz="2400" dirty="0">
              <a:ea typeface="Calibri"/>
              <a:cs typeface="Arial"/>
            </a:endParaRPr>
          </a:p>
          <a:p>
            <a:pPr>
              <a:lnSpc>
                <a:spcPct val="115000"/>
              </a:lnSpc>
              <a:spcAft>
                <a:spcPts val="0"/>
              </a:spcAft>
            </a:pPr>
            <a:r>
              <a:rPr lang="en-US" dirty="0">
                <a:latin typeface="Times New Roman"/>
                <a:ea typeface="Calibri"/>
                <a:cs typeface="Arial"/>
              </a:rPr>
              <a:t>Muscle </a:t>
            </a:r>
            <a:r>
              <a:rPr lang="en-US" dirty="0" err="1">
                <a:latin typeface="Times New Roman"/>
                <a:ea typeface="Calibri"/>
                <a:cs typeface="Arial"/>
              </a:rPr>
              <a:t>cramps,Weakness,Headache,Depression,Apprehension</a:t>
            </a:r>
            <a:r>
              <a:rPr lang="en-US" dirty="0">
                <a:latin typeface="Times New Roman"/>
                <a:ea typeface="Calibri"/>
                <a:cs typeface="Arial"/>
              </a:rPr>
              <a:t>, feeling of impending </a:t>
            </a:r>
            <a:r>
              <a:rPr lang="en-US" dirty="0" err="1">
                <a:latin typeface="Times New Roman"/>
                <a:ea typeface="Calibri"/>
                <a:cs typeface="Arial"/>
              </a:rPr>
              <a:t>doom,Personality</a:t>
            </a:r>
            <a:r>
              <a:rPr lang="en-US" dirty="0">
                <a:latin typeface="Times New Roman"/>
                <a:ea typeface="Calibri"/>
                <a:cs typeface="Arial"/>
              </a:rPr>
              <a:t> </a:t>
            </a:r>
            <a:r>
              <a:rPr lang="en-US" dirty="0" err="1">
                <a:latin typeface="Times New Roman"/>
                <a:ea typeface="Calibri"/>
                <a:cs typeface="Arial"/>
              </a:rPr>
              <a:t>changes,Lethargy,Stupor</a:t>
            </a:r>
            <a:r>
              <a:rPr lang="en-US" dirty="0">
                <a:latin typeface="Times New Roman"/>
                <a:ea typeface="Calibri"/>
                <a:cs typeface="Arial"/>
              </a:rPr>
              <a:t>, coma.</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3-Gastrointestinal Manifestations:</a:t>
            </a:r>
            <a:endParaRPr lang="en-US" sz="2400" dirty="0">
              <a:ea typeface="Calibri"/>
              <a:cs typeface="Arial"/>
            </a:endParaRPr>
          </a:p>
          <a:p>
            <a:pPr>
              <a:lnSpc>
                <a:spcPct val="115000"/>
              </a:lnSpc>
              <a:spcAft>
                <a:spcPts val="0"/>
              </a:spcAft>
            </a:pPr>
            <a:r>
              <a:rPr lang="en-US" dirty="0">
                <a:latin typeface="Times New Roman"/>
                <a:ea typeface="Calibri"/>
                <a:cs typeface="Arial"/>
              </a:rPr>
              <a:t>Anorexia, nausea, </a:t>
            </a:r>
            <a:r>
              <a:rPr lang="en-US" dirty="0" err="1">
                <a:latin typeface="Times New Roman"/>
                <a:ea typeface="Calibri"/>
                <a:cs typeface="Arial"/>
              </a:rPr>
              <a:t>vomiting,Abdominal</a:t>
            </a:r>
            <a:r>
              <a:rPr lang="en-US" dirty="0">
                <a:latin typeface="Times New Roman"/>
                <a:ea typeface="Calibri"/>
                <a:cs typeface="Arial"/>
              </a:rPr>
              <a:t> cramps, diarrhea.</a:t>
            </a:r>
            <a:endParaRPr lang="en-US" sz="2400" dirty="0">
              <a:ea typeface="Calibri"/>
              <a:cs typeface="Arial"/>
            </a:endParaRPr>
          </a:p>
          <a:p>
            <a:pPr marL="0" indent="0">
              <a:lnSpc>
                <a:spcPct val="115000"/>
              </a:lnSpc>
              <a:spcAft>
                <a:spcPts val="0"/>
              </a:spcAft>
              <a:buNone/>
            </a:pPr>
            <a:r>
              <a:rPr lang="en-US" b="1" dirty="0">
                <a:latin typeface="Times New Roman"/>
                <a:ea typeface="Calibri"/>
                <a:cs typeface="Arial"/>
              </a:rPr>
              <a:t>4-Increased Intracellular Fluid.</a:t>
            </a:r>
            <a:endParaRPr lang="en-US" sz="2400" dirty="0">
              <a:ea typeface="Calibri"/>
              <a:cs typeface="Arial"/>
            </a:endParaRPr>
          </a:p>
          <a:p>
            <a:pPr>
              <a:lnSpc>
                <a:spcPct val="115000"/>
              </a:lnSpc>
              <a:spcAft>
                <a:spcPts val="0"/>
              </a:spcAft>
            </a:pPr>
            <a:r>
              <a:rPr lang="en-US" dirty="0">
                <a:latin typeface="Times New Roman"/>
                <a:ea typeface="Calibri"/>
                <a:cs typeface="Arial"/>
              </a:rPr>
              <a:t>Fingerprint edema.</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052537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3869</Words>
  <Application>Microsoft Office PowerPoint</Application>
  <PresentationFormat>On-screen Show (4:3)</PresentationFormat>
  <Paragraphs>285</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Disorders of Fluid and Electrolyte Balance lecturer:  Dr. Zainab Sajid Al-Shimmari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listen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pc1</dc:creator>
  <cp:lastModifiedBy>DR.Ahmed Saker 2O11</cp:lastModifiedBy>
  <cp:revision>20</cp:revision>
  <dcterms:created xsi:type="dcterms:W3CDTF">2006-08-16T00:00:00Z</dcterms:created>
  <dcterms:modified xsi:type="dcterms:W3CDTF">2019-01-26T15:04:31Z</dcterms:modified>
</cp:coreProperties>
</file>