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1" r:id="rId6"/>
    <p:sldId id="292" r:id="rId7"/>
    <p:sldId id="260" r:id="rId8"/>
    <p:sldId id="261" r:id="rId9"/>
    <p:sldId id="262" r:id="rId10"/>
    <p:sldId id="263" r:id="rId11"/>
    <p:sldId id="293" r:id="rId12"/>
    <p:sldId id="264" r:id="rId13"/>
    <p:sldId id="265" r:id="rId14"/>
    <p:sldId id="294" r:id="rId15"/>
    <p:sldId id="266" r:id="rId16"/>
    <p:sldId id="267" r:id="rId17"/>
    <p:sldId id="268" r:id="rId18"/>
    <p:sldId id="295" r:id="rId19"/>
    <p:sldId id="296" r:id="rId20"/>
    <p:sldId id="269" r:id="rId21"/>
    <p:sldId id="285" r:id="rId22"/>
    <p:sldId id="270" r:id="rId23"/>
    <p:sldId id="271" r:id="rId24"/>
    <p:sldId id="279" r:id="rId25"/>
    <p:sldId id="272" r:id="rId26"/>
    <p:sldId id="280" r:id="rId27"/>
    <p:sldId id="281" r:id="rId28"/>
    <p:sldId id="273" r:id="rId29"/>
    <p:sldId id="282" r:id="rId30"/>
    <p:sldId id="284" r:id="rId31"/>
    <p:sldId id="274" r:id="rId32"/>
    <p:sldId id="283" r:id="rId33"/>
    <p:sldId id="286" r:id="rId34"/>
    <p:sldId id="275" r:id="rId35"/>
    <p:sldId id="287" r:id="rId36"/>
    <p:sldId id="288" r:id="rId37"/>
    <p:sldId id="276" r:id="rId38"/>
    <p:sldId id="289" r:id="rId39"/>
    <p:sldId id="290" r:id="rId40"/>
    <p:sldId id="277" r:id="rId41"/>
    <p:sldId id="27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29600" cy="3584575"/>
          </a:xfrm>
        </p:spPr>
        <p:txBody>
          <a:bodyPr>
            <a:normAutofit/>
          </a:bodyPr>
          <a:lstStyle/>
          <a:p>
            <a:pPr lvl="0" rtl="1" fontAlgn="base">
              <a:spcAft>
                <a:spcPct val="0"/>
              </a:spcAft>
            </a:pPr>
            <a:r>
              <a:rPr lang="en-US" sz="5400" b="1" i="1" u="sng" dirty="0" smtClean="0">
                <a:solidFill>
                  <a:srgbClr val="FF0000"/>
                </a:solidFill>
              </a:rPr>
              <a:t>Disturbances of the fluids</a:t>
            </a:r>
            <a:br>
              <a:rPr lang="en-US" sz="5400" b="1" i="1" u="sng" dirty="0" smtClean="0">
                <a:solidFill>
                  <a:srgbClr val="FF0000"/>
                </a:solidFill>
              </a:rPr>
            </a:br>
            <a:r>
              <a:rPr lang="en-US" sz="5400" b="1" i="1" u="sng" dirty="0" smtClean="0">
                <a:solidFill>
                  <a:srgbClr val="FF0000"/>
                </a:solidFill>
              </a:rPr>
              <a:t>(</a:t>
            </a:r>
            <a:r>
              <a:rPr lang="en-US" sz="5400" b="1" i="1" u="sng" dirty="0" err="1" smtClean="0">
                <a:solidFill>
                  <a:srgbClr val="FF0000"/>
                </a:solidFill>
              </a:rPr>
              <a:t>Lec</a:t>
            </a:r>
            <a:r>
              <a:rPr lang="en-US" sz="5400" b="1" i="1" u="sng" dirty="0" smtClean="0">
                <a:solidFill>
                  <a:srgbClr val="FF0000"/>
                </a:solidFill>
              </a:rPr>
              <a:t>. 2</a:t>
            </a:r>
            <a:r>
              <a:rPr lang="en-US" sz="5400" b="1" i="1" u="sng" dirty="0" smtClean="0">
                <a:solidFill>
                  <a:srgbClr val="FF0000"/>
                </a:solidFill>
              </a:rPr>
              <a:t>)</a:t>
            </a:r>
            <a:br>
              <a:rPr lang="en-US" sz="5400" b="1" i="1" u="sng" dirty="0" smtClean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Dr.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Zainab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Sajid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Al-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Shimmari</a:t>
            </a:r>
            <a:r>
              <a:rPr lang="ar-IQ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ar-IQ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ar-IQ" sz="5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2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3. Lymphatic obstruction.                                                                                      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b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examples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of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lymphoedema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include the following: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Removal of axillary lymph nodes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in radical mastectomy for carcinoma of the breast produces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lymphoedema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of the affected arm.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Pressure from outside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on the main abdominal or thoracic duct such as due to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tumours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, effusions in serous cavities may produce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lymphoedema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Inflammation of the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lymphatics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as seen in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filariasis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 results in chronic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lymphoedema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of scrotum and legs known as elephantiasis.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iv)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Occlusion of lymphatic channels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by malignant cells may result in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lymphoedema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2891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ÙØªÙØ¬Ø© Ø¨Ø­Ø« Ø§ÙØµÙØ± Ø¹Ù âªelephantiasis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354"/>
            <a:ext cx="6781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8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32460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4. Tissue factors (increased oncotic pressure of interstitial).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                                             </a:t>
            </a:r>
            <a:endParaRPr lang="en-US" dirty="0" smtClean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Elevation of oncotic pressure of interstitial fluid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as occurs due to increased vascular permeability and inadequate removal of proteins by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lymphatics</a:t>
            </a:r>
            <a:r>
              <a:rPr lang="en-US" dirty="0" smtClean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Lowered tissue tension as seen in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loose subcutaneous tissue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of eyelids and external genitalia</a:t>
            </a:r>
            <a:r>
              <a:rPr lang="en-US" dirty="0" smtClean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</a:t>
            </a:r>
            <a:r>
              <a:rPr lang="en-US" b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9153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400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5. Increased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capillary permeability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                                                                             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b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examples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of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due to increased vascular permeability are seen in the following conditions: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Generalized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occurring in systemic infections</a:t>
            </a:r>
            <a:r>
              <a:rPr lang="en-US" dirty="0" smtClean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, poisonings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, certain drugs and chemicals, anaphylactic reactions and anoxia.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ii)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Localized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A few examples are as under: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a)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Inflammatory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as seen in infections, allergic reactions, insect-bite, irritant drugs and chemicals. It is generally exudate in nature.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b)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Angioneurotic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is an acute attack of localized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occurring on the skin of face and trunk and may involve lips, larynx, pharynx and lungs. It is possibly neurogenic or allergic in origin.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1034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ÙØªÙØ¬Ø© Ø¨Ø­Ø« Ø§ÙØµÙØ± Ø¹Ù âªAngioneurotic oedema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28384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ÙØªÙØ¬Ø© Ø¨Ø­Ø« Ø§ÙØµÙØ± Ø¹Ù âªAngioneurotic oedema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36" y="838200"/>
            <a:ext cx="535486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4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58975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6. Sodium and water retention.                                                                                   </a:t>
            </a: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Reduced glomerular filtration rate in response to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hypovolaemia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                                  </a:t>
            </a:r>
            <a:endParaRPr lang="en-US" dirty="0" smtClean="0">
              <a:solidFill>
                <a:srgbClr val="231F20"/>
              </a:solidFill>
              <a:latin typeface="Times New Roman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Enhanced tubular reabsorption of sodium and consequently its decreased renal excretion.                                                                                                                     </a:t>
            </a: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Increased filtration factor(increased filtration of plasma from the glomerulus).   </a:t>
            </a:r>
            <a:endParaRPr lang="en-US" dirty="0" smtClean="0">
              <a:solidFill>
                <a:srgbClr val="231F20"/>
              </a:solidFill>
              <a:latin typeface="Times New Roman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i="1" dirty="0" smtClean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iv</a:t>
            </a: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Decreased capillary hydrostatic pressure associated with increased renal vascular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resistance.The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examples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of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by these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mechanims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are as under:        </a:t>
            </a:r>
            <a:endParaRPr lang="en-US" dirty="0" smtClean="0">
              <a:solidFill>
                <a:srgbClr val="231F20"/>
              </a:solidFill>
              <a:latin typeface="Times New Roman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A-</a:t>
            </a:r>
            <a:r>
              <a:rPr lang="en-US" i="1" dirty="0" err="1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of cardiac disease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 in congestive cardiac failure.                              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B-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Ascites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of liver disease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 in cirrhosis of liver.                                                        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C-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of renal disease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 in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nephrotic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syndrome, acute glomerulonephritis.</a:t>
            </a:r>
            <a:endParaRPr lang="en-US" sz="24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1083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324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*DISTURBANCES </a:t>
            </a:r>
            <a:r>
              <a:rPr lang="en-US" b="1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IN THE VOLUME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OF CIRCULATING </a:t>
            </a:r>
            <a:r>
              <a:rPr lang="en-US" b="1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BLOOD:</a:t>
            </a:r>
            <a:endParaRPr lang="en-US" sz="2400" dirty="0">
              <a:solidFill>
                <a:srgbClr val="00B0F0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u="sng" dirty="0">
                <a:solidFill>
                  <a:srgbClr val="E36C0A"/>
                </a:solidFill>
                <a:latin typeface="Times New Roman"/>
                <a:ea typeface="Calibri"/>
                <a:cs typeface="Arial"/>
              </a:rPr>
              <a:t>HYPERAEMIA AND CONGESTION:</a:t>
            </a:r>
            <a:endParaRPr lang="en-US" sz="2400" u="sng" dirty="0"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Arial"/>
              </a:rPr>
              <a:t>1-</a:t>
            </a:r>
            <a:r>
              <a:rPr lang="en-US" dirty="0">
                <a:latin typeface="Times New Roman"/>
                <a:ea typeface="Calibri"/>
                <a:cs typeface="Arial"/>
              </a:rPr>
              <a:t>Hyperaemia and congestion are the terms used for localized increase in the volume of blood within dilated vessels of an organ or tissue;                                                        </a:t>
            </a:r>
            <a:r>
              <a:rPr lang="en-US" b="1" dirty="0">
                <a:latin typeface="Times New Roman"/>
                <a:ea typeface="Calibri"/>
                <a:cs typeface="Arial"/>
              </a:rPr>
              <a:t>2-</a:t>
            </a:r>
            <a:r>
              <a:rPr lang="en-US" dirty="0">
                <a:latin typeface="Times New Roman"/>
                <a:ea typeface="Calibri"/>
                <a:cs typeface="Arial"/>
              </a:rPr>
              <a:t>The increased volume from arterial and arteriolar dilatation being referred to as </a:t>
            </a:r>
            <a:r>
              <a:rPr lang="en-US" i="1" dirty="0" err="1">
                <a:latin typeface="Times New Roman"/>
                <a:ea typeface="Calibri"/>
                <a:cs typeface="Arial"/>
              </a:rPr>
              <a:t>hyperaemia</a:t>
            </a:r>
            <a:r>
              <a:rPr lang="en-US" i="1" dirty="0">
                <a:latin typeface="Times New Roman"/>
                <a:ea typeface="Calibri"/>
                <a:cs typeface="Arial"/>
              </a:rPr>
              <a:t> or active </a:t>
            </a:r>
            <a:r>
              <a:rPr lang="en-US" i="1" dirty="0" err="1">
                <a:latin typeface="Times New Roman"/>
                <a:ea typeface="Calibri"/>
                <a:cs typeface="Arial"/>
              </a:rPr>
              <a:t>hyperaemia</a:t>
            </a:r>
            <a:r>
              <a:rPr lang="en-US" dirty="0">
                <a:latin typeface="Times New Roman"/>
                <a:ea typeface="Calibri"/>
                <a:cs typeface="Arial"/>
              </a:rPr>
              <a:t>, whereas the impaired venous drainage is called </a:t>
            </a:r>
            <a:r>
              <a:rPr lang="en-US" i="1" dirty="0">
                <a:latin typeface="Times New Roman"/>
                <a:ea typeface="Calibri"/>
                <a:cs typeface="Arial"/>
              </a:rPr>
              <a:t>venous congestion or passive </a:t>
            </a:r>
            <a:r>
              <a:rPr lang="en-US" i="1" dirty="0" err="1">
                <a:latin typeface="Times New Roman"/>
                <a:ea typeface="Calibri"/>
                <a:cs typeface="Arial"/>
              </a:rPr>
              <a:t>hyperaemia</a:t>
            </a:r>
            <a:r>
              <a:rPr lang="en-US" dirty="0">
                <a:latin typeface="Times New Roman"/>
                <a:ea typeface="Calibri"/>
                <a:cs typeface="Arial"/>
              </a:rPr>
              <a:t>.                                                                    </a:t>
            </a:r>
            <a:r>
              <a:rPr lang="en-US" b="1" dirty="0">
                <a:latin typeface="Times New Roman"/>
                <a:ea typeface="Calibri"/>
                <a:cs typeface="Arial"/>
              </a:rPr>
              <a:t>3-</a:t>
            </a:r>
            <a:r>
              <a:rPr lang="en-US" dirty="0">
                <a:latin typeface="Times New Roman"/>
                <a:ea typeface="Calibri"/>
                <a:cs typeface="Arial"/>
              </a:rPr>
              <a:t>If the condition develops rapidly it is called </a:t>
            </a:r>
            <a:r>
              <a:rPr lang="en-US" i="1" dirty="0">
                <a:latin typeface="Times New Roman"/>
                <a:ea typeface="Calibri"/>
                <a:cs typeface="Arial"/>
              </a:rPr>
              <a:t>acute</a:t>
            </a:r>
            <a:r>
              <a:rPr lang="en-US" dirty="0">
                <a:latin typeface="Times New Roman"/>
                <a:ea typeface="Calibri"/>
                <a:cs typeface="Arial"/>
              </a:rPr>
              <a:t>, while more prolonged and gradual response is known as </a:t>
            </a:r>
            <a:r>
              <a:rPr lang="en-US" i="1" dirty="0">
                <a:latin typeface="Times New Roman"/>
                <a:ea typeface="Calibri"/>
                <a:cs typeface="Arial"/>
              </a:rPr>
              <a:t>chronic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8246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763000" cy="6477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7600" b="1" u="sng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Active </a:t>
            </a:r>
            <a:r>
              <a:rPr lang="en-US" sz="7600" b="1" u="sng" dirty="0" err="1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Hyperaemia</a:t>
            </a:r>
            <a:endParaRPr lang="en-US" sz="7600" b="1" u="sng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100" dirty="0">
                <a:latin typeface="Times New Roman"/>
                <a:ea typeface="Calibri"/>
                <a:cs typeface="Arial"/>
              </a:rPr>
              <a:t>1-The dilatation of arteries, arterioles and capillaries is effected either through sympathetic neurogenic mechanism or via the release of vasoactive substances.        </a:t>
            </a:r>
            <a:endParaRPr lang="en-US" sz="5100" dirty="0" smtClean="0">
              <a:latin typeface="Times New Roman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51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5100" dirty="0">
                <a:latin typeface="Times New Roman"/>
                <a:ea typeface="Calibri"/>
                <a:cs typeface="Arial"/>
              </a:rPr>
              <a:t>2-The affected tissue or organ is pink or red in appearance (erythema).</a:t>
            </a:r>
            <a:endParaRPr lang="en-US" sz="51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5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sz="4500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examples</a:t>
            </a:r>
            <a:r>
              <a:rPr lang="en-US" sz="4500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of active </a:t>
            </a:r>
            <a:r>
              <a:rPr lang="en-US" sz="4500" b="1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hyperaemia</a:t>
            </a:r>
            <a:r>
              <a:rPr lang="en-US" sz="45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are seen in the following conditions:</a:t>
            </a:r>
            <a:endParaRPr lang="en-US" sz="4500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600" b="1" i="1" dirty="0">
                <a:latin typeface="Times New Roman"/>
                <a:ea typeface="Calibri"/>
                <a:cs typeface="Arial"/>
              </a:rPr>
              <a:t>i)</a:t>
            </a:r>
            <a:r>
              <a:rPr lang="en-US" sz="4600" dirty="0">
                <a:latin typeface="Times New Roman"/>
                <a:ea typeface="Calibri"/>
                <a:cs typeface="Arial"/>
              </a:rPr>
              <a:t>Inflammation </a:t>
            </a:r>
            <a:r>
              <a:rPr lang="en-US" sz="4600" dirty="0" err="1">
                <a:latin typeface="Times New Roman"/>
                <a:ea typeface="Calibri"/>
                <a:cs typeface="Arial"/>
              </a:rPr>
              <a:t>e.x</a:t>
            </a:r>
            <a:r>
              <a:rPr lang="en-US" sz="4600" dirty="0">
                <a:latin typeface="Times New Roman"/>
                <a:ea typeface="Calibri"/>
                <a:cs typeface="Arial"/>
              </a:rPr>
              <a:t>. congested vessels in the walls of alveoli in pneumonia.</a:t>
            </a:r>
            <a:endParaRPr lang="en-US" sz="46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600" b="1" i="1" dirty="0">
                <a:latin typeface="Times New Roman"/>
                <a:ea typeface="Calibri"/>
                <a:cs typeface="Arial"/>
              </a:rPr>
              <a:t>ii)</a:t>
            </a:r>
            <a:r>
              <a:rPr lang="en-US" sz="4600" dirty="0">
                <a:latin typeface="Times New Roman"/>
                <a:ea typeface="Calibri"/>
                <a:cs typeface="Arial"/>
              </a:rPr>
              <a:t>Blushing ,flushing of the skin of face in response to emotions.</a:t>
            </a:r>
            <a:endParaRPr lang="en-US" sz="46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600" b="1" i="1" dirty="0">
                <a:latin typeface="Times New Roman"/>
                <a:ea typeface="Calibri"/>
                <a:cs typeface="Arial"/>
              </a:rPr>
              <a:t>iii)</a:t>
            </a:r>
            <a:r>
              <a:rPr lang="en-US" sz="4600" dirty="0">
                <a:latin typeface="Times New Roman"/>
                <a:ea typeface="Calibri"/>
                <a:cs typeface="Arial"/>
              </a:rPr>
              <a:t>Menopausal flush.                                                                                          iv)Muscular exercise, High grade fever, </a:t>
            </a:r>
            <a:r>
              <a:rPr lang="en-US" sz="4600" dirty="0" err="1" smtClean="0">
                <a:latin typeface="Times New Roman"/>
                <a:ea typeface="Calibri"/>
                <a:cs typeface="Arial"/>
              </a:rPr>
              <a:t>Goitr</a:t>
            </a:r>
            <a:r>
              <a:rPr lang="en-US" sz="4600" dirty="0" smtClean="0">
                <a:latin typeface="Times New Roman"/>
                <a:ea typeface="Calibri"/>
                <a:cs typeface="Arial"/>
              </a:rPr>
              <a:t>, </a:t>
            </a:r>
            <a:r>
              <a:rPr lang="en-US" sz="4600" dirty="0" err="1" smtClean="0">
                <a:latin typeface="Times New Roman"/>
                <a:ea typeface="Calibri"/>
                <a:cs typeface="Arial"/>
              </a:rPr>
              <a:t>Arteriovenous</a:t>
            </a:r>
            <a:r>
              <a:rPr lang="en-US" sz="46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4600" dirty="0">
                <a:latin typeface="Times New Roman"/>
                <a:ea typeface="Calibri"/>
                <a:cs typeface="Arial"/>
              </a:rPr>
              <a:t>malformations.</a:t>
            </a:r>
            <a:endParaRPr lang="en-US" sz="46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600" b="1" dirty="0">
                <a:latin typeface="Times New Roman"/>
                <a:ea typeface="Calibri"/>
                <a:cs typeface="Arial"/>
              </a:rPr>
              <a:t>Clinically,</a:t>
            </a:r>
            <a:r>
              <a:rPr lang="en-US" sz="4600" dirty="0">
                <a:latin typeface="Times New Roman"/>
                <a:ea typeface="Calibri"/>
                <a:cs typeface="Arial"/>
              </a:rPr>
              <a:t> </a:t>
            </a:r>
            <a:r>
              <a:rPr lang="en-US" sz="4600" dirty="0" err="1">
                <a:latin typeface="Times New Roman"/>
                <a:ea typeface="Calibri"/>
                <a:cs typeface="Arial"/>
              </a:rPr>
              <a:t>hyperaemia</a:t>
            </a:r>
            <a:r>
              <a:rPr lang="en-US" sz="4600" dirty="0">
                <a:latin typeface="Times New Roman"/>
                <a:ea typeface="Calibri"/>
                <a:cs typeface="Arial"/>
              </a:rPr>
              <a:t> is characterized by redness and raised temperature in the affected part.</a:t>
            </a:r>
            <a:endParaRPr lang="en-US" sz="46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6944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ÙØªÙØ¬Ø© Ø¨Ø­Ø« Ø§ÙØµÙØ± Ø¹Ù âªActive Hyperaemia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" y="152400"/>
            <a:ext cx="881106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82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63000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597376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b="1" i="1" u="sng" smtClean="0">
                <a:solidFill>
                  <a:srgbClr val="FF0000"/>
                </a:solidFill>
                <a:latin typeface="Times New Roman"/>
                <a:ea typeface="Calibri"/>
                <a:cs typeface="+mj-cs"/>
              </a:rPr>
              <a:t>Oedema</a:t>
            </a:r>
            <a:r>
              <a:rPr lang="en-US" sz="4000" b="1" i="1" u="sng" dirty="0">
                <a:solidFill>
                  <a:srgbClr val="FF0000"/>
                </a:solidFill>
                <a:latin typeface="Times New Roman"/>
                <a:ea typeface="Calibri"/>
                <a:cs typeface="+mj-cs"/>
              </a:rPr>
              <a:t>: </a:t>
            </a:r>
            <a:endParaRPr lang="en-US" sz="4000" b="1" i="1" u="sng" dirty="0" smtClean="0">
              <a:solidFill>
                <a:srgbClr val="FF0000"/>
              </a:solidFill>
              <a:latin typeface="Times New Roman"/>
              <a:ea typeface="Calibri"/>
              <a:cs typeface="+mj-cs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i="1" dirty="0" smtClean="0">
                <a:solidFill>
                  <a:srgbClr val="231F20"/>
                </a:solidFill>
                <a:latin typeface="Times New Roman"/>
                <a:ea typeface="Calibri"/>
                <a:cs typeface="+mj-cs"/>
              </a:rPr>
              <a:t>may </a:t>
            </a:r>
            <a:r>
              <a:rPr lang="en-US" sz="4000" i="1" dirty="0">
                <a:solidFill>
                  <a:srgbClr val="231F20"/>
                </a:solidFill>
                <a:latin typeface="Times New Roman"/>
                <a:ea typeface="Calibri"/>
                <a:cs typeface="+mj-cs"/>
              </a:rPr>
              <a:t>be defined as abnormal and excessive accumulation of “free fluid” in the interstitial tissue spaces and serous cavities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+mj-cs"/>
              </a:rPr>
              <a:t>. The presence of abnormal collection of fluid within the cell is sometimes called intracellular </a:t>
            </a:r>
            <a:r>
              <a:rPr lang="en-US" sz="4000" dirty="0" err="1">
                <a:solidFill>
                  <a:srgbClr val="231F20"/>
                </a:solidFill>
                <a:latin typeface="Times New Roman"/>
                <a:ea typeface="Calibri"/>
                <a:cs typeface="+mj-cs"/>
              </a:rPr>
              <a:t>oedema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+mj-cs"/>
              </a:rPr>
              <a:t> but should more be called </a:t>
            </a:r>
            <a:r>
              <a:rPr lang="en-US" sz="4000" dirty="0" err="1">
                <a:solidFill>
                  <a:srgbClr val="231F20"/>
                </a:solidFill>
                <a:latin typeface="Times New Roman"/>
                <a:ea typeface="Calibri"/>
                <a:cs typeface="+mj-cs"/>
              </a:rPr>
              <a:t>hydropic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+mj-cs"/>
              </a:rPr>
              <a:t> degeneration .</a:t>
            </a:r>
            <a:endParaRPr lang="en-US" sz="4000" dirty="0">
              <a:ea typeface="Calibri"/>
              <a:cs typeface="+mj-cs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578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Passive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Hyperaemia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(Venous Congestion):</a:t>
            </a:r>
            <a:endParaRPr lang="en-US" sz="2400" u="sng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Arial"/>
              </a:rPr>
              <a:t>1-</a:t>
            </a:r>
            <a:r>
              <a:rPr lang="en-US" dirty="0">
                <a:latin typeface="Times New Roman"/>
                <a:ea typeface="Calibri"/>
                <a:cs typeface="Arial"/>
              </a:rPr>
              <a:t>The dilatation of veins and capillaries due to impaired venous drainage results in passive </a:t>
            </a:r>
            <a:r>
              <a:rPr lang="en-US" dirty="0" err="1">
                <a:latin typeface="Times New Roman"/>
                <a:ea typeface="Calibri"/>
                <a:cs typeface="Arial"/>
              </a:rPr>
              <a:t>hyperaemia</a:t>
            </a:r>
            <a:r>
              <a:rPr lang="en-US" dirty="0">
                <a:latin typeface="Times New Roman"/>
                <a:ea typeface="Calibri"/>
                <a:cs typeface="Arial"/>
              </a:rPr>
              <a:t> or venous congestion, commonly referred to as </a:t>
            </a:r>
            <a:r>
              <a:rPr lang="en-US" i="1" dirty="0">
                <a:latin typeface="Times New Roman"/>
                <a:ea typeface="Calibri"/>
                <a:cs typeface="Arial"/>
              </a:rPr>
              <a:t>congestion</a:t>
            </a:r>
            <a:r>
              <a:rPr lang="en-US" dirty="0">
                <a:latin typeface="Times New Roman"/>
                <a:ea typeface="Calibri"/>
                <a:cs typeface="Arial"/>
              </a:rPr>
              <a:t>.      </a:t>
            </a:r>
            <a:endParaRPr lang="en-US" dirty="0" smtClean="0">
              <a:latin typeface="Times New Roman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2-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Congestion </a:t>
            </a:r>
            <a:r>
              <a:rPr lang="en-US" dirty="0">
                <a:latin typeface="Times New Roman"/>
                <a:ea typeface="Calibri"/>
                <a:cs typeface="Arial"/>
              </a:rPr>
              <a:t>may be acute or chronic, the latter being more common and called </a:t>
            </a:r>
            <a:r>
              <a:rPr lang="en-US" i="1" dirty="0">
                <a:latin typeface="Times New Roman"/>
                <a:ea typeface="Calibri"/>
                <a:cs typeface="Arial"/>
              </a:rPr>
              <a:t>chronic venous congestion </a:t>
            </a:r>
            <a:r>
              <a:rPr lang="en-US" dirty="0">
                <a:latin typeface="Times New Roman"/>
                <a:ea typeface="Calibri"/>
                <a:cs typeface="Arial"/>
              </a:rPr>
              <a:t>(CVC).                                                                                </a:t>
            </a:r>
            <a:r>
              <a:rPr lang="en-US" b="1" dirty="0">
                <a:latin typeface="Times New Roman"/>
                <a:ea typeface="Calibri"/>
                <a:cs typeface="Arial"/>
              </a:rPr>
              <a:t>3-</a:t>
            </a:r>
            <a:r>
              <a:rPr lang="en-US" dirty="0">
                <a:latin typeface="Times New Roman"/>
                <a:ea typeface="Calibri"/>
                <a:cs typeface="Arial"/>
              </a:rPr>
              <a:t>The affected tissue or organ is bluish in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color </a:t>
            </a:r>
            <a:r>
              <a:rPr lang="en-US" dirty="0">
                <a:latin typeface="Times New Roman"/>
                <a:ea typeface="Calibri"/>
                <a:cs typeface="Arial"/>
              </a:rPr>
              <a:t>due to accumulation of venous blood (cyanosis).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6315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vc of liver and spl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924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4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Types of venous congestion:</a:t>
            </a:r>
            <a:endParaRPr lang="en-US" sz="2400" u="sng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1-Local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venous congestion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 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results </a:t>
            </a:r>
            <a:r>
              <a:rPr lang="en-US" dirty="0">
                <a:latin typeface="Times New Roman"/>
                <a:ea typeface="Calibri"/>
                <a:cs typeface="Arial"/>
              </a:rPr>
              <a:t>from obstruction to the venous outflow from an organ or part of the body </a:t>
            </a:r>
            <a:r>
              <a:rPr lang="en-US" dirty="0" err="1"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latin typeface="Times New Roman"/>
                <a:ea typeface="Calibri"/>
                <a:cs typeface="Arial"/>
              </a:rPr>
              <a:t>. portal venous obstruction in cirrhosis of the liver, outside pressure on the vessel wall as occurs in tight bandage, plasters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, </a:t>
            </a:r>
            <a:r>
              <a:rPr lang="en-US" dirty="0" err="1" smtClean="0">
                <a:latin typeface="Times New Roman"/>
                <a:ea typeface="Calibri"/>
                <a:cs typeface="Arial"/>
              </a:rPr>
              <a:t>tumours</a:t>
            </a:r>
            <a:r>
              <a:rPr lang="en-US" dirty="0">
                <a:latin typeface="Times New Roman"/>
                <a:ea typeface="Calibri"/>
                <a:cs typeface="Arial"/>
              </a:rPr>
              <a:t>, pregnancy, hernia, or intraluminal occlusion by thrombosis.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2-Systemic (General) venous congestion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 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is </a:t>
            </a:r>
            <a:r>
              <a:rPr lang="en-US" dirty="0">
                <a:latin typeface="Times New Roman"/>
                <a:ea typeface="Calibri"/>
                <a:cs typeface="Arial"/>
              </a:rPr>
              <a:t>engorgement of systemic veins </a:t>
            </a:r>
            <a:r>
              <a:rPr lang="en-US" dirty="0" err="1"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latin typeface="Times New Roman"/>
                <a:ea typeface="Calibri"/>
                <a:cs typeface="Arial"/>
              </a:rPr>
              <a:t>. in left-sided and right-sided heart failure and diseases of the lungs which interfere with pulmonary blood flow like pulmonary fibrosis, emphysema.                   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dirty="0">
                <a:latin typeface="Times New Roman"/>
                <a:ea typeface="Calibri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63116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248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CVC Lung:</a:t>
            </a:r>
            <a:endParaRPr lang="en-US" sz="2400" u="sng" dirty="0">
              <a:solidFill>
                <a:schemeClr val="accent6">
                  <a:lumMod val="75000"/>
                </a:schemeClr>
              </a:solidFill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Chronic venous congestion of the lung occurs in left heart failure , especially in rheumatic mitral stenosis so that there is consequent rise in pulmonary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venous</a:t>
            </a:r>
            <a:r>
              <a:rPr lang="en-US" sz="2400" dirty="0" smtClean="0"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pressure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u="sng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Grossly:                                                                                                                        </a:t>
            </a:r>
            <a:r>
              <a:rPr lang="en-US" b="1" dirty="0">
                <a:latin typeface="Times New Roman"/>
                <a:ea typeface="Calibri"/>
                <a:cs typeface="Arial"/>
              </a:rPr>
              <a:t>1</a:t>
            </a:r>
            <a:r>
              <a:rPr lang="en-US" b="1" i="1" dirty="0">
                <a:latin typeface="Times New Roman"/>
                <a:ea typeface="Calibri"/>
                <a:cs typeface="Arial"/>
              </a:rPr>
              <a:t>- </a:t>
            </a:r>
            <a:r>
              <a:rPr lang="en-US" dirty="0">
                <a:latin typeface="Times New Roman"/>
                <a:ea typeface="Calibri"/>
                <a:cs typeface="Arial"/>
              </a:rPr>
              <a:t>The lungs are heavy and firm in consistency.                                                                </a:t>
            </a:r>
            <a:r>
              <a:rPr lang="en-US" b="1" dirty="0">
                <a:latin typeface="Times New Roman"/>
                <a:ea typeface="Calibri"/>
                <a:cs typeface="Arial"/>
              </a:rPr>
              <a:t>2-</a:t>
            </a:r>
            <a:r>
              <a:rPr lang="en-US" dirty="0">
                <a:latin typeface="Times New Roman"/>
                <a:ea typeface="Calibri"/>
                <a:cs typeface="Arial"/>
              </a:rPr>
              <a:t>The sectioned surface is dark.                                                                                        </a:t>
            </a:r>
            <a:r>
              <a:rPr lang="en-US" b="1" dirty="0">
                <a:latin typeface="Times New Roman"/>
                <a:ea typeface="Calibri"/>
                <a:cs typeface="Arial"/>
              </a:rPr>
              <a:t>3-</a:t>
            </a:r>
            <a:r>
              <a:rPr lang="en-US" dirty="0">
                <a:latin typeface="Times New Roman"/>
                <a:ea typeface="Calibri"/>
                <a:cs typeface="Arial"/>
              </a:rPr>
              <a:t> The sectioned surface is rusty brown in </a:t>
            </a:r>
            <a:r>
              <a:rPr lang="en-US" dirty="0" err="1">
                <a:latin typeface="Times New Roman"/>
                <a:ea typeface="Calibri"/>
                <a:cs typeface="Arial"/>
              </a:rPr>
              <a:t>colour</a:t>
            </a:r>
            <a:r>
              <a:rPr lang="en-US" dirty="0">
                <a:latin typeface="Times New Roman"/>
                <a:ea typeface="Calibri"/>
                <a:cs typeface="Arial"/>
              </a:rPr>
              <a:t> referred to as </a:t>
            </a:r>
            <a:r>
              <a:rPr lang="en-US" i="1" dirty="0">
                <a:latin typeface="Times New Roman"/>
                <a:ea typeface="Calibri"/>
                <a:cs typeface="Arial"/>
              </a:rPr>
              <a:t>brown induration </a:t>
            </a:r>
            <a:r>
              <a:rPr lang="en-US" dirty="0">
                <a:latin typeface="Times New Roman"/>
                <a:ea typeface="Calibri"/>
                <a:cs typeface="Arial"/>
              </a:rPr>
              <a:t>of the lungs.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dirty="0">
                <a:latin typeface="Times New Roman"/>
                <a:ea typeface="Calibri"/>
                <a:cs typeface="Arial"/>
              </a:rPr>
              <a:t> </a:t>
            </a:r>
            <a:r>
              <a:rPr lang="en-US" dirty="0" smtClean="0">
                <a:latin typeface="Times New Roman"/>
                <a:ea typeface="Calibri"/>
              </a:rPr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555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OLOGY OF CVC LUNG&#10;ï§ Alveolar septa are widened due to interstitial&#10;edema as well as due to dilated and congested&#10;capi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07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553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500" b="1" i="1" u="sng" dirty="0">
                <a:solidFill>
                  <a:srgbClr val="FF0000"/>
                </a:solidFill>
                <a:latin typeface="Times New Roman"/>
                <a:ea typeface="Calibri"/>
              </a:rPr>
              <a:t>Histologically</a:t>
            </a:r>
            <a:r>
              <a:rPr lang="en-US" sz="2500" u="sng" dirty="0">
                <a:solidFill>
                  <a:srgbClr val="FF0000"/>
                </a:solidFill>
                <a:latin typeface="Times New Roman"/>
                <a:ea typeface="Calibri"/>
              </a:rPr>
              <a:t>:                                                                                                              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1-The alveolar septa are widened due to the presence of interstitial </a:t>
            </a:r>
            <a:r>
              <a:rPr lang="en-US" sz="2400" dirty="0" err="1">
                <a:solidFill>
                  <a:prstClr val="black"/>
                </a:solidFill>
                <a:latin typeface="Times New Roman"/>
                <a:ea typeface="Calibri"/>
              </a:rPr>
              <a:t>oedema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as well as due to dilated and congested capillaries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2-The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septa are mildly thickened due to slight increase in fibrous connective tissue.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3-Rupture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dilated and congested capillaries may result in minute intra-alveolar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haemorrhages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                                                                                                                 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4- The breakdown of erythrocytes liberates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haemosiderin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pigment which is taken up by alveolar macrophages, so called 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heart failure cells,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seen in the alveolar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lumina</a:t>
            </a:r>
            <a:r>
              <a:rPr lang="en-US" sz="2400" dirty="0">
                <a:latin typeface="Times New Roman"/>
                <a:ea typeface="Calibri"/>
                <a:cs typeface="Arial"/>
              </a:rPr>
              <a:t>.                                                                                                                                5- The brown induration observed on the cut surface of the lungs is due to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the</a:t>
            </a:r>
            <a:r>
              <a:rPr lang="en-US" sz="2400" dirty="0" smtClean="0"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pigmentation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fibrosis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5685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oss appearance of CVC&#10;Liver&#10;1)Nut -meg appearance&#10;2)Peripheral fatty chang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86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92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STOLOGY OF CVC LIVER&#10;ï§ Changes are more marked in the&#10;centrilobular zone due to severe hypoxia&#10;than in the periphery.&#10;ï§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29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7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58975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b="1" u="dbl" dirty="0">
                <a:solidFill>
                  <a:srgbClr val="E36C0A"/>
                </a:solidFill>
                <a:latin typeface="Times New Roman"/>
                <a:ea typeface="Calibri"/>
                <a:cs typeface="Arial"/>
              </a:rPr>
              <a:t>CVC Liver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Chronic venous congestion of the liver occurs in right heart failure and sometimes due to occlusion of inferior vena cava and hepatic vein.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u="sng" dirty="0" smtClean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Grossly</a:t>
            </a:r>
            <a:r>
              <a:rPr lang="en-US" u="sng" dirty="0" smtClean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 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                                                                                                                   </a:t>
            </a:r>
            <a:r>
              <a:rPr lang="en-US" dirty="0">
                <a:latin typeface="Times New Roman"/>
                <a:ea typeface="Calibri"/>
                <a:cs typeface="Arial"/>
              </a:rPr>
              <a:t>1-the liver is enlarged and tender and the capsule is tense.                                               </a:t>
            </a:r>
            <a:endParaRPr lang="en-US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2-Cut </a:t>
            </a:r>
            <a:r>
              <a:rPr lang="en-US" dirty="0">
                <a:latin typeface="Times New Roman"/>
                <a:ea typeface="Calibri"/>
                <a:cs typeface="Arial"/>
              </a:rPr>
              <a:t>surface shows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characteristic </a:t>
            </a:r>
            <a:r>
              <a:rPr lang="en-US" i="1" dirty="0" smtClean="0">
                <a:latin typeface="Times New Roman"/>
                <a:ea typeface="Calibri"/>
                <a:cs typeface="Arial"/>
              </a:rPr>
              <a:t>nutmeg*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appearance </a:t>
            </a:r>
            <a:r>
              <a:rPr lang="en-US" dirty="0">
                <a:latin typeface="Times New Roman"/>
                <a:ea typeface="Calibri"/>
                <a:cs typeface="Arial"/>
              </a:rPr>
              <a:t>due to red and yellow mottled appearance, corresponding to congested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center </a:t>
            </a:r>
            <a:r>
              <a:rPr lang="en-US" dirty="0">
                <a:latin typeface="Times New Roman"/>
                <a:ea typeface="Calibri"/>
                <a:cs typeface="Arial"/>
              </a:rPr>
              <a:t>of lobules and fatty peripheral zone respectively </a:t>
            </a:r>
            <a:r>
              <a:rPr lang="en-US" b="1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0515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oss appearance&#10;Of CVC spleen&#10;1)Deeply congested&#10;with tense capsul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648"/>
            <a:ext cx="8534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59737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*Free fluid in body cavities:</a:t>
            </a:r>
            <a:r>
              <a:rPr lang="en-US" i="1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 </a:t>
            </a:r>
            <a:endParaRPr lang="en-US" i="1" u="sng" dirty="0" smtClean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Depending 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upon the body cavity in which the fluid accumulates, it is correspondingly known as ascites (if in the peritoneal cavity), hydrothorax or pleural effusion (if in the pleural cavity), and </a:t>
            </a:r>
            <a:r>
              <a:rPr lang="en-US" sz="4000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hydropericardium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or</a:t>
            </a:r>
            <a:endParaRPr lang="en-US" sz="4000" dirty="0">
              <a:ea typeface="Calibri"/>
              <a:cs typeface="Aria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pericardial effusion (if in the pericardial cavity).</a:t>
            </a:r>
            <a:endParaRPr lang="en-US" sz="40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23984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ï§ There is fibrous thickening of the capsule&#10;and the trabeculae.&#10;ï§ Some of the hemorrhages overlying&#10;fibrous tissue get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41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Microscopically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                                                                                                                 </a:t>
            </a:r>
            <a:r>
              <a:rPr lang="en-US" dirty="0">
                <a:latin typeface="Times New Roman"/>
                <a:ea typeface="Calibri"/>
                <a:cs typeface="Arial"/>
              </a:rPr>
              <a:t>1-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dirty="0">
                <a:latin typeface="Times New Roman"/>
                <a:ea typeface="Calibri"/>
                <a:cs typeface="Arial"/>
              </a:rPr>
              <a:t>changes of congestion are more marked in the </a:t>
            </a:r>
            <a:r>
              <a:rPr lang="en-US" dirty="0" err="1">
                <a:latin typeface="Times New Roman"/>
                <a:ea typeface="Calibri"/>
                <a:cs typeface="Arial"/>
              </a:rPr>
              <a:t>centrilobular</a:t>
            </a:r>
            <a:r>
              <a:rPr lang="en-US" dirty="0">
                <a:latin typeface="Times New Roman"/>
                <a:ea typeface="Calibri"/>
                <a:cs typeface="Arial"/>
              </a:rPr>
              <a:t> zone due to severe hypoxia than in the peripheral zone.                                                                       2-The central veins as well as the adjacent sinusoids are distended and filled with blood.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3-The </a:t>
            </a:r>
            <a:r>
              <a:rPr lang="en-US" dirty="0" err="1">
                <a:latin typeface="Times New Roman"/>
                <a:ea typeface="Calibri"/>
                <a:cs typeface="Arial"/>
              </a:rPr>
              <a:t>centrilobular</a:t>
            </a:r>
            <a:r>
              <a:rPr lang="en-US" dirty="0">
                <a:latin typeface="Times New Roman"/>
                <a:ea typeface="Calibri"/>
                <a:cs typeface="Arial"/>
              </a:rPr>
              <a:t> hepatocytes undergo degenerative changes, and eventually </a:t>
            </a:r>
            <a:r>
              <a:rPr lang="en-US" i="1" dirty="0" err="1">
                <a:latin typeface="Times New Roman"/>
                <a:ea typeface="Calibri"/>
                <a:cs typeface="Arial"/>
              </a:rPr>
              <a:t>centrilobular</a:t>
            </a:r>
            <a:r>
              <a:rPr lang="en-US" i="1" dirty="0"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>
                <a:latin typeface="Times New Roman"/>
                <a:ea typeface="Calibri"/>
                <a:cs typeface="Arial"/>
              </a:rPr>
              <a:t>haemorrhagic</a:t>
            </a:r>
            <a:r>
              <a:rPr lang="en-US" i="1" dirty="0">
                <a:latin typeface="Times New Roman"/>
                <a:ea typeface="Calibri"/>
                <a:cs typeface="Arial"/>
              </a:rPr>
              <a:t> necrosis </a:t>
            </a:r>
            <a:r>
              <a:rPr lang="en-US" dirty="0">
                <a:latin typeface="Times New Roman"/>
                <a:ea typeface="Calibri"/>
                <a:cs typeface="Arial"/>
              </a:rPr>
              <a:t>may be seen.                                                         </a:t>
            </a:r>
            <a:endParaRPr lang="en-US" dirty="0" smtClean="0">
              <a:latin typeface="Times New Roman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4-Long-standing </a:t>
            </a:r>
            <a:r>
              <a:rPr lang="en-US" dirty="0">
                <a:latin typeface="Times New Roman"/>
                <a:ea typeface="Calibri"/>
                <a:cs typeface="Arial"/>
              </a:rPr>
              <a:t>cases may show fine </a:t>
            </a:r>
            <a:r>
              <a:rPr lang="en-US" dirty="0" err="1">
                <a:latin typeface="Times New Roman"/>
                <a:ea typeface="Calibri"/>
                <a:cs typeface="Arial"/>
              </a:rPr>
              <a:t>centrilobular</a:t>
            </a:r>
            <a:r>
              <a:rPr lang="en-US" dirty="0">
                <a:latin typeface="Times New Roman"/>
                <a:ea typeface="Calibri"/>
                <a:cs typeface="Arial"/>
              </a:rPr>
              <a:t> fibrosis and regeneration 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hepatocytes,resulting</a:t>
            </a:r>
            <a:r>
              <a:rPr lang="en-US" dirty="0">
                <a:latin typeface="Times New Roman"/>
                <a:ea typeface="Calibri"/>
                <a:cs typeface="Arial"/>
              </a:rPr>
              <a:t> in cardiac cirrhosis 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 5-The peripheral zone of the lobule is less severely affected by chronic hypoxia and shows some </a:t>
            </a:r>
            <a:r>
              <a:rPr lang="en-US" i="1" dirty="0">
                <a:latin typeface="Times New Roman"/>
                <a:ea typeface="Calibri"/>
                <a:cs typeface="Arial"/>
              </a:rPr>
              <a:t>fatty change </a:t>
            </a:r>
            <a:r>
              <a:rPr lang="en-US" dirty="0">
                <a:latin typeface="Times New Roman"/>
                <a:ea typeface="Calibri"/>
                <a:cs typeface="Arial"/>
              </a:rPr>
              <a:t>in the hepatocytes.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8216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STOLOGY OF CVC SPLEEN&#10;ï§ Red pulp is enlarged due to congestion&#10;and marked sinusoidal dilation and there&#10;are many area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48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542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vc of liver and spl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0772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04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u="dbl" dirty="0">
                <a:solidFill>
                  <a:srgbClr val="E36C0A"/>
                </a:solidFill>
                <a:latin typeface="Times New Roman"/>
                <a:ea typeface="Calibri"/>
                <a:cs typeface="Arial"/>
              </a:rPr>
              <a:t>CVC Spleen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Chronic venous congestion of the spleen occurs in right heart failure and in portal hypertension from cirrhosis of liver.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dirty="0">
                <a:latin typeface="Times New Roman"/>
                <a:ea typeface="Calibri"/>
                <a:cs typeface="Arial"/>
              </a:rPr>
              <a:t> 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/>
                <a:ea typeface="Calibri"/>
                <a:cs typeface="Arial"/>
              </a:rPr>
              <a:t>Grossly</a:t>
            </a:r>
            <a:r>
              <a:rPr lang="en-US" dirty="0">
                <a:latin typeface="Times New Roman"/>
                <a:ea typeface="Calibri"/>
                <a:cs typeface="Arial"/>
              </a:rPr>
              <a:t>:                                                                                                                         </a:t>
            </a:r>
            <a:r>
              <a:rPr lang="en-US" b="1" i="1" dirty="0">
                <a:latin typeface="Times New Roman"/>
                <a:ea typeface="Calibri"/>
                <a:cs typeface="Arial"/>
              </a:rPr>
              <a:t>i)</a:t>
            </a:r>
            <a:r>
              <a:rPr lang="en-US" dirty="0">
                <a:latin typeface="Times New Roman"/>
                <a:ea typeface="Calibri"/>
                <a:cs typeface="Arial"/>
              </a:rPr>
              <a:t>The spleen in early stage is slightly to moderately enlarged (up to 250 g as compared to normal 150 g), while in long-standing cases there is progressive enlargement and may weigh up to 500 to 1000 g.                                                        </a:t>
            </a:r>
            <a:r>
              <a:rPr lang="en-US" b="1" i="1" dirty="0">
                <a:latin typeface="Times New Roman"/>
                <a:ea typeface="Calibri"/>
                <a:cs typeface="Arial"/>
              </a:rPr>
              <a:t>ii)</a:t>
            </a:r>
            <a:r>
              <a:rPr lang="en-US" dirty="0">
                <a:latin typeface="Times New Roman"/>
                <a:ea typeface="Calibri"/>
                <a:cs typeface="Arial"/>
              </a:rPr>
              <a:t>The organ is deeply congested, tense and cyanotic. 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7895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vc of liver and spl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0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23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vc of liver and spl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12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Microscopically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:                                                                                                               </a:t>
            </a:r>
            <a:r>
              <a:rPr lang="en-US" b="1" i="1" dirty="0">
                <a:latin typeface="Times New Roman"/>
                <a:ea typeface="Calibri"/>
                <a:cs typeface="Arial"/>
              </a:rPr>
              <a:t>i)</a:t>
            </a: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latin typeface="Times New Roman"/>
                <a:ea typeface="Calibri"/>
                <a:cs typeface="Arial"/>
              </a:rPr>
              <a:t>Red pulp </a:t>
            </a:r>
            <a:r>
              <a:rPr lang="en-US" dirty="0">
                <a:latin typeface="Times New Roman"/>
                <a:ea typeface="Calibri"/>
                <a:cs typeface="Arial"/>
              </a:rPr>
              <a:t>is enlarged due to congestion and marked sinusoidal dilatation and here are areas of recent and old </a:t>
            </a:r>
            <a:r>
              <a:rPr lang="en-US" dirty="0" err="1">
                <a:latin typeface="Times New Roman"/>
                <a:ea typeface="Calibri"/>
                <a:cs typeface="Arial"/>
              </a:rPr>
              <a:t>haemorrhages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/>
                <a:ea typeface="Calibri"/>
                <a:cs typeface="Arial"/>
              </a:rPr>
              <a:t>ii)</a:t>
            </a:r>
            <a:r>
              <a:rPr lang="en-US" dirty="0">
                <a:latin typeface="Times New Roman"/>
                <a:ea typeface="Calibri"/>
                <a:cs typeface="Arial"/>
              </a:rPr>
              <a:t> There is </a:t>
            </a:r>
            <a:r>
              <a:rPr lang="en-US" i="1" dirty="0">
                <a:latin typeface="Times New Roman"/>
                <a:ea typeface="Calibri"/>
                <a:cs typeface="Arial"/>
              </a:rPr>
              <a:t>hyperplasia </a:t>
            </a:r>
            <a:r>
              <a:rPr lang="en-US" dirty="0">
                <a:latin typeface="Times New Roman"/>
                <a:ea typeface="Calibri"/>
                <a:cs typeface="Arial"/>
              </a:rPr>
              <a:t>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reticuloendothelial</a:t>
            </a:r>
            <a:r>
              <a:rPr lang="en-US" dirty="0">
                <a:latin typeface="Times New Roman"/>
                <a:ea typeface="Calibri"/>
                <a:cs typeface="Arial"/>
              </a:rPr>
              <a:t> cells in the red pulp of the spleen (splenic macrophages).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/>
                <a:ea typeface="Calibri"/>
                <a:cs typeface="Arial"/>
              </a:rPr>
              <a:t>iii)</a:t>
            </a:r>
            <a:r>
              <a:rPr lang="en-US" dirty="0">
                <a:latin typeface="Times New Roman"/>
                <a:ea typeface="Calibri"/>
                <a:cs typeface="Arial"/>
              </a:rPr>
              <a:t> There is </a:t>
            </a:r>
            <a:r>
              <a:rPr lang="en-US" i="1" dirty="0">
                <a:latin typeface="Times New Roman"/>
                <a:ea typeface="Calibri"/>
                <a:cs typeface="Arial"/>
              </a:rPr>
              <a:t>fibrous thickening </a:t>
            </a:r>
            <a:r>
              <a:rPr lang="en-US" dirty="0">
                <a:latin typeface="Times New Roman"/>
                <a:ea typeface="Calibri"/>
                <a:cs typeface="Arial"/>
              </a:rPr>
              <a:t>of the capsule and of the </a:t>
            </a:r>
            <a:r>
              <a:rPr lang="en-US" dirty="0" err="1">
                <a:latin typeface="Times New Roman"/>
                <a:ea typeface="Calibri"/>
                <a:cs typeface="Arial"/>
              </a:rPr>
              <a:t>trabeculae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/>
                <a:ea typeface="Calibri"/>
                <a:cs typeface="Arial"/>
              </a:rPr>
              <a:t>iv)</a:t>
            </a:r>
            <a:r>
              <a:rPr lang="en-US" dirty="0">
                <a:latin typeface="Times New Roman"/>
                <a:ea typeface="Calibri"/>
                <a:cs typeface="Arial"/>
              </a:rPr>
              <a:t> Some 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haemorrhages</a:t>
            </a:r>
            <a:r>
              <a:rPr lang="en-US" dirty="0">
                <a:latin typeface="Times New Roman"/>
                <a:ea typeface="Calibri"/>
                <a:cs typeface="Arial"/>
              </a:rPr>
              <a:t> overlying fibrous tissue get deposits of </a:t>
            </a:r>
            <a:r>
              <a:rPr lang="en-US" dirty="0" err="1">
                <a:latin typeface="Times New Roman"/>
                <a:ea typeface="Calibri"/>
                <a:cs typeface="Arial"/>
              </a:rPr>
              <a:t>haemosiderin</a:t>
            </a:r>
            <a:r>
              <a:rPr lang="en-US" dirty="0">
                <a:latin typeface="Times New Roman"/>
                <a:ea typeface="Calibri"/>
                <a:cs typeface="Arial"/>
              </a:rPr>
              <a:t> pigment and calcium salts.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/>
                <a:ea typeface="Calibri"/>
                <a:cs typeface="Arial"/>
              </a:rPr>
              <a:t>v)</a:t>
            </a:r>
            <a:r>
              <a:rPr lang="en-US" dirty="0">
                <a:latin typeface="Times New Roman"/>
                <a:ea typeface="Calibri"/>
                <a:cs typeface="Arial"/>
              </a:rPr>
              <a:t> Firmness of the spleen in advanced stage is seen more commonly in hepatic cirrhosis (</a:t>
            </a:r>
            <a:r>
              <a:rPr lang="en-US" i="1" dirty="0">
                <a:latin typeface="Times New Roman"/>
                <a:ea typeface="Calibri"/>
                <a:cs typeface="Arial"/>
              </a:rPr>
              <a:t>congestive splenomegaly)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70276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vc of liver and spl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5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vc of liver and spl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3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*</a:t>
            </a:r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Free fluid in interstitial space</a:t>
            </a:r>
            <a:r>
              <a:rPr lang="en-US" i="1" u="sng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:                                                                                      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sz="4000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fluid lies free in the interstitial space between the cells and can be displaced from one place to another. In the case of </a:t>
            </a:r>
            <a:r>
              <a:rPr lang="en-US" sz="4000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in the subcutaneous tissues, momentary pressure of finger produces a depression known as </a:t>
            </a:r>
            <a:r>
              <a:rPr lang="en-US" sz="4000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pitting </a:t>
            </a:r>
            <a:r>
              <a:rPr lang="en-US" sz="4000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sz="4000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</a:t>
            </a:r>
            <a:endParaRPr lang="en-US" sz="40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5859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600" b="1" u="dbl" dirty="0">
                <a:solidFill>
                  <a:srgbClr val="E36C0A"/>
                </a:solidFill>
                <a:latin typeface="Times New Roman"/>
                <a:ea typeface="Calibri"/>
                <a:cs typeface="Arial"/>
              </a:rPr>
              <a:t>CVC Kidney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/>
                <a:ea typeface="Calibri"/>
                <a:cs typeface="Arial"/>
              </a:rPr>
              <a:t>Grossly</a:t>
            </a:r>
            <a:r>
              <a:rPr lang="en-US" dirty="0">
                <a:latin typeface="Times New Roman"/>
                <a:ea typeface="Calibri"/>
                <a:cs typeface="Arial"/>
              </a:rPr>
              <a:t>: the kidneys are slightly enlarged and the medulla is congested.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latin typeface="Times New Roman"/>
                <a:ea typeface="Calibri"/>
                <a:cs typeface="Arial"/>
              </a:rPr>
              <a:t>Microscopically</a:t>
            </a:r>
            <a:r>
              <a:rPr lang="en-US" dirty="0">
                <a:latin typeface="Times New Roman"/>
                <a:ea typeface="Calibri"/>
                <a:cs typeface="Arial"/>
              </a:rPr>
              <a:t>:                                                                                                          1-The changes are mild and the tubules may show degenerative changes like cloudy swelling and fatty change.                                                                                2-The glomeruli may show </a:t>
            </a:r>
            <a:r>
              <a:rPr lang="en-US" dirty="0" err="1">
                <a:latin typeface="Times New Roman"/>
                <a:ea typeface="Calibri"/>
                <a:cs typeface="Arial"/>
              </a:rPr>
              <a:t>mesangial</a:t>
            </a:r>
            <a:r>
              <a:rPr lang="en-US" dirty="0">
                <a:latin typeface="Times New Roman"/>
                <a:ea typeface="Calibri"/>
                <a:cs typeface="Arial"/>
              </a:rPr>
              <a:t> proliferation.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05533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Histology of cvc of kidne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4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pitting oedema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6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114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1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2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382000" cy="59737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u="sng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b="1" u="sng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b="1" u="sng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may be of 2 main types: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1. </a:t>
            </a:r>
            <a:r>
              <a:rPr lang="en-US" i="1" u="sng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Localized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when limited to an organ or limb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lymphatic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 smtClean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, inflammatory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, allergic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2. </a:t>
            </a:r>
            <a:r>
              <a:rPr lang="en-US" i="1" u="sng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Generalized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anasarca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or dropsy)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when it is systemic in distribution, particularly noticeable in the subcutaneous tissues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renal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, cardiac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, nutritional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0735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u="dbl" dirty="0">
                <a:solidFill>
                  <a:srgbClr val="5F497A"/>
                </a:solidFill>
                <a:latin typeface="Times New Roman"/>
                <a:ea typeface="Calibri"/>
                <a:cs typeface="Arial"/>
              </a:rPr>
              <a:t>PATHOGENESIS OF OEDEMA: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1-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Decreased plasma oncotic pressure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(G.O.P.)                                                                          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b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examples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of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by this mechanism are seen in the following conditions: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of renal disease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in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nephrotic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syndrome, acute glomerulonephritis.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Ascites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of liver disease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in cirrhosis of the liver.</a:t>
            </a:r>
            <a:endParaRPr lang="en-US" sz="2400" dirty="0"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due to other causes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of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hypoproteinaemia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in protein-losing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enteropathy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0696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2. Increased capillary hydrostatic pressure.                                                                  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The </a:t>
            </a:r>
            <a:r>
              <a:rPr lang="en-US" b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examples 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of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by this mechanism are seen in the following disorders: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Oedema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of cardiac disease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in congestive cardiac failure, constrictive pericarditis.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Ascites of liver disease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in cirrhosis of the liver.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iii)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Passive congestion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 in mechanical obstruction due to thrombosis of veins of the lower legs, varicosities, pressure by pregnant uterus,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tumours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r>
              <a:rPr lang="en-US" b="1" i="1" dirty="0">
                <a:solidFill>
                  <a:srgbClr val="231F20"/>
                </a:solidFill>
                <a:latin typeface="Times New Roman"/>
                <a:ea typeface="Calibri"/>
              </a:rPr>
              <a:t>iv)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</a:rPr>
              <a:t>Postural </a:t>
            </a:r>
            <a:r>
              <a:rPr lang="en-US" i="1" dirty="0" err="1">
                <a:solidFill>
                  <a:srgbClr val="231F20"/>
                </a:solidFill>
                <a:latin typeface="Times New Roman"/>
                <a:ea typeface="Calibri"/>
              </a:rPr>
              <a:t>oedema</a:t>
            </a:r>
            <a:r>
              <a:rPr lang="en-US" i="1" dirty="0">
                <a:solidFill>
                  <a:srgbClr val="231F2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</a:rPr>
              <a:t>e.x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</a:rPr>
              <a:t>. transient </a:t>
            </a:r>
            <a:r>
              <a:rPr lang="en-US" dirty="0" err="1">
                <a:solidFill>
                  <a:srgbClr val="231F20"/>
                </a:solidFill>
                <a:latin typeface="Times New Roman"/>
                <a:ea typeface="Calibri"/>
              </a:rPr>
              <a:t>oedema</a:t>
            </a:r>
            <a:r>
              <a:rPr lang="en-US" dirty="0">
                <a:solidFill>
                  <a:srgbClr val="231F20"/>
                </a:solidFill>
                <a:latin typeface="Times New Roman"/>
                <a:ea typeface="Calibri"/>
              </a:rPr>
              <a:t> of feet and ankles due to increased venous pressure seen in individuals who remain standing erect for longtime such as traffic constables.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02105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1610</Words>
  <Application>Microsoft Office PowerPoint</Application>
  <PresentationFormat>On-screen Show (4:3)</PresentationFormat>
  <Paragraphs>87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Disturbances of the fluids (Lec. 2)  Dr. Zainab Sajid Al-Shimmari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Disturbances of the fluids</dc:title>
  <dc:creator>pc1</dc:creator>
  <cp:lastModifiedBy>DR.Ahmed Saker 2O11</cp:lastModifiedBy>
  <cp:revision>11</cp:revision>
  <dcterms:created xsi:type="dcterms:W3CDTF">2006-08-16T00:00:00Z</dcterms:created>
  <dcterms:modified xsi:type="dcterms:W3CDTF">2019-01-26T14:50:48Z</dcterms:modified>
</cp:coreProperties>
</file>