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5" r:id="rId3"/>
    <p:sldId id="266" r:id="rId4"/>
    <p:sldId id="257" r:id="rId5"/>
    <p:sldId id="258" r:id="rId6"/>
    <p:sldId id="259" r:id="rId7"/>
    <p:sldId id="260" r:id="rId8"/>
    <p:sldId id="261" r:id="rId9"/>
    <p:sldId id="262" r:id="rId10"/>
    <p:sldId id="263" r:id="rId11"/>
    <p:sldId id="264"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27/04/1441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marL="365760" lvl="0" indent="-283464" rtl="0">
              <a:lnSpc>
                <a:spcPct val="115000"/>
              </a:lnSpc>
              <a:spcBef>
                <a:spcPts val="600"/>
              </a:spcBef>
            </a:pPr>
            <a:r>
              <a:rPr lang="en-US" sz="2600" i="1" dirty="0">
                <a:solidFill>
                  <a:prstClr val="black"/>
                </a:solidFill>
                <a:effectLst/>
                <a:latin typeface="Palatino-Italic"/>
                <a:ea typeface="Calibri"/>
                <a:cs typeface="Palatino-Italic"/>
              </a:rPr>
              <a:t>Cell death</a:t>
            </a:r>
            <a:r>
              <a:rPr lang="en-US" sz="2100" dirty="0">
                <a:solidFill>
                  <a:prstClr val="black"/>
                </a:solidFill>
                <a:effectLst/>
                <a:latin typeface="Calibri"/>
                <a:ea typeface="Calibri"/>
                <a:cs typeface="Arial"/>
              </a:rPr>
              <a:t/>
            </a:r>
            <a:br>
              <a:rPr lang="en-US" sz="2100" dirty="0">
                <a:solidFill>
                  <a:prstClr val="black"/>
                </a:solidFill>
                <a:effectLst/>
                <a:latin typeface="Calibri"/>
                <a:ea typeface="Calibri"/>
                <a:cs typeface="Arial"/>
              </a:rPr>
            </a:br>
            <a:endParaRPr lang="ar-IQ" dirty="0"/>
          </a:p>
        </p:txBody>
      </p:sp>
      <p:sp>
        <p:nvSpPr>
          <p:cNvPr id="3" name="عنوان فرعي 2"/>
          <p:cNvSpPr>
            <a:spLocks noGrp="1"/>
          </p:cNvSpPr>
          <p:nvPr>
            <p:ph type="subTitle" idx="1"/>
          </p:nvPr>
        </p:nvSpPr>
        <p:spPr>
          <a:xfrm>
            <a:off x="1043608" y="5445224"/>
            <a:ext cx="7406640" cy="1752600"/>
          </a:xfrm>
        </p:spPr>
        <p:txBody>
          <a:bodyPr/>
          <a:lstStyle/>
          <a:p>
            <a:pPr lvl="0">
              <a:buClr>
                <a:srgbClr val="3891A7"/>
              </a:buClr>
            </a:pPr>
            <a:r>
              <a:rPr lang="en-US" dirty="0">
                <a:solidFill>
                  <a:srgbClr val="4F271C">
                    <a:shade val="30000"/>
                    <a:satMod val="150000"/>
                  </a:srgbClr>
                </a:solidFill>
              </a:rPr>
              <a:t>3</a:t>
            </a:r>
            <a:r>
              <a:rPr lang="en-US" baseline="30000" dirty="0">
                <a:solidFill>
                  <a:srgbClr val="4F271C">
                    <a:shade val="30000"/>
                    <a:satMod val="150000"/>
                  </a:srgbClr>
                </a:solidFill>
              </a:rPr>
              <a:t>rd</a:t>
            </a:r>
            <a:r>
              <a:rPr lang="en-US" dirty="0">
                <a:solidFill>
                  <a:srgbClr val="4F271C">
                    <a:shade val="30000"/>
                    <a:satMod val="150000"/>
                  </a:srgbClr>
                </a:solidFill>
              </a:rPr>
              <a:t> stage </a:t>
            </a:r>
            <a:endParaRPr lang="ar-IQ" dirty="0">
              <a:solidFill>
                <a:srgbClr val="4F271C">
                  <a:shade val="30000"/>
                  <a:satMod val="150000"/>
                </a:srgbClr>
              </a:solidFill>
            </a:endParaRPr>
          </a:p>
          <a:p>
            <a:pPr lvl="0">
              <a:buClr>
                <a:srgbClr val="3891A7"/>
              </a:buClr>
            </a:pPr>
            <a:r>
              <a:rPr lang="en-US" dirty="0">
                <a:solidFill>
                  <a:srgbClr val="4F271C">
                    <a:shade val="30000"/>
                    <a:satMod val="150000"/>
                  </a:srgbClr>
                </a:solidFill>
              </a:rPr>
              <a:t>MSc </a:t>
            </a:r>
            <a:r>
              <a:rPr lang="en-US" dirty="0" err="1">
                <a:solidFill>
                  <a:srgbClr val="4F271C">
                    <a:shade val="30000"/>
                    <a:satMod val="150000"/>
                  </a:srgbClr>
                </a:solidFill>
              </a:rPr>
              <a:t>Etab</a:t>
            </a:r>
            <a:r>
              <a:rPr lang="en-US" dirty="0">
                <a:solidFill>
                  <a:srgbClr val="4F271C">
                    <a:shade val="30000"/>
                    <a:satMod val="150000"/>
                  </a:srgbClr>
                </a:solidFill>
              </a:rPr>
              <a:t> A. AL-</a:t>
            </a:r>
            <a:r>
              <a:rPr lang="en-US" dirty="0" err="1">
                <a:solidFill>
                  <a:srgbClr val="4F271C">
                    <a:shade val="30000"/>
                    <a:satMod val="150000"/>
                  </a:srgbClr>
                </a:solidFill>
              </a:rPr>
              <a:t>Mosawe</a:t>
            </a:r>
            <a:endParaRPr lang="ar-IQ" dirty="0">
              <a:solidFill>
                <a:srgbClr val="4F271C">
                  <a:shade val="30000"/>
                  <a:satMod val="150000"/>
                </a:srgbClr>
              </a:solidFill>
            </a:endParaRPr>
          </a:p>
          <a:p>
            <a:endParaRPr lang="ar-IQ" dirty="0"/>
          </a:p>
        </p:txBody>
      </p:sp>
    </p:spTree>
    <p:extLst>
      <p:ext uri="{BB962C8B-B14F-4D97-AF65-F5344CB8AC3E}">
        <p14:creationId xmlns:p14="http://schemas.microsoft.com/office/powerpoint/2010/main" val="412861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justLow" rtl="0">
              <a:lnSpc>
                <a:spcPct val="115000"/>
              </a:lnSpc>
              <a:spcAft>
                <a:spcPts val="1000"/>
              </a:spcAft>
              <a:tabLst>
                <a:tab pos="342900" algn="r"/>
                <a:tab pos="457200" algn="r"/>
              </a:tabLst>
            </a:pPr>
            <a:r>
              <a:rPr lang="en-US" sz="2000" dirty="0" err="1">
                <a:effectLst/>
                <a:latin typeface="Times New Roman"/>
                <a:ea typeface="Calibri"/>
                <a:cs typeface="Arial"/>
              </a:rPr>
              <a:t>Adipost</a:t>
            </a:r>
            <a:r>
              <a:rPr lang="en-US" sz="2000" dirty="0">
                <a:effectLst/>
                <a:latin typeface="Times New Roman"/>
                <a:ea typeface="Calibri"/>
                <a:cs typeface="Arial"/>
              </a:rPr>
              <a:t> tissue with fat necrosis:	F.A. binds with Metallic ions especially Na, K, Ca. soap is formed within  adipocytes.	adipocytes are replaced by opaque, homogenous </a:t>
            </a:r>
            <a:r>
              <a:rPr lang="en-US" sz="2000" dirty="0" err="1">
                <a:effectLst/>
                <a:latin typeface="Times New Roman"/>
                <a:ea typeface="Calibri"/>
                <a:cs typeface="Arial"/>
              </a:rPr>
              <a:t>substance.Stains</a:t>
            </a:r>
            <a:r>
              <a:rPr lang="en-US" sz="2000" dirty="0">
                <a:effectLst/>
                <a:latin typeface="Times New Roman"/>
                <a:ea typeface="Calibri"/>
                <a:cs typeface="Arial"/>
              </a:rPr>
              <a:t> pink with K </a:t>
            </a:r>
            <a:r>
              <a:rPr lang="en-US" sz="2000" dirty="0" err="1">
                <a:effectLst/>
                <a:latin typeface="Times New Roman"/>
                <a:ea typeface="Calibri"/>
                <a:cs typeface="Arial"/>
              </a:rPr>
              <a:t>soap.Nuclei</a:t>
            </a:r>
            <a:r>
              <a:rPr lang="en-US" sz="2000" dirty="0">
                <a:effectLst/>
                <a:latin typeface="Times New Roman"/>
                <a:ea typeface="Calibri"/>
                <a:cs typeface="Arial"/>
              </a:rPr>
              <a:t> are </a:t>
            </a:r>
            <a:r>
              <a:rPr lang="en-US" sz="2000" dirty="0" err="1">
                <a:effectLst/>
                <a:latin typeface="Times New Roman"/>
                <a:ea typeface="Calibri"/>
                <a:cs typeface="Arial"/>
              </a:rPr>
              <a:t>pyknotic</a:t>
            </a:r>
            <a:r>
              <a:rPr lang="en-US" sz="2000" dirty="0">
                <a:effectLst/>
                <a:latin typeface="Times New Roman"/>
                <a:ea typeface="Calibri"/>
                <a:cs typeface="Arial"/>
              </a:rPr>
              <a:t>.</a:t>
            </a:r>
            <a:r>
              <a:rPr lang="en-US" sz="1600" dirty="0">
                <a:effectLst/>
                <a:latin typeface="Calibri"/>
                <a:ea typeface="Calibri"/>
                <a:cs typeface="Arial"/>
              </a:rPr>
              <a:t/>
            </a:r>
            <a:br>
              <a:rPr lang="en-US" sz="1600" dirty="0">
                <a:effectLst/>
                <a:latin typeface="Calibri"/>
                <a:ea typeface="Calibri"/>
                <a:cs typeface="Arial"/>
              </a:rPr>
            </a:br>
            <a:endParaRPr lang="ar-IQ" sz="2000" dirty="0"/>
          </a:p>
        </p:txBody>
      </p:sp>
      <p:pic>
        <p:nvPicPr>
          <p:cNvPr id="4" name="عنصر نائب للمحتوى 3" descr="I:\WEBPATH\JPEG4\GI104.JPG"/>
          <p:cNvPicPr>
            <a:picLocks noGrp="1"/>
          </p:cNvPicPr>
          <p:nvPr>
            <p:ph idx="1"/>
          </p:nvPr>
        </p:nvPicPr>
        <p:blipFill>
          <a:blip r:embed="rId2" cstate="print"/>
          <a:srcRect/>
          <a:stretch>
            <a:fillRect/>
          </a:stretch>
        </p:blipFill>
        <p:spPr bwMode="auto">
          <a:xfrm>
            <a:off x="1259632" y="1556792"/>
            <a:ext cx="7632847" cy="5184576"/>
          </a:xfrm>
          <a:prstGeom prst="rect">
            <a:avLst/>
          </a:prstGeom>
          <a:noFill/>
        </p:spPr>
      </p:pic>
    </p:spTree>
    <p:extLst>
      <p:ext uri="{BB962C8B-B14F-4D97-AF65-F5344CB8AC3E}">
        <p14:creationId xmlns:p14="http://schemas.microsoft.com/office/powerpoint/2010/main" val="109915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dirty="0" err="1">
                <a:effectLst/>
                <a:latin typeface="Times New Roman"/>
                <a:ea typeface="Calibri"/>
              </a:rPr>
              <a:t>Zenkers</a:t>
            </a:r>
            <a:r>
              <a:rPr lang="en-US" sz="3200" dirty="0">
                <a:effectLst/>
                <a:latin typeface="Times New Roman"/>
                <a:ea typeface="Calibri"/>
              </a:rPr>
              <a:t> Necrosis: coagulation of the protein of the sarcoplasm of striated muscle</a:t>
            </a:r>
            <a:endParaRPr lang="ar-IQ" sz="3200" dirty="0"/>
          </a:p>
        </p:txBody>
      </p:sp>
      <p:pic>
        <p:nvPicPr>
          <p:cNvPr id="4" name="عنصر نائب للمحتوى 3" descr="I:\WEBPATH\JPEG1\CV022.JPG"/>
          <p:cNvPicPr>
            <a:picLocks noGrp="1"/>
          </p:cNvPicPr>
          <p:nvPr>
            <p:ph idx="1"/>
          </p:nvPr>
        </p:nvPicPr>
        <p:blipFill>
          <a:blip r:embed="rId2" cstate="print"/>
          <a:srcRect/>
          <a:stretch>
            <a:fillRect/>
          </a:stretch>
        </p:blipFill>
        <p:spPr bwMode="auto">
          <a:xfrm>
            <a:off x="1331640" y="1844824"/>
            <a:ext cx="7560839" cy="4608512"/>
          </a:xfrm>
          <a:prstGeom prst="rect">
            <a:avLst/>
          </a:prstGeom>
          <a:noFill/>
        </p:spPr>
      </p:pic>
    </p:spTree>
    <p:extLst>
      <p:ext uri="{BB962C8B-B14F-4D97-AF65-F5344CB8AC3E}">
        <p14:creationId xmlns:p14="http://schemas.microsoft.com/office/powerpoint/2010/main" val="52653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marL="365760" lvl="0" indent="-283464" rtl="0">
              <a:lnSpc>
                <a:spcPct val="115000"/>
              </a:lnSpc>
              <a:spcBef>
                <a:spcPts val="600"/>
              </a:spcBef>
            </a:pPr>
            <a:r>
              <a:rPr lang="en-US" sz="2600" i="1" dirty="0">
                <a:solidFill>
                  <a:prstClr val="black"/>
                </a:solidFill>
                <a:effectLst/>
                <a:latin typeface="Palatino-Italic"/>
                <a:ea typeface="Calibri"/>
                <a:cs typeface="Palatino-Italic"/>
              </a:rPr>
              <a:t>Cell death</a:t>
            </a:r>
            <a:r>
              <a:rPr lang="en-US" sz="2100" dirty="0">
                <a:solidFill>
                  <a:prstClr val="black"/>
                </a:solidFill>
                <a:effectLst/>
                <a:latin typeface="Calibri"/>
                <a:ea typeface="Calibri"/>
                <a:cs typeface="Arial"/>
              </a:rPr>
              <a:t/>
            </a:r>
            <a:br>
              <a:rPr lang="en-US" sz="2100" dirty="0">
                <a:solidFill>
                  <a:prstClr val="black"/>
                </a:solidFill>
                <a:effectLst/>
                <a:latin typeface="Calibri"/>
                <a:ea typeface="Calibri"/>
                <a:cs typeface="Arial"/>
              </a:rPr>
            </a:br>
            <a:endParaRPr lang="ar-IQ" dirty="0"/>
          </a:p>
        </p:txBody>
      </p:sp>
      <p:sp>
        <p:nvSpPr>
          <p:cNvPr id="3" name="عنصر نائب للمحتوى 2"/>
          <p:cNvSpPr>
            <a:spLocks noGrp="1"/>
          </p:cNvSpPr>
          <p:nvPr>
            <p:ph idx="1"/>
          </p:nvPr>
        </p:nvSpPr>
        <p:spPr/>
        <p:txBody>
          <a:bodyPr>
            <a:normAutofit fontScale="47500" lnSpcReduction="20000"/>
          </a:bodyPr>
          <a:lstStyle/>
          <a:p>
            <a:pPr algn="l" rtl="0">
              <a:lnSpc>
                <a:spcPct val="115000"/>
              </a:lnSpc>
              <a:spcAft>
                <a:spcPts val="0"/>
              </a:spcAft>
            </a:pPr>
            <a:r>
              <a:rPr lang="en-US" sz="3600" dirty="0" smtClean="0">
                <a:latin typeface="Palatino-Roman"/>
                <a:ea typeface="Calibri"/>
                <a:cs typeface="Palatino-Roman"/>
              </a:rPr>
              <a:t>Cell </a:t>
            </a:r>
            <a:r>
              <a:rPr lang="en-US" sz="3600" dirty="0">
                <a:latin typeface="Palatino-Roman"/>
                <a:ea typeface="Calibri"/>
                <a:cs typeface="Palatino-Roman"/>
              </a:rPr>
              <a:t>death falls into two main categories: </a:t>
            </a:r>
            <a:r>
              <a:rPr lang="en-US" sz="3600" i="1" dirty="0">
                <a:latin typeface="Palatino-Italic"/>
                <a:ea typeface="Calibri"/>
                <a:cs typeface="Palatino-Italic"/>
              </a:rPr>
              <a:t>Apoptosis </a:t>
            </a:r>
            <a:r>
              <a:rPr lang="en-US" sz="3600" dirty="0">
                <a:latin typeface="Palatino-Roman"/>
                <a:ea typeface="Calibri"/>
                <a:cs typeface="Palatino-Roman"/>
              </a:rPr>
              <a:t>and </a:t>
            </a:r>
            <a:r>
              <a:rPr lang="en-US" sz="3600" i="1" dirty="0">
                <a:latin typeface="Palatino-Italic"/>
                <a:ea typeface="Calibri"/>
                <a:cs typeface="Palatino-Italic"/>
              </a:rPr>
              <a:t>necrotic cell death</a:t>
            </a:r>
            <a:endParaRPr lang="en-US" sz="4400" dirty="0">
              <a:latin typeface="Calibri"/>
              <a:ea typeface="Calibri"/>
              <a:cs typeface="Arial"/>
            </a:endParaRPr>
          </a:p>
          <a:p>
            <a:pPr algn="l" rtl="0">
              <a:lnSpc>
                <a:spcPct val="115000"/>
              </a:lnSpc>
              <a:spcAft>
                <a:spcPts val="0"/>
              </a:spcAft>
            </a:pPr>
            <a:r>
              <a:rPr lang="en-US" dirty="0">
                <a:latin typeface="Palatino-Roman"/>
                <a:ea typeface="Calibri"/>
                <a:cs typeface="Palatino-Roman"/>
              </a:rPr>
              <a:t> </a:t>
            </a:r>
            <a:endParaRPr lang="en-US" sz="4400" dirty="0">
              <a:latin typeface="Calibri"/>
              <a:ea typeface="Calibri"/>
              <a:cs typeface="Arial"/>
            </a:endParaRPr>
          </a:p>
          <a:p>
            <a:pPr algn="l" rtl="0">
              <a:lnSpc>
                <a:spcPct val="115000"/>
              </a:lnSpc>
              <a:spcAft>
                <a:spcPts val="0"/>
              </a:spcAft>
            </a:pPr>
            <a:r>
              <a:rPr lang="en-US" dirty="0">
                <a:latin typeface="Palatino-Roman"/>
                <a:ea typeface="Calibri"/>
                <a:cs typeface="Palatino-Roman"/>
              </a:rPr>
              <a:t>Types of Cellular Necrosis</a:t>
            </a:r>
            <a:endParaRPr lang="en-US" sz="4400" dirty="0">
              <a:latin typeface="Calibri"/>
              <a:ea typeface="Calibri"/>
              <a:cs typeface="Arial"/>
            </a:endParaRPr>
          </a:p>
          <a:p>
            <a:pPr marL="342900" lvl="0" indent="-342900" algn="l" rtl="0">
              <a:lnSpc>
                <a:spcPct val="115000"/>
              </a:lnSpc>
              <a:spcAft>
                <a:spcPts val="0"/>
              </a:spcAft>
              <a:buFont typeface="+mj-lt"/>
              <a:buAutoNum type="arabicPeriod"/>
            </a:pPr>
            <a:r>
              <a:rPr lang="en-US" dirty="0">
                <a:latin typeface="Palatino-Roman"/>
                <a:ea typeface="Calibri"/>
                <a:cs typeface="Palatino-Roman"/>
              </a:rPr>
              <a:t>Liquefaction necrosis Digestive enzymes released by necrotic cells soften and liquefy dead tissue. Occurs in tissues, such as the brain, that are rich in hydrolytic enzymes.</a:t>
            </a:r>
            <a:endParaRPr lang="en-US" sz="4400" dirty="0">
              <a:latin typeface="Calibri"/>
              <a:ea typeface="Calibri"/>
              <a:cs typeface="Arial"/>
            </a:endParaRPr>
          </a:p>
          <a:p>
            <a:pPr marL="342900" lvl="0" indent="-342900" algn="l" rtl="0">
              <a:lnSpc>
                <a:spcPct val="115000"/>
              </a:lnSpc>
              <a:spcAft>
                <a:spcPts val="0"/>
              </a:spcAft>
              <a:buFont typeface="+mj-lt"/>
              <a:buAutoNum type="arabicPeriod"/>
            </a:pPr>
            <a:r>
              <a:rPr lang="en-US" dirty="0" err="1">
                <a:latin typeface="Palatino-Roman"/>
                <a:ea typeface="Calibri"/>
                <a:cs typeface="Palatino-Roman"/>
              </a:rPr>
              <a:t>Caseous</a:t>
            </a:r>
            <a:r>
              <a:rPr lang="en-US" dirty="0">
                <a:latin typeface="Palatino-Roman"/>
                <a:ea typeface="Calibri"/>
                <a:cs typeface="Palatino-Roman"/>
              </a:rPr>
              <a:t> necrosis Dead tissue takes on a crumbly, “</a:t>
            </a:r>
            <a:r>
              <a:rPr lang="en-US" dirty="0" err="1">
                <a:latin typeface="Palatino-Roman"/>
                <a:ea typeface="Calibri"/>
                <a:cs typeface="Palatino-Roman"/>
              </a:rPr>
              <a:t>cheeselike</a:t>
            </a:r>
            <a:r>
              <a:rPr lang="en-US" dirty="0">
                <a:latin typeface="Palatino-Roman"/>
                <a:ea typeface="Calibri"/>
                <a:cs typeface="Palatino-Roman"/>
              </a:rPr>
              <a:t>” appearance. Dead cells disintegrate but their debris is not fully digested by hydrolytic enzymes. Occurs in conditions like tuberculosis where there is prolonged inflammation and immune activity.</a:t>
            </a:r>
            <a:endParaRPr lang="en-US" sz="4400" dirty="0">
              <a:latin typeface="Calibri"/>
              <a:ea typeface="Calibri"/>
              <a:cs typeface="Arial"/>
            </a:endParaRPr>
          </a:p>
          <a:p>
            <a:pPr marL="342900" lvl="0" indent="-342900" algn="l" rtl="0">
              <a:lnSpc>
                <a:spcPct val="115000"/>
              </a:lnSpc>
              <a:spcAft>
                <a:spcPts val="0"/>
              </a:spcAft>
              <a:buFont typeface="+mj-lt"/>
              <a:buAutoNum type="arabicPeriod"/>
            </a:pPr>
            <a:r>
              <a:rPr lang="en-US" dirty="0">
                <a:latin typeface="Palatino-Roman"/>
                <a:ea typeface="Calibri"/>
                <a:cs typeface="Palatino-Roman"/>
              </a:rPr>
              <a:t>Coagulative necrosis Dead tissues appear firm, gray and slightly swollen. Often occurs when cell death results from ischemia and hypoxia. The acidosis that accompanies ischemia denatures cellular proteins and hydrolytic enzymes. Seen with myocardial infarction, for example.</a:t>
            </a:r>
            <a:endParaRPr lang="en-US" sz="4400" dirty="0">
              <a:latin typeface="Calibri"/>
              <a:ea typeface="Calibri"/>
              <a:cs typeface="Arial"/>
            </a:endParaRPr>
          </a:p>
          <a:p>
            <a:endParaRPr lang="ar-IQ" dirty="0"/>
          </a:p>
        </p:txBody>
      </p:sp>
    </p:spTree>
    <p:extLst>
      <p:ext uri="{BB962C8B-B14F-4D97-AF65-F5344CB8AC3E}">
        <p14:creationId xmlns:p14="http://schemas.microsoft.com/office/powerpoint/2010/main" val="326861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lnSpc>
                <a:spcPct val="115000"/>
              </a:lnSpc>
              <a:spcAft>
                <a:spcPts val="0"/>
              </a:spcAft>
            </a:pPr>
            <a:r>
              <a:rPr lang="en-US" sz="4400" i="1" dirty="0">
                <a:latin typeface="Palatino-Italic"/>
                <a:ea typeface="Calibri"/>
                <a:cs typeface="Palatino-Italic"/>
              </a:rPr>
              <a:t>Types of tissue repair</a:t>
            </a:r>
            <a:endParaRPr lang="en-US" sz="4000" dirty="0">
              <a:latin typeface="Calibri"/>
              <a:ea typeface="Calibri"/>
              <a:cs typeface="Arial"/>
            </a:endParaRPr>
          </a:p>
          <a:p>
            <a:pPr marL="342900" lvl="0" indent="-342900" algn="l" rtl="0">
              <a:lnSpc>
                <a:spcPct val="115000"/>
              </a:lnSpc>
              <a:spcAft>
                <a:spcPts val="0"/>
              </a:spcAft>
              <a:buSzPts val="1000"/>
              <a:buFont typeface="+mj-lt"/>
              <a:buAutoNum type="arabicPeriod"/>
            </a:pPr>
            <a:r>
              <a:rPr lang="en-US" dirty="0">
                <a:latin typeface="Palatino-Roman"/>
                <a:ea typeface="Calibri"/>
                <a:cs typeface="Palatino-Roman"/>
              </a:rPr>
              <a:t>Repair by regeneration</a:t>
            </a:r>
            <a:endParaRPr lang="en-US" sz="4000" dirty="0">
              <a:latin typeface="Calibri"/>
              <a:ea typeface="Calibri"/>
              <a:cs typeface="Arial"/>
            </a:endParaRPr>
          </a:p>
          <a:p>
            <a:pPr marL="342900" lvl="0" indent="-342900" algn="l" rtl="0">
              <a:lnSpc>
                <a:spcPct val="115000"/>
              </a:lnSpc>
              <a:spcAft>
                <a:spcPts val="0"/>
              </a:spcAft>
              <a:buSzPts val="1000"/>
              <a:buFont typeface="+mj-lt"/>
              <a:buAutoNum type="arabicPeriod"/>
            </a:pPr>
            <a:r>
              <a:rPr lang="en-US" dirty="0">
                <a:latin typeface="Palatino-Roman"/>
                <a:ea typeface="Calibri"/>
                <a:cs typeface="Palatino-Roman"/>
              </a:rPr>
              <a:t>Repair by connective tissue replacement</a:t>
            </a:r>
            <a:endParaRPr lang="en-US" sz="4000" dirty="0">
              <a:latin typeface="Calibri"/>
              <a:ea typeface="Calibri"/>
              <a:cs typeface="Arial"/>
            </a:endParaRPr>
          </a:p>
          <a:p>
            <a:endParaRPr lang="ar-IQ" dirty="0"/>
          </a:p>
        </p:txBody>
      </p:sp>
    </p:spTree>
    <p:extLst>
      <p:ext uri="{BB962C8B-B14F-4D97-AF65-F5344CB8AC3E}">
        <p14:creationId xmlns:p14="http://schemas.microsoft.com/office/powerpoint/2010/main" val="10744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marL="228600" algn="justLow" rtl="0">
              <a:lnSpc>
                <a:spcPct val="115000"/>
              </a:lnSpc>
              <a:spcAft>
                <a:spcPts val="0"/>
              </a:spcAft>
              <a:tabLst>
                <a:tab pos="457200" algn="r"/>
              </a:tabLst>
            </a:pPr>
            <a:r>
              <a:rPr lang="en-US" sz="2800" dirty="0">
                <a:effectLst/>
                <a:latin typeface="Times New Roman"/>
                <a:ea typeface="Calibri"/>
                <a:cs typeface="Arial"/>
              </a:rPr>
              <a:t>25-Kidney with coagulative necrosis</a:t>
            </a:r>
            <a:r>
              <a:rPr lang="en-US" sz="2400" dirty="0">
                <a:effectLst/>
                <a:latin typeface="Times New Roman"/>
                <a:ea typeface="Calibri"/>
                <a:cs typeface="Arial"/>
              </a:rPr>
              <a:t>: Tissue structure and cell out line are preserved. Nuclei are </a:t>
            </a:r>
            <a:r>
              <a:rPr lang="en-US" sz="2400" dirty="0" err="1">
                <a:effectLst/>
                <a:latin typeface="Times New Roman"/>
                <a:ea typeface="Calibri"/>
                <a:cs typeface="Arial"/>
              </a:rPr>
              <a:t>pyknotic</a:t>
            </a:r>
            <a:r>
              <a:rPr lang="en-US" sz="2400" dirty="0">
                <a:effectLst/>
                <a:latin typeface="Times New Roman"/>
                <a:ea typeface="Calibri"/>
                <a:cs typeface="Arial"/>
              </a:rPr>
              <a:t> but are still visible.</a:t>
            </a:r>
            <a:r>
              <a:rPr lang="en-US" sz="1800" dirty="0">
                <a:effectLst/>
                <a:latin typeface="Calibri"/>
                <a:ea typeface="Calibri"/>
                <a:cs typeface="Arial"/>
              </a:rPr>
              <a:t/>
            </a:r>
            <a:br>
              <a:rPr lang="en-US" sz="1800" dirty="0">
                <a:effectLst/>
                <a:latin typeface="Calibri"/>
                <a:ea typeface="Calibri"/>
                <a:cs typeface="Arial"/>
              </a:rPr>
            </a:br>
            <a:endParaRPr lang="ar-IQ" sz="2400" dirty="0"/>
          </a:p>
        </p:txBody>
      </p:sp>
      <p:pic>
        <p:nvPicPr>
          <p:cNvPr id="4" name="عنصر نائب للمحتوى 3" descr="I:\WEBPATH\JPEG1\RENAL012.JPG"/>
          <p:cNvPicPr>
            <a:picLocks noGrp="1"/>
          </p:cNvPicPr>
          <p:nvPr>
            <p:ph idx="1"/>
          </p:nvPr>
        </p:nvPicPr>
        <p:blipFill>
          <a:blip r:embed="rId2" cstate="print"/>
          <a:srcRect/>
          <a:stretch>
            <a:fillRect/>
          </a:stretch>
        </p:blipFill>
        <p:spPr bwMode="auto">
          <a:xfrm>
            <a:off x="1259632" y="1628800"/>
            <a:ext cx="7632847" cy="4968552"/>
          </a:xfrm>
          <a:prstGeom prst="rect">
            <a:avLst/>
          </a:prstGeom>
          <a:noFill/>
        </p:spPr>
      </p:pic>
    </p:spTree>
    <p:extLst>
      <p:ext uri="{BB962C8B-B14F-4D97-AF65-F5344CB8AC3E}">
        <p14:creationId xmlns:p14="http://schemas.microsoft.com/office/powerpoint/2010/main" val="251944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620688"/>
            <a:ext cx="7498080" cy="1143000"/>
          </a:xfrm>
        </p:spPr>
        <p:txBody>
          <a:bodyPr>
            <a:noAutofit/>
          </a:bodyPr>
          <a:lstStyle/>
          <a:p>
            <a:pPr rtl="0">
              <a:lnSpc>
                <a:spcPct val="115000"/>
              </a:lnSpc>
              <a:spcAft>
                <a:spcPts val="1000"/>
              </a:spcAft>
            </a:pPr>
            <a:r>
              <a:rPr lang="en-US" sz="2000" dirty="0">
                <a:effectLst/>
                <a:latin typeface="Times New Roman"/>
                <a:ea typeface="Calibri"/>
                <a:cs typeface="Arial"/>
              </a:rPr>
              <a:t>26-Lung with </a:t>
            </a:r>
            <a:r>
              <a:rPr lang="en-US" sz="2000" dirty="0" err="1">
                <a:effectLst/>
                <a:latin typeface="Times New Roman"/>
                <a:ea typeface="Calibri"/>
                <a:cs typeface="Arial"/>
              </a:rPr>
              <a:t>caseous</a:t>
            </a:r>
            <a:r>
              <a:rPr lang="en-US" sz="2000" dirty="0">
                <a:effectLst/>
                <a:latin typeface="Times New Roman"/>
                <a:ea typeface="Calibri"/>
                <a:cs typeface="Arial"/>
              </a:rPr>
              <a:t> necrosis: At the upper right is amorphous pink </a:t>
            </a:r>
            <a:r>
              <a:rPr lang="en-US" sz="2000" dirty="0" err="1">
                <a:effectLst/>
                <a:latin typeface="Times New Roman"/>
                <a:ea typeface="Calibri"/>
                <a:cs typeface="Arial"/>
              </a:rPr>
              <a:t>caseous</a:t>
            </a:r>
            <a:r>
              <a:rPr lang="en-US" sz="2000" dirty="0">
                <a:effectLst/>
                <a:latin typeface="Times New Roman"/>
                <a:ea typeface="Calibri"/>
                <a:cs typeface="Arial"/>
              </a:rPr>
              <a:t> material composed of the necrotic elements of the granuloma as well as the infectious organisms. This area is ringed by the inflammatory component with epithelioid cells, lymphocytes, and fibroblasts.</a:t>
            </a:r>
            <a:r>
              <a:rPr lang="en-US" sz="1600" dirty="0">
                <a:effectLst/>
                <a:latin typeface="Calibri"/>
                <a:ea typeface="Calibri"/>
                <a:cs typeface="Arial"/>
              </a:rPr>
              <a:t/>
            </a:r>
            <a:br>
              <a:rPr lang="en-US" sz="1600" dirty="0">
                <a:effectLst/>
                <a:latin typeface="Calibri"/>
                <a:ea typeface="Calibri"/>
                <a:cs typeface="Arial"/>
              </a:rPr>
            </a:br>
            <a:endParaRPr lang="ar-IQ" sz="2000" dirty="0"/>
          </a:p>
        </p:txBody>
      </p:sp>
      <p:pic>
        <p:nvPicPr>
          <p:cNvPr id="4" name="عنصر نائب للمحتوى 3" descr="I:\WEBPATH\JPEG1\LUNG121.JPG"/>
          <p:cNvPicPr>
            <a:picLocks noGrp="1"/>
          </p:cNvPicPr>
          <p:nvPr>
            <p:ph idx="1"/>
          </p:nvPr>
        </p:nvPicPr>
        <p:blipFill>
          <a:blip r:embed="rId2" cstate="print"/>
          <a:srcRect/>
          <a:stretch>
            <a:fillRect/>
          </a:stretch>
        </p:blipFill>
        <p:spPr bwMode="auto">
          <a:xfrm>
            <a:off x="1259632" y="2060848"/>
            <a:ext cx="7632847" cy="4536504"/>
          </a:xfrm>
          <a:prstGeom prst="rect">
            <a:avLst/>
          </a:prstGeom>
          <a:noFill/>
        </p:spPr>
      </p:pic>
    </p:spTree>
    <p:extLst>
      <p:ext uri="{BB962C8B-B14F-4D97-AF65-F5344CB8AC3E}">
        <p14:creationId xmlns:p14="http://schemas.microsoft.com/office/powerpoint/2010/main" val="68776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7664" y="692696"/>
            <a:ext cx="7498080" cy="1143000"/>
          </a:xfrm>
        </p:spPr>
        <p:txBody>
          <a:bodyPr>
            <a:noAutofit/>
          </a:bodyPr>
          <a:lstStyle/>
          <a:p>
            <a:pPr rtl="0">
              <a:lnSpc>
                <a:spcPct val="115000"/>
              </a:lnSpc>
              <a:spcAft>
                <a:spcPts val="1000"/>
              </a:spcAft>
            </a:pPr>
            <a:r>
              <a:rPr lang="en-US" sz="1800" dirty="0">
                <a:effectLst/>
                <a:latin typeface="Times New Roman"/>
                <a:ea typeface="Calibri"/>
                <a:cs typeface="Arial"/>
              </a:rPr>
              <a:t>27- Lung with liquefactive necrosis: Seen here are two lung abscesses, one in the upper lobe and one in the lower lobe of this left lung. An abscess is a complication of severe pneumonia, most typically from virulent organisms such as S. aureus. Abscesses are complications of aspiration, where they appear more frequently in the right posterior lung.</a:t>
            </a:r>
            <a:r>
              <a:rPr lang="en-US" sz="1400" dirty="0">
                <a:effectLst/>
                <a:latin typeface="Calibri"/>
                <a:ea typeface="Calibri"/>
                <a:cs typeface="Arial"/>
              </a:rPr>
              <a:t/>
            </a:r>
            <a:br>
              <a:rPr lang="en-US" sz="1400" dirty="0">
                <a:effectLst/>
                <a:latin typeface="Calibri"/>
                <a:ea typeface="Calibri"/>
                <a:cs typeface="Arial"/>
              </a:rPr>
            </a:br>
            <a:endParaRPr lang="ar-IQ" sz="1800" dirty="0"/>
          </a:p>
        </p:txBody>
      </p:sp>
      <p:pic>
        <p:nvPicPr>
          <p:cNvPr id="4" name="عنصر نائب للمحتوى 3" descr="I:\WEBPATH\JPEG1\LUNG012.JPG"/>
          <p:cNvPicPr>
            <a:picLocks noGrp="1"/>
          </p:cNvPicPr>
          <p:nvPr>
            <p:ph idx="1"/>
          </p:nvPr>
        </p:nvPicPr>
        <p:blipFill>
          <a:blip r:embed="rId2" cstate="print"/>
          <a:srcRect/>
          <a:stretch>
            <a:fillRect/>
          </a:stretch>
        </p:blipFill>
        <p:spPr bwMode="auto">
          <a:xfrm>
            <a:off x="1259632" y="2132856"/>
            <a:ext cx="7632847" cy="4392488"/>
          </a:xfrm>
          <a:prstGeom prst="rect">
            <a:avLst/>
          </a:prstGeom>
          <a:noFill/>
        </p:spPr>
      </p:pic>
    </p:spTree>
    <p:extLst>
      <p:ext uri="{BB962C8B-B14F-4D97-AF65-F5344CB8AC3E}">
        <p14:creationId xmlns:p14="http://schemas.microsoft.com/office/powerpoint/2010/main" val="216829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lnSpc>
                <a:spcPct val="115000"/>
              </a:lnSpc>
              <a:spcAft>
                <a:spcPts val="1000"/>
              </a:spcAft>
            </a:pPr>
            <a:r>
              <a:rPr lang="en-US" sz="1800" dirty="0">
                <a:effectLst/>
                <a:latin typeface="Times New Roman"/>
                <a:ea typeface="Calibri"/>
                <a:cs typeface="Arial"/>
              </a:rPr>
              <a:t>This is a cerebral abscess. There is a liquefactive center with yellow pus surrounded by a thin wall. Abscesses usually result from </a:t>
            </a:r>
            <a:r>
              <a:rPr lang="en-US" sz="1800" dirty="0" err="1">
                <a:effectLst/>
                <a:latin typeface="Times New Roman"/>
                <a:ea typeface="Calibri"/>
                <a:cs typeface="Arial"/>
              </a:rPr>
              <a:t>hematogenous</a:t>
            </a:r>
            <a:r>
              <a:rPr lang="en-US" sz="1800" dirty="0">
                <a:effectLst/>
                <a:latin typeface="Times New Roman"/>
                <a:ea typeface="Calibri"/>
                <a:cs typeface="Arial"/>
              </a:rPr>
              <a:t> spread of bacterial infection, but may also occur from direct penetrating trauma or extension from adjacent infection in sinuses.</a:t>
            </a:r>
            <a:r>
              <a:rPr lang="en-US" sz="1400" dirty="0">
                <a:effectLst/>
                <a:latin typeface="Calibri"/>
                <a:ea typeface="Calibri"/>
                <a:cs typeface="Arial"/>
              </a:rPr>
              <a:t/>
            </a:r>
            <a:br>
              <a:rPr lang="en-US" sz="1400" dirty="0">
                <a:effectLst/>
                <a:latin typeface="Calibri"/>
                <a:ea typeface="Calibri"/>
                <a:cs typeface="Arial"/>
              </a:rPr>
            </a:br>
            <a:endParaRPr lang="ar-IQ" sz="1800" dirty="0"/>
          </a:p>
        </p:txBody>
      </p:sp>
      <p:pic>
        <p:nvPicPr>
          <p:cNvPr id="4" name="عنصر نائب للمحتوى 3" descr="D:\WEBPATH\JPEG3\CNS070.JPG"/>
          <p:cNvPicPr>
            <a:picLocks noGrp="1"/>
          </p:cNvPicPr>
          <p:nvPr>
            <p:ph idx="1"/>
          </p:nvPr>
        </p:nvPicPr>
        <p:blipFill>
          <a:blip r:embed="rId2"/>
          <a:srcRect/>
          <a:stretch>
            <a:fillRect/>
          </a:stretch>
        </p:blipFill>
        <p:spPr bwMode="auto">
          <a:xfrm>
            <a:off x="1187624" y="1412776"/>
            <a:ext cx="7632847" cy="5184576"/>
          </a:xfrm>
          <a:prstGeom prst="rect">
            <a:avLst/>
          </a:prstGeom>
          <a:noFill/>
          <a:ln w="9525">
            <a:noFill/>
            <a:miter lim="800000"/>
            <a:headEnd/>
            <a:tailEnd/>
          </a:ln>
        </p:spPr>
      </p:pic>
    </p:spTree>
    <p:extLst>
      <p:ext uri="{BB962C8B-B14F-4D97-AF65-F5344CB8AC3E}">
        <p14:creationId xmlns:p14="http://schemas.microsoft.com/office/powerpoint/2010/main" val="98007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lnSpc>
                <a:spcPct val="115000"/>
              </a:lnSpc>
              <a:spcAft>
                <a:spcPts val="1000"/>
              </a:spcAft>
            </a:pPr>
            <a:r>
              <a:rPr lang="en-US" sz="2000" dirty="0">
                <a:effectLst/>
                <a:latin typeface="Times New Roman"/>
                <a:ea typeface="Calibri"/>
                <a:cs typeface="Arial"/>
              </a:rPr>
              <a:t>This trichrome stain demonstrates the light blue connective tissue in the wall of an organizing cerebral abscess. Normal brain is at the right and the center of the abscess at the left.</a:t>
            </a:r>
            <a:r>
              <a:rPr lang="en-US" sz="1600" dirty="0">
                <a:effectLst/>
                <a:latin typeface="Calibri"/>
                <a:ea typeface="Calibri"/>
                <a:cs typeface="Arial"/>
              </a:rPr>
              <a:t/>
            </a:r>
            <a:br>
              <a:rPr lang="en-US" sz="1600" dirty="0">
                <a:effectLst/>
                <a:latin typeface="Calibri"/>
                <a:ea typeface="Calibri"/>
                <a:cs typeface="Arial"/>
              </a:rPr>
            </a:br>
            <a:endParaRPr lang="ar-IQ" sz="2000" dirty="0"/>
          </a:p>
        </p:txBody>
      </p:sp>
      <p:pic>
        <p:nvPicPr>
          <p:cNvPr id="4" name="عنصر نائب للمحتوى 3" descr="D:\WEBPATH\JPEG3\CNS071.JPG"/>
          <p:cNvPicPr>
            <a:picLocks noGrp="1"/>
          </p:cNvPicPr>
          <p:nvPr>
            <p:ph idx="1"/>
          </p:nvPr>
        </p:nvPicPr>
        <p:blipFill>
          <a:blip r:embed="rId2"/>
          <a:srcRect/>
          <a:stretch>
            <a:fillRect/>
          </a:stretch>
        </p:blipFill>
        <p:spPr bwMode="auto">
          <a:xfrm>
            <a:off x="1984375" y="1746250"/>
            <a:ext cx="6400800" cy="4203700"/>
          </a:xfrm>
          <a:prstGeom prst="rect">
            <a:avLst/>
          </a:prstGeom>
          <a:noFill/>
          <a:ln w="9525">
            <a:noFill/>
            <a:miter lim="800000"/>
            <a:headEnd/>
            <a:tailEnd/>
          </a:ln>
        </p:spPr>
      </p:pic>
    </p:spTree>
    <p:extLst>
      <p:ext uri="{BB962C8B-B14F-4D97-AF65-F5344CB8AC3E}">
        <p14:creationId xmlns:p14="http://schemas.microsoft.com/office/powerpoint/2010/main" val="83856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920879" cy="6525344"/>
          </a:xfrm>
          <a:prstGeom prst="rect">
            <a:avLst/>
          </a:prstGeom>
          <a:noFill/>
          <a:ln>
            <a:noFill/>
          </a:ln>
        </p:spPr>
      </p:pic>
    </p:spTree>
    <p:extLst>
      <p:ext uri="{BB962C8B-B14F-4D97-AF65-F5344CB8AC3E}">
        <p14:creationId xmlns:p14="http://schemas.microsoft.com/office/powerpoint/2010/main" val="2327847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TotalTime>
  <Words>269</Words>
  <Application>Microsoft Office PowerPoint</Application>
  <PresentationFormat>عرض على الشاشة (3:4)‏</PresentationFormat>
  <Paragraphs>20</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انقلاب</vt:lpstr>
      <vt:lpstr>Cell death </vt:lpstr>
      <vt:lpstr>Cell death </vt:lpstr>
      <vt:lpstr>عرض تقديمي في PowerPoint</vt:lpstr>
      <vt:lpstr>25-Kidney with coagulative necrosis: Tissue structure and cell out line are preserved. Nuclei are pyknotic but are still visible. </vt:lpstr>
      <vt:lpstr>26-Lung with caseous necrosis: At the upper right is amorphous pink caseous material composed of the necrotic elements of the granuloma as well as the infectious organisms. This area is ringed by the inflammatory component with epithelioid cells, lymphocytes, and fibroblasts. </vt:lpstr>
      <vt:lpstr>27- Lung with liquefactive necrosis: Seen here are two lung abscesses, one in the upper lobe and one in the lower lobe of this left lung. An abscess is a complication of severe pneumonia, most typically from virulent organisms such as S. aureus. Abscesses are complications of aspiration, where they appear more frequently in the right posterior lung. </vt:lpstr>
      <vt:lpstr>This is a cerebral abscess. There is a liquefactive center with yellow pus surrounded by a thin wall. Abscesses usually result from hematogenous spread of bacterial infection, but may also occur from direct penetrating trauma or extension from adjacent infection in sinuses. </vt:lpstr>
      <vt:lpstr>This trichrome stain demonstrates the light blue connective tissue in the wall of an organizing cerebral abscess. Normal brain is at the right and the center of the abscess at the left. </vt:lpstr>
      <vt:lpstr>عرض تقديمي في PowerPoint</vt:lpstr>
      <vt:lpstr>Adipost tissue with fat necrosis: F.A. binds with Metallic ions especially Na, K, Ca. soap is formed within  adipocytes. adipocytes are replaced by opaque, homogenous substance.Stains pink with K soap.Nuclei are pyknotic. </vt:lpstr>
      <vt:lpstr>Zenkers Necrosis: coagulation of the protein of the sarcoplasm of striated muscle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Maher</cp:lastModifiedBy>
  <cp:revision>3</cp:revision>
  <dcterms:created xsi:type="dcterms:W3CDTF">2019-12-23T08:09:00Z</dcterms:created>
  <dcterms:modified xsi:type="dcterms:W3CDTF">2019-12-23T22:27:49Z</dcterms:modified>
</cp:coreProperties>
</file>