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110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F59ED601-C2B1-4C62-8D4F-44A62C6E55D4}" type="datetimeFigureOut">
              <a:rPr lang="en-US" smtClean="0"/>
              <a:t>2019-01-28</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51CAD1AF-9046-4C96-8698-5F1977FF5BFB}" type="slidenum">
              <a:rPr lang="en-US" smtClean="0"/>
              <a:t>‹#›</a:t>
            </a:fld>
            <a:endParaRPr lang="en-US"/>
          </a:p>
        </p:txBody>
      </p:sp>
    </p:spTree>
    <p:extLst>
      <p:ext uri="{BB962C8B-B14F-4D97-AF65-F5344CB8AC3E}">
        <p14:creationId xmlns:p14="http://schemas.microsoft.com/office/powerpoint/2010/main" val="3174627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F59ED601-C2B1-4C62-8D4F-44A62C6E55D4}" type="datetimeFigureOut">
              <a:rPr lang="en-US" smtClean="0"/>
              <a:t>2019-01-28</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51CAD1AF-9046-4C96-8698-5F1977FF5BFB}" type="slidenum">
              <a:rPr lang="en-US" smtClean="0"/>
              <a:t>‹#›</a:t>
            </a:fld>
            <a:endParaRPr lang="en-US"/>
          </a:p>
        </p:txBody>
      </p:sp>
    </p:spTree>
    <p:extLst>
      <p:ext uri="{BB962C8B-B14F-4D97-AF65-F5344CB8AC3E}">
        <p14:creationId xmlns:p14="http://schemas.microsoft.com/office/powerpoint/2010/main" val="894189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F59ED601-C2B1-4C62-8D4F-44A62C6E55D4}" type="datetimeFigureOut">
              <a:rPr lang="en-US" smtClean="0"/>
              <a:t>2019-01-28</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51CAD1AF-9046-4C96-8698-5F1977FF5BFB}" type="slidenum">
              <a:rPr lang="en-US" smtClean="0"/>
              <a:t>‹#›</a:t>
            </a:fld>
            <a:endParaRPr lang="en-US"/>
          </a:p>
        </p:txBody>
      </p:sp>
    </p:spTree>
    <p:extLst>
      <p:ext uri="{BB962C8B-B14F-4D97-AF65-F5344CB8AC3E}">
        <p14:creationId xmlns:p14="http://schemas.microsoft.com/office/powerpoint/2010/main" val="3751909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F59ED601-C2B1-4C62-8D4F-44A62C6E55D4}" type="datetimeFigureOut">
              <a:rPr lang="en-US" smtClean="0"/>
              <a:t>2019-01-28</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51CAD1AF-9046-4C96-8698-5F1977FF5BFB}" type="slidenum">
              <a:rPr lang="en-US" smtClean="0"/>
              <a:t>‹#›</a:t>
            </a:fld>
            <a:endParaRPr lang="en-US"/>
          </a:p>
        </p:txBody>
      </p:sp>
    </p:spTree>
    <p:extLst>
      <p:ext uri="{BB962C8B-B14F-4D97-AF65-F5344CB8AC3E}">
        <p14:creationId xmlns:p14="http://schemas.microsoft.com/office/powerpoint/2010/main" val="282656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F59ED601-C2B1-4C62-8D4F-44A62C6E55D4}" type="datetimeFigureOut">
              <a:rPr lang="en-US" smtClean="0"/>
              <a:t>2019-01-28</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51CAD1AF-9046-4C96-8698-5F1977FF5BFB}" type="slidenum">
              <a:rPr lang="en-US" smtClean="0"/>
              <a:t>‹#›</a:t>
            </a:fld>
            <a:endParaRPr lang="en-US"/>
          </a:p>
        </p:txBody>
      </p:sp>
    </p:spTree>
    <p:extLst>
      <p:ext uri="{BB962C8B-B14F-4D97-AF65-F5344CB8AC3E}">
        <p14:creationId xmlns:p14="http://schemas.microsoft.com/office/powerpoint/2010/main" val="60837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4"/>
          <p:cNvSpPr>
            <a:spLocks noGrp="1"/>
          </p:cNvSpPr>
          <p:nvPr>
            <p:ph type="dt" sz="half" idx="10"/>
          </p:nvPr>
        </p:nvSpPr>
        <p:spPr/>
        <p:txBody>
          <a:bodyPr/>
          <a:lstStyle/>
          <a:p>
            <a:fld id="{F59ED601-C2B1-4C62-8D4F-44A62C6E55D4}" type="datetimeFigureOut">
              <a:rPr lang="en-US" smtClean="0"/>
              <a:t>2019-01-28</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51CAD1AF-9046-4C96-8698-5F1977FF5BFB}" type="slidenum">
              <a:rPr lang="en-US" smtClean="0"/>
              <a:t>‹#›</a:t>
            </a:fld>
            <a:endParaRPr lang="en-US"/>
          </a:p>
        </p:txBody>
      </p:sp>
    </p:spTree>
    <p:extLst>
      <p:ext uri="{BB962C8B-B14F-4D97-AF65-F5344CB8AC3E}">
        <p14:creationId xmlns:p14="http://schemas.microsoft.com/office/powerpoint/2010/main" val="817225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6"/>
          <p:cNvSpPr>
            <a:spLocks noGrp="1"/>
          </p:cNvSpPr>
          <p:nvPr>
            <p:ph type="dt" sz="half" idx="10"/>
          </p:nvPr>
        </p:nvSpPr>
        <p:spPr/>
        <p:txBody>
          <a:bodyPr/>
          <a:lstStyle/>
          <a:p>
            <a:fld id="{F59ED601-C2B1-4C62-8D4F-44A62C6E55D4}" type="datetimeFigureOut">
              <a:rPr lang="en-US" smtClean="0"/>
              <a:t>2019-01-28</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51CAD1AF-9046-4C96-8698-5F1977FF5BFB}" type="slidenum">
              <a:rPr lang="en-US" smtClean="0"/>
              <a:t>‹#›</a:t>
            </a:fld>
            <a:endParaRPr lang="en-US"/>
          </a:p>
        </p:txBody>
      </p:sp>
    </p:spTree>
    <p:extLst>
      <p:ext uri="{BB962C8B-B14F-4D97-AF65-F5344CB8AC3E}">
        <p14:creationId xmlns:p14="http://schemas.microsoft.com/office/powerpoint/2010/main" val="777365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F59ED601-C2B1-4C62-8D4F-44A62C6E55D4}" type="datetimeFigureOut">
              <a:rPr lang="en-US" smtClean="0"/>
              <a:t>2019-01-28</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51CAD1AF-9046-4C96-8698-5F1977FF5BFB}" type="slidenum">
              <a:rPr lang="en-US" smtClean="0"/>
              <a:t>‹#›</a:t>
            </a:fld>
            <a:endParaRPr lang="en-US"/>
          </a:p>
        </p:txBody>
      </p:sp>
    </p:spTree>
    <p:extLst>
      <p:ext uri="{BB962C8B-B14F-4D97-AF65-F5344CB8AC3E}">
        <p14:creationId xmlns:p14="http://schemas.microsoft.com/office/powerpoint/2010/main" val="3829860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F59ED601-C2B1-4C62-8D4F-44A62C6E55D4}" type="datetimeFigureOut">
              <a:rPr lang="en-US" smtClean="0"/>
              <a:t>2019-01-28</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51CAD1AF-9046-4C96-8698-5F1977FF5BFB}" type="slidenum">
              <a:rPr lang="en-US" smtClean="0"/>
              <a:t>‹#›</a:t>
            </a:fld>
            <a:endParaRPr lang="en-US"/>
          </a:p>
        </p:txBody>
      </p:sp>
    </p:spTree>
    <p:extLst>
      <p:ext uri="{BB962C8B-B14F-4D97-AF65-F5344CB8AC3E}">
        <p14:creationId xmlns:p14="http://schemas.microsoft.com/office/powerpoint/2010/main" val="1301909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F59ED601-C2B1-4C62-8D4F-44A62C6E55D4}" type="datetimeFigureOut">
              <a:rPr lang="en-US" smtClean="0"/>
              <a:t>2019-01-28</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51CAD1AF-9046-4C96-8698-5F1977FF5BFB}" type="slidenum">
              <a:rPr lang="en-US" smtClean="0"/>
              <a:t>‹#›</a:t>
            </a:fld>
            <a:endParaRPr lang="en-US"/>
          </a:p>
        </p:txBody>
      </p:sp>
    </p:spTree>
    <p:extLst>
      <p:ext uri="{BB962C8B-B14F-4D97-AF65-F5344CB8AC3E}">
        <p14:creationId xmlns:p14="http://schemas.microsoft.com/office/powerpoint/2010/main" val="2745193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F59ED601-C2B1-4C62-8D4F-44A62C6E55D4}" type="datetimeFigureOut">
              <a:rPr lang="en-US" smtClean="0"/>
              <a:t>2019-01-28</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51CAD1AF-9046-4C96-8698-5F1977FF5BFB}" type="slidenum">
              <a:rPr lang="en-US" smtClean="0"/>
              <a:t>‹#›</a:t>
            </a:fld>
            <a:endParaRPr lang="en-US"/>
          </a:p>
        </p:txBody>
      </p:sp>
    </p:spTree>
    <p:extLst>
      <p:ext uri="{BB962C8B-B14F-4D97-AF65-F5344CB8AC3E}">
        <p14:creationId xmlns:p14="http://schemas.microsoft.com/office/powerpoint/2010/main" val="109150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ED601-C2B1-4C62-8D4F-44A62C6E55D4}" type="datetimeFigureOut">
              <a:rPr lang="en-US" smtClean="0"/>
              <a:t>2019-01-28</a:t>
            </a:fld>
            <a:endParaRPr lang="en-US"/>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AD1AF-9046-4C96-8698-5F1977FF5BFB}" type="slidenum">
              <a:rPr lang="en-US" smtClean="0"/>
              <a:t>‹#›</a:t>
            </a:fld>
            <a:endParaRPr lang="en-US"/>
          </a:p>
        </p:txBody>
      </p:sp>
    </p:spTree>
    <p:extLst>
      <p:ext uri="{BB962C8B-B14F-4D97-AF65-F5344CB8AC3E}">
        <p14:creationId xmlns:p14="http://schemas.microsoft.com/office/powerpoint/2010/main" val="1359751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332656"/>
            <a:ext cx="7772400" cy="1470025"/>
          </a:xfrm>
        </p:spPr>
        <p:txBody>
          <a:bodyPr>
            <a:normAutofit/>
          </a:bodyPr>
          <a:lstStyle/>
          <a:p>
            <a:r>
              <a:rPr lang="en-US" sz="8800" b="1" dirty="0" smtClean="0"/>
              <a:t>Biochemistry</a:t>
            </a:r>
            <a:endParaRPr lang="en-US" sz="8800" b="1" dirty="0"/>
          </a:p>
        </p:txBody>
      </p:sp>
      <p:sp>
        <p:nvSpPr>
          <p:cNvPr id="3" name="عنوان فرعي 2"/>
          <p:cNvSpPr>
            <a:spLocks noGrp="1"/>
          </p:cNvSpPr>
          <p:nvPr>
            <p:ph type="subTitle" idx="1"/>
          </p:nvPr>
        </p:nvSpPr>
        <p:spPr>
          <a:xfrm>
            <a:off x="1371600" y="1772816"/>
            <a:ext cx="6400800" cy="720080"/>
          </a:xfrm>
        </p:spPr>
        <p:txBody>
          <a:bodyPr>
            <a:noAutofit/>
          </a:bodyPr>
          <a:lstStyle/>
          <a:p>
            <a:r>
              <a:rPr lang="en-US" sz="4800" b="1" smtClean="0">
                <a:solidFill>
                  <a:schemeClr val="tx1"/>
                </a:solidFill>
              </a:rPr>
              <a:t>Lec:6</a:t>
            </a:r>
            <a:endParaRPr lang="en-US" sz="4800" b="1" dirty="0" smtClean="0">
              <a:solidFill>
                <a:schemeClr val="tx1"/>
              </a:solidFill>
            </a:endParaRPr>
          </a:p>
          <a:p>
            <a:endParaRPr lang="en-US" sz="4800" b="1" dirty="0" smtClean="0">
              <a:solidFill>
                <a:schemeClr val="tx1"/>
              </a:solidFill>
            </a:endParaRPr>
          </a:p>
          <a:p>
            <a:endParaRPr lang="en-US" sz="4800" b="1" dirty="0">
              <a:solidFill>
                <a:schemeClr val="tx1"/>
              </a:solidFill>
            </a:endParaRPr>
          </a:p>
        </p:txBody>
      </p:sp>
      <p:sp>
        <p:nvSpPr>
          <p:cNvPr id="4" name="عنوان فرعي 2"/>
          <p:cNvSpPr txBox="1">
            <a:spLocks/>
          </p:cNvSpPr>
          <p:nvPr/>
        </p:nvSpPr>
        <p:spPr>
          <a:xfrm>
            <a:off x="2123728" y="4772744"/>
            <a:ext cx="6408712" cy="74448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solidFill>
                  <a:schemeClr val="tx1"/>
                </a:solidFill>
              </a:rPr>
              <a:t>Dr.Radhwan M. Asal</a:t>
            </a:r>
          </a:p>
          <a:p>
            <a:r>
              <a:rPr lang="en-US" b="1" dirty="0" err="1" smtClean="0">
                <a:solidFill>
                  <a:schemeClr val="tx1"/>
                </a:solidFill>
              </a:rPr>
              <a:t>Bsc</a:t>
            </a:r>
            <a:r>
              <a:rPr lang="en-US" b="1" dirty="0" smtClean="0">
                <a:solidFill>
                  <a:schemeClr val="tx1"/>
                </a:solidFill>
              </a:rPr>
              <a:t>. Pharmacy</a:t>
            </a:r>
          </a:p>
          <a:p>
            <a:r>
              <a:rPr lang="en-US" b="1" dirty="0">
                <a:solidFill>
                  <a:schemeClr val="tx1"/>
                </a:solidFill>
              </a:rPr>
              <a:t>MSC </a:t>
            </a:r>
            <a:r>
              <a:rPr lang="en-US" b="1" dirty="0" smtClean="0">
                <a:solidFill>
                  <a:schemeClr val="tx1"/>
                </a:solidFill>
              </a:rPr>
              <a:t>,PhD  Clinical Biochemistry</a:t>
            </a:r>
            <a:endParaRPr lang="en-US" b="1" dirty="0">
              <a:solidFill>
                <a:schemeClr val="tx1"/>
              </a:solidFill>
            </a:endParaRPr>
          </a:p>
        </p:txBody>
      </p:sp>
    </p:spTree>
    <p:extLst>
      <p:ext uri="{BB962C8B-B14F-4D97-AF65-F5344CB8AC3E}">
        <p14:creationId xmlns:p14="http://schemas.microsoft.com/office/powerpoint/2010/main" val="2972960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95536" y="172953"/>
            <a:ext cx="8064896" cy="5632311"/>
          </a:xfrm>
          <a:prstGeom prst="rect">
            <a:avLst/>
          </a:prstGeom>
        </p:spPr>
        <p:txBody>
          <a:bodyPr wrap="square">
            <a:spAutoFit/>
          </a:bodyPr>
          <a:lstStyle/>
          <a:p>
            <a:pPr algn="just">
              <a:lnSpc>
                <a:spcPct val="150000"/>
              </a:lnSpc>
            </a:pPr>
            <a:r>
              <a:rPr lang="en-US" sz="2400" b="1" dirty="0" smtClean="0">
                <a:latin typeface="Times New Roman" pitchFamily="18" charset="0"/>
                <a:cs typeface="Times New Roman" pitchFamily="18" charset="0"/>
              </a:rPr>
              <a:t>How enzymes work </a:t>
            </a:r>
            <a:endParaRPr lang="en-US" sz="2400" dirty="0">
              <a:latin typeface="Times New Roman" pitchFamily="18" charset="0"/>
              <a:cs typeface="Times New Roman" pitchFamily="18" charset="0"/>
            </a:endParaRPr>
          </a:p>
          <a:p>
            <a:pPr algn="just">
              <a:lnSpc>
                <a:spcPct val="150000"/>
              </a:lnSpc>
            </a:pPr>
            <a:r>
              <a:rPr lang="en-US" sz="2400" dirty="0">
                <a:latin typeface="Times New Roman" pitchFamily="18" charset="0"/>
                <a:cs typeface="Times New Roman" pitchFamily="18" charset="0"/>
              </a:rPr>
              <a:t>The mechanism of enzyme action can be viewed from two different perspectives. </a:t>
            </a:r>
            <a:endParaRPr lang="en-US" sz="2400" dirty="0" smtClean="0">
              <a:latin typeface="Times New Roman" pitchFamily="18" charset="0"/>
              <a:cs typeface="Times New Roman" pitchFamily="18" charset="0"/>
            </a:endParaRPr>
          </a:p>
          <a:p>
            <a:pPr algn="just">
              <a:lnSpc>
                <a:spcPct val="150000"/>
              </a:lnSpc>
            </a:pPr>
            <a:r>
              <a:rPr lang="en-US" sz="2400" b="1" dirty="0" smtClean="0">
                <a:latin typeface="Times New Roman" pitchFamily="18" charset="0"/>
                <a:cs typeface="Times New Roman" pitchFamily="18" charset="0"/>
              </a:rPr>
              <a:t>A</a:t>
            </a:r>
            <a:r>
              <a:rPr lang="en-US" sz="2400" b="1" dirty="0">
                <a:latin typeface="Times New Roman" pitchFamily="18" charset="0"/>
                <a:cs typeface="Times New Roman" pitchFamily="18" charset="0"/>
              </a:rPr>
              <a:t>. Energy changes occurring during the reaction </a:t>
            </a:r>
            <a:endParaRPr lang="en-US" sz="2400" dirty="0">
              <a:latin typeface="Times New Roman" pitchFamily="18" charset="0"/>
              <a:cs typeface="Times New Roman" pitchFamily="18" charset="0"/>
            </a:endParaRPr>
          </a:p>
          <a:p>
            <a:pPr algn="just">
              <a:lnSpc>
                <a:spcPct val="150000"/>
              </a:lnSpc>
            </a:pPr>
            <a:r>
              <a:rPr lang="en-US" sz="2400" dirty="0">
                <a:latin typeface="Times New Roman" pitchFamily="18" charset="0"/>
                <a:cs typeface="Times New Roman" pitchFamily="18" charset="0"/>
              </a:rPr>
              <a:t>Virtually all chemical reactions have an </a:t>
            </a:r>
            <a:r>
              <a:rPr lang="en-US" sz="2400" b="1" dirty="0">
                <a:latin typeface="Times New Roman" pitchFamily="18" charset="0"/>
                <a:cs typeface="Times New Roman" pitchFamily="18" charset="0"/>
              </a:rPr>
              <a:t>energy barrier </a:t>
            </a:r>
            <a:r>
              <a:rPr lang="en-US" sz="2400" dirty="0" smtClean="0">
                <a:latin typeface="Times New Roman" pitchFamily="18" charset="0"/>
                <a:cs typeface="Times New Roman" pitchFamily="18" charset="0"/>
              </a:rPr>
              <a:t>separating the </a:t>
            </a:r>
            <a:r>
              <a:rPr lang="en-US" sz="2400" dirty="0">
                <a:latin typeface="Times New Roman" pitchFamily="18" charset="0"/>
                <a:cs typeface="Times New Roman" pitchFamily="18" charset="0"/>
              </a:rPr>
              <a:t>reactants and the products. This barrier, called the </a:t>
            </a:r>
            <a:r>
              <a:rPr lang="en-US" sz="2400" b="1" dirty="0">
                <a:latin typeface="Times New Roman" pitchFamily="18" charset="0"/>
                <a:cs typeface="Times New Roman" pitchFamily="18" charset="0"/>
              </a:rPr>
              <a:t>free </a:t>
            </a:r>
            <a:r>
              <a:rPr lang="en-US" sz="2400" b="1" dirty="0" smtClean="0">
                <a:latin typeface="Times New Roman" pitchFamily="18" charset="0"/>
                <a:cs typeface="Times New Roman" pitchFamily="18" charset="0"/>
              </a:rPr>
              <a:t>energy of </a:t>
            </a:r>
            <a:r>
              <a:rPr lang="en-US" sz="2400" b="1" dirty="0">
                <a:latin typeface="Times New Roman" pitchFamily="18" charset="0"/>
                <a:cs typeface="Times New Roman" pitchFamily="18" charset="0"/>
              </a:rPr>
              <a:t>activation, </a:t>
            </a:r>
            <a:r>
              <a:rPr lang="en-US" sz="2400" dirty="0">
                <a:latin typeface="Times New Roman" pitchFamily="18" charset="0"/>
                <a:cs typeface="Times New Roman" pitchFamily="18" charset="0"/>
              </a:rPr>
              <a:t>is the energy difference between that of the </a:t>
            </a:r>
            <a:r>
              <a:rPr lang="en-US" sz="2400" dirty="0" smtClean="0">
                <a:latin typeface="Times New Roman" pitchFamily="18" charset="0"/>
                <a:cs typeface="Times New Roman" pitchFamily="18" charset="0"/>
              </a:rPr>
              <a:t>reactants and </a:t>
            </a:r>
            <a:r>
              <a:rPr lang="en-US" sz="2400" dirty="0">
                <a:latin typeface="Times New Roman" pitchFamily="18" charset="0"/>
                <a:cs typeface="Times New Roman" pitchFamily="18" charset="0"/>
              </a:rPr>
              <a:t>a high-energy intermediate that occurs during the formation </a:t>
            </a:r>
            <a:r>
              <a:rPr lang="en-US" sz="2400" dirty="0" smtClean="0">
                <a:latin typeface="Times New Roman" pitchFamily="18" charset="0"/>
                <a:cs typeface="Times New Roman" pitchFamily="18" charset="0"/>
              </a:rPr>
              <a:t>of product</a:t>
            </a:r>
            <a:r>
              <a:rPr lang="en-US" sz="2400" dirty="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pPr algn="just">
              <a:lnSpc>
                <a:spcPct val="150000"/>
              </a:lnSpc>
            </a:pPr>
            <a:endParaRPr lang="en-US" sz="24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7" y="5445224"/>
            <a:ext cx="6768752" cy="107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102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619"/>
          <a:stretch/>
        </p:blipFill>
        <p:spPr bwMode="auto">
          <a:xfrm>
            <a:off x="4283968" y="0"/>
            <a:ext cx="4824536"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07504" y="188640"/>
            <a:ext cx="4032448" cy="6186309"/>
          </a:xfrm>
          <a:prstGeom prst="rect">
            <a:avLst/>
          </a:prstGeom>
        </p:spPr>
        <p:txBody>
          <a:bodyPr wrap="square">
            <a:spAutoFit/>
          </a:bodyPr>
          <a:lstStyle/>
          <a:p>
            <a:pPr algn="just">
              <a:lnSpc>
                <a:spcPct val="150000"/>
              </a:lnSpc>
            </a:pPr>
            <a:r>
              <a:rPr lang="en-US" sz="2400" b="1" dirty="0">
                <a:latin typeface="Times New Roman" pitchFamily="18" charset="0"/>
                <a:cs typeface="Times New Roman" pitchFamily="18" charset="0"/>
              </a:rPr>
              <a:t>Free energy of activation</a:t>
            </a:r>
            <a:r>
              <a:rPr lang="en-US" sz="2400" dirty="0">
                <a:latin typeface="Times New Roman" pitchFamily="18" charset="0"/>
                <a:cs typeface="Times New Roman" pitchFamily="18" charset="0"/>
              </a:rPr>
              <a:t>: The peak of energy </a:t>
            </a:r>
            <a:r>
              <a:rPr lang="en-US" sz="2400" dirty="0" smtClean="0">
                <a:latin typeface="Times New Roman" pitchFamily="18" charset="0"/>
                <a:cs typeface="Times New Roman" pitchFamily="18" charset="0"/>
              </a:rPr>
              <a:t>is </a:t>
            </a:r>
            <a:r>
              <a:rPr lang="en-US" sz="2400" dirty="0">
                <a:latin typeface="Times New Roman" pitchFamily="18" charset="0"/>
                <a:cs typeface="Times New Roman" pitchFamily="18" charset="0"/>
              </a:rPr>
              <a:t>the difference in free energy between the reactant and </a:t>
            </a:r>
            <a:r>
              <a:rPr lang="en-US" sz="2400" b="1" dirty="0" smtClean="0">
                <a:latin typeface="Times New Roman" pitchFamily="18" charset="0"/>
                <a:cs typeface="Times New Roman" pitchFamily="18" charset="0"/>
              </a:rPr>
              <a:t>T*, </a:t>
            </a:r>
            <a:r>
              <a:rPr lang="en-US" sz="2400" dirty="0" smtClean="0">
                <a:latin typeface="Times New Roman" pitchFamily="18" charset="0"/>
                <a:cs typeface="Times New Roman" pitchFamily="18" charset="0"/>
              </a:rPr>
              <a:t>where </a:t>
            </a:r>
            <a:r>
              <a:rPr lang="en-US" sz="2400" dirty="0">
                <a:latin typeface="Times New Roman" pitchFamily="18" charset="0"/>
                <a:cs typeface="Times New Roman" pitchFamily="18" charset="0"/>
              </a:rPr>
              <a:t>the high-energy intermediate is formed during the conversion of reactant to product. Because of the high free energy of activation, the rates of uncatalyzed chemical reactions are often slow.</a:t>
            </a:r>
          </a:p>
        </p:txBody>
      </p:sp>
    </p:spTree>
    <p:extLst>
      <p:ext uri="{BB962C8B-B14F-4D97-AF65-F5344CB8AC3E}">
        <p14:creationId xmlns:p14="http://schemas.microsoft.com/office/powerpoint/2010/main" val="2566672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07504" y="73069"/>
            <a:ext cx="8928992" cy="6740307"/>
          </a:xfrm>
          <a:prstGeom prst="rect">
            <a:avLst/>
          </a:prstGeom>
        </p:spPr>
        <p:txBody>
          <a:bodyPr wrap="square">
            <a:spAutoFit/>
          </a:bodyPr>
          <a:lstStyle/>
          <a:p>
            <a:pPr algn="just">
              <a:lnSpc>
                <a:spcPct val="150000"/>
              </a:lnSpc>
            </a:pPr>
            <a:r>
              <a:rPr lang="en-US" sz="2400" b="1" dirty="0">
                <a:latin typeface="Times New Roman" pitchFamily="18" charset="0"/>
                <a:cs typeface="Times New Roman" pitchFamily="18" charset="0"/>
              </a:rPr>
              <a:t>Rate of reaction</a:t>
            </a:r>
            <a:r>
              <a:rPr lang="en-US" sz="2400" dirty="0">
                <a:latin typeface="Times New Roman" pitchFamily="18" charset="0"/>
                <a:cs typeface="Times New Roman" pitchFamily="18" charset="0"/>
              </a:rPr>
              <a:t>: For molecules to react, they must contain sufficient energy to overcome the energy barrier of the transition state. </a:t>
            </a:r>
            <a:r>
              <a:rPr lang="en-US" sz="2400" dirty="0" smtClean="0">
                <a:latin typeface="Times New Roman" pitchFamily="18" charset="0"/>
                <a:cs typeface="Times New Roman" pitchFamily="18" charset="0"/>
              </a:rPr>
              <a:t>In the </a:t>
            </a:r>
            <a:r>
              <a:rPr lang="en-US" sz="2400" dirty="0">
                <a:latin typeface="Times New Roman" pitchFamily="18" charset="0"/>
                <a:cs typeface="Times New Roman" pitchFamily="18" charset="0"/>
              </a:rPr>
              <a:t>absence of an enzyme, only a small proportion of a population of molecules may possess enough energy to achieve the transition </a:t>
            </a:r>
            <a:r>
              <a:rPr lang="en-US" sz="2400" dirty="0" smtClean="0">
                <a:latin typeface="Times New Roman" pitchFamily="18" charset="0"/>
                <a:cs typeface="Times New Roman" pitchFamily="18" charset="0"/>
              </a:rPr>
              <a:t>state. In general</a:t>
            </a:r>
            <a:r>
              <a:rPr lang="en-US" sz="2400" dirty="0">
                <a:latin typeface="Times New Roman" pitchFamily="18" charset="0"/>
                <a:cs typeface="Times New Roman" pitchFamily="18" charset="0"/>
              </a:rPr>
              <a:t>, the lower the free energy of activation, the more molecules have sufficient energy to pass through the transition state, and, thus, the faster the rate of the reaction</a:t>
            </a:r>
            <a:r>
              <a:rPr lang="en-US" sz="2400" dirty="0" smtClean="0">
                <a:latin typeface="Times New Roman" pitchFamily="18" charset="0"/>
                <a:cs typeface="Times New Roman" pitchFamily="18" charset="0"/>
              </a:rPr>
              <a:t>.</a:t>
            </a:r>
          </a:p>
          <a:p>
            <a:pPr algn="just">
              <a:lnSpc>
                <a:spcPct val="150000"/>
              </a:lnSpc>
            </a:pPr>
            <a:r>
              <a:rPr lang="en-US" sz="2400" b="1" dirty="0"/>
              <a:t>Alternate reaction pathway: </a:t>
            </a:r>
            <a:r>
              <a:rPr lang="en-US" sz="2400" dirty="0"/>
              <a:t>An enzyme allows a reaction to proceed rapidly </a:t>
            </a:r>
            <a:r>
              <a:rPr lang="en-US" sz="2400" dirty="0" smtClean="0"/>
              <a:t>by </a:t>
            </a:r>
            <a:r>
              <a:rPr lang="en-US" sz="2400" dirty="0"/>
              <a:t>providing an alternate reaction pathway with a </a:t>
            </a:r>
            <a:r>
              <a:rPr lang="en-US" sz="2400" b="1" dirty="0"/>
              <a:t>lower free energy of activation </a:t>
            </a:r>
            <a:r>
              <a:rPr lang="en-US" sz="2400" dirty="0" smtClean="0"/>
              <a:t>. </a:t>
            </a:r>
            <a:r>
              <a:rPr lang="en-US" sz="2400" dirty="0"/>
              <a:t>The enzyme does not change the free energies of the reactants or products and, therefore, does not change the equilibrium of the reaction.</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577559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07504" y="116632"/>
            <a:ext cx="8928992" cy="6740307"/>
          </a:xfrm>
          <a:prstGeom prst="rect">
            <a:avLst/>
          </a:prstGeom>
        </p:spPr>
        <p:txBody>
          <a:bodyPr wrap="square">
            <a:spAutoFit/>
          </a:bodyPr>
          <a:lstStyle/>
          <a:p>
            <a:pPr algn="just">
              <a:lnSpc>
                <a:spcPct val="150000"/>
              </a:lnSpc>
            </a:pPr>
            <a:r>
              <a:rPr lang="en-US" sz="2400" b="1" dirty="0">
                <a:latin typeface="Times New Roman" pitchFamily="18" charset="0"/>
                <a:cs typeface="Times New Roman" pitchFamily="18" charset="0"/>
              </a:rPr>
              <a:t>B. Chemistry of the active site </a:t>
            </a:r>
            <a:endParaRPr lang="en-US" sz="2400" dirty="0">
              <a:latin typeface="Times New Roman" pitchFamily="18" charset="0"/>
              <a:cs typeface="Times New Roman" pitchFamily="18" charset="0"/>
            </a:endParaRPr>
          </a:p>
          <a:p>
            <a:pPr algn="just">
              <a:lnSpc>
                <a:spcPct val="150000"/>
              </a:lnSpc>
            </a:pPr>
            <a:r>
              <a:rPr lang="en-US" sz="2400" dirty="0">
                <a:latin typeface="Times New Roman" pitchFamily="18" charset="0"/>
                <a:cs typeface="Times New Roman" pitchFamily="18" charset="0"/>
              </a:rPr>
              <a:t>The active site is not a passive receptacle for binding the substrate, but rather is a complex molecular machine employing a diversity of chemical mechanisms to facilitate the conversion of substrate to product. A number of factors are responsible for the catalytic efficiency of enzymes, including the following: </a:t>
            </a:r>
            <a:endParaRPr lang="en-US" sz="2400" dirty="0" smtClean="0">
              <a:latin typeface="Times New Roman" pitchFamily="18" charset="0"/>
              <a:cs typeface="Times New Roman" pitchFamily="18" charset="0"/>
            </a:endParaRPr>
          </a:p>
          <a:p>
            <a:pPr algn="just">
              <a:lnSpc>
                <a:spcPct val="150000"/>
              </a:lnSpc>
            </a:pPr>
            <a:r>
              <a:rPr lang="en-US" sz="2400" b="1" dirty="0" smtClean="0">
                <a:latin typeface="Times New Roman" pitchFamily="18" charset="0"/>
                <a:cs typeface="Times New Roman" pitchFamily="18" charset="0"/>
              </a:rPr>
              <a:t>Transition-state </a:t>
            </a:r>
            <a:r>
              <a:rPr lang="en-US" sz="2400" b="1" dirty="0">
                <a:latin typeface="Times New Roman" pitchFamily="18" charset="0"/>
                <a:cs typeface="Times New Roman" pitchFamily="18" charset="0"/>
              </a:rPr>
              <a:t>stabilization: </a:t>
            </a:r>
            <a:r>
              <a:rPr lang="en-US" sz="2400" dirty="0">
                <a:latin typeface="Times New Roman" pitchFamily="18" charset="0"/>
                <a:cs typeface="Times New Roman" pitchFamily="18" charset="0"/>
              </a:rPr>
              <a:t>The active site often acts as a flexible molecular template that binds the substrate in a geometric structure resembling the activated transition state of the </a:t>
            </a:r>
            <a:r>
              <a:rPr lang="en-US" sz="2400" dirty="0" smtClean="0">
                <a:latin typeface="Times New Roman" pitchFamily="18" charset="0"/>
                <a:cs typeface="Times New Roman" pitchFamily="18" charset="0"/>
              </a:rPr>
              <a:t>molecule. </a:t>
            </a:r>
            <a:r>
              <a:rPr lang="en-US" sz="2400" dirty="0">
                <a:latin typeface="Times New Roman" pitchFamily="18" charset="0"/>
                <a:cs typeface="Times New Roman" pitchFamily="18" charset="0"/>
              </a:rPr>
              <a:t>By stabilizing the substrate in its transition state, the enzyme greatly increases the concentration of the reactive intermediate that can be converted to product and, thus, accelerates the reaction. </a:t>
            </a:r>
          </a:p>
        </p:txBody>
      </p:sp>
    </p:spTree>
    <p:extLst>
      <p:ext uri="{BB962C8B-B14F-4D97-AF65-F5344CB8AC3E}">
        <p14:creationId xmlns:p14="http://schemas.microsoft.com/office/powerpoint/2010/main" val="2728496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2008" y="116632"/>
            <a:ext cx="8892480" cy="6740307"/>
          </a:xfrm>
          <a:prstGeom prst="rect">
            <a:avLst/>
          </a:prstGeom>
        </p:spPr>
        <p:txBody>
          <a:bodyPr wrap="square">
            <a:spAutoFit/>
          </a:bodyPr>
          <a:lstStyle/>
          <a:p>
            <a:pPr algn="just">
              <a:lnSpc>
                <a:spcPct val="150000"/>
              </a:lnSpc>
            </a:pPr>
            <a:r>
              <a:rPr lang="en-US" sz="2400" b="1" dirty="0">
                <a:latin typeface="Times New Roman" pitchFamily="18" charset="0"/>
                <a:cs typeface="Times New Roman" pitchFamily="18" charset="0"/>
              </a:rPr>
              <a:t>Other mechanisms</a:t>
            </a:r>
            <a:r>
              <a:rPr lang="en-US" sz="2400" dirty="0">
                <a:latin typeface="Times New Roman" pitchFamily="18" charset="0"/>
                <a:cs typeface="Times New Roman" pitchFamily="18" charset="0"/>
              </a:rPr>
              <a:t>: The active site can provide catalytic groups that enhance the probability that the transition state is formed</a:t>
            </a:r>
            <a:r>
              <a:rPr lang="en-US" sz="2400" dirty="0" smtClean="0">
                <a:latin typeface="Times New Roman" pitchFamily="18" charset="0"/>
                <a:cs typeface="Times New Roman" pitchFamily="18" charset="0"/>
              </a:rPr>
              <a:t>. In </a:t>
            </a:r>
            <a:r>
              <a:rPr lang="en-US" sz="2400" dirty="0">
                <a:latin typeface="Times New Roman" pitchFamily="18" charset="0"/>
                <a:cs typeface="Times New Roman" pitchFamily="18" charset="0"/>
              </a:rPr>
              <a:t>some enzymes, these groups can participate in general acid-base catalysis in which amino acid residues provide or accept protons. </a:t>
            </a:r>
            <a:r>
              <a:rPr lang="en-US" sz="2400" dirty="0" smtClean="0">
                <a:latin typeface="Times New Roman" pitchFamily="18" charset="0"/>
                <a:cs typeface="Times New Roman" pitchFamily="18" charset="0"/>
              </a:rPr>
              <a:t>In other </a:t>
            </a:r>
            <a:r>
              <a:rPr lang="en-US" sz="2400" dirty="0">
                <a:latin typeface="Times New Roman" pitchFamily="18" charset="0"/>
                <a:cs typeface="Times New Roman" pitchFamily="18" charset="0"/>
              </a:rPr>
              <a:t>enzymes, catalysis may involve the transient formation of a covalent enzyme-substrate complex</a:t>
            </a:r>
            <a:r>
              <a:rPr lang="en-US" sz="2400" dirty="0" smtClean="0">
                <a:latin typeface="Times New Roman" pitchFamily="18" charset="0"/>
                <a:cs typeface="Times New Roman" pitchFamily="18" charset="0"/>
              </a:rPr>
              <a:t>.</a:t>
            </a:r>
          </a:p>
          <a:p>
            <a:pPr algn="just">
              <a:lnSpc>
                <a:spcPct val="150000"/>
              </a:lnSpc>
            </a:pPr>
            <a:r>
              <a:rPr lang="en-US" sz="2400" b="1" dirty="0" smtClean="0">
                <a:latin typeface="Times New Roman" pitchFamily="18" charset="0"/>
                <a:cs typeface="Times New Roman" pitchFamily="18" charset="0"/>
              </a:rPr>
              <a:t>Factors affecting reaction  velocity</a:t>
            </a:r>
          </a:p>
          <a:p>
            <a:pPr algn="just">
              <a:lnSpc>
                <a:spcPct val="150000"/>
              </a:lnSpc>
            </a:pPr>
            <a:r>
              <a:rPr lang="en-US" sz="2400" b="1" dirty="0" err="1" smtClean="0">
                <a:latin typeface="Times New Roman" pitchFamily="18" charset="0"/>
                <a:cs typeface="Times New Roman" pitchFamily="18" charset="0"/>
              </a:rPr>
              <a:t>A.Substrate</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concentration </a:t>
            </a:r>
            <a:endParaRPr lang="en-US" sz="2400" dirty="0">
              <a:latin typeface="Times New Roman" pitchFamily="18" charset="0"/>
              <a:cs typeface="Times New Roman" pitchFamily="18" charset="0"/>
            </a:endParaRPr>
          </a:p>
          <a:p>
            <a:pPr algn="just">
              <a:lnSpc>
                <a:spcPct val="150000"/>
              </a:lnSpc>
            </a:pP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Maximal velocity: </a:t>
            </a:r>
            <a:r>
              <a:rPr lang="en-US" sz="2400" dirty="0">
                <a:latin typeface="Times New Roman" pitchFamily="18" charset="0"/>
                <a:cs typeface="Times New Roman" pitchFamily="18" charset="0"/>
              </a:rPr>
              <a:t>The </a:t>
            </a:r>
            <a:r>
              <a:rPr lang="en-US" sz="2400" b="1" dirty="0">
                <a:latin typeface="Times New Roman" pitchFamily="18" charset="0"/>
                <a:cs typeface="Times New Roman" pitchFamily="18" charset="0"/>
              </a:rPr>
              <a:t>rate </a:t>
            </a:r>
            <a:r>
              <a:rPr lang="en-US" sz="2400" dirty="0">
                <a:latin typeface="Times New Roman" pitchFamily="18" charset="0"/>
                <a:cs typeface="Times New Roman" pitchFamily="18" charset="0"/>
              </a:rPr>
              <a:t>or </a:t>
            </a:r>
            <a:r>
              <a:rPr lang="en-US" sz="2400" b="1" dirty="0">
                <a:latin typeface="Times New Roman" pitchFamily="18" charset="0"/>
                <a:cs typeface="Times New Roman" pitchFamily="18" charset="0"/>
              </a:rPr>
              <a:t>velocity </a:t>
            </a:r>
            <a:r>
              <a:rPr lang="en-US" sz="2400" dirty="0">
                <a:latin typeface="Times New Roman" pitchFamily="18" charset="0"/>
                <a:cs typeface="Times New Roman" pitchFamily="18" charset="0"/>
              </a:rPr>
              <a:t>of a reaction (v) is the number of substrate molecules converted to product per unit time; velocity is usually expressed as </a:t>
            </a:r>
            <a:r>
              <a:rPr lang="en-US" sz="2400" dirty="0" smtClean="0">
                <a:latin typeface="Times New Roman" pitchFamily="18" charset="0"/>
                <a:cs typeface="Times New Roman" pitchFamily="18" charset="0"/>
              </a:rPr>
              <a:t>micro mole </a:t>
            </a:r>
            <a:r>
              <a:rPr lang="en-US" sz="2400" b="1" dirty="0" smtClean="0">
                <a:latin typeface="Times New Roman" pitchFamily="18" charset="0"/>
                <a:cs typeface="Times New Roman" pitchFamily="18" charset="0"/>
              </a:rPr>
              <a:t>of </a:t>
            </a:r>
            <a:r>
              <a:rPr lang="en-US" sz="2400" b="1" dirty="0">
                <a:latin typeface="Times New Roman" pitchFamily="18" charset="0"/>
                <a:cs typeface="Times New Roman" pitchFamily="18" charset="0"/>
              </a:rPr>
              <a:t>product formed per minute.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412429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07504" y="70293"/>
            <a:ext cx="4320480" cy="5632311"/>
          </a:xfrm>
          <a:prstGeom prst="rect">
            <a:avLst/>
          </a:prstGeom>
        </p:spPr>
        <p:txBody>
          <a:bodyPr wrap="square">
            <a:spAutoFit/>
          </a:bodyPr>
          <a:lstStyle/>
          <a:p>
            <a:pPr algn="just">
              <a:lnSpc>
                <a:spcPct val="150000"/>
              </a:lnSpc>
            </a:pPr>
            <a:r>
              <a:rPr lang="en-US" sz="2400" dirty="0">
                <a:latin typeface="Times New Roman" pitchFamily="18" charset="0"/>
                <a:cs typeface="Times New Roman" pitchFamily="18" charset="0"/>
              </a:rPr>
              <a:t>The rate of an enzyme-catalyzed reaction increases with substrate concentration until a </a:t>
            </a:r>
            <a:r>
              <a:rPr lang="en-US" sz="2400" b="1" dirty="0">
                <a:latin typeface="Times New Roman" pitchFamily="18" charset="0"/>
                <a:cs typeface="Times New Roman" pitchFamily="18" charset="0"/>
              </a:rPr>
              <a:t>maximal velocity (</a:t>
            </a:r>
            <a:r>
              <a:rPr lang="en-US" sz="2400" b="1" dirty="0" err="1">
                <a:latin typeface="Times New Roman" pitchFamily="18" charset="0"/>
                <a:cs typeface="Times New Roman" pitchFamily="18" charset="0"/>
              </a:rPr>
              <a:t>Vmax</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is reached </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The leveling off of the reaction rate at high substrate concentrations reflects the saturation with substrate of all available binding sites on the enzyme molecules present.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70293"/>
            <a:ext cx="4680520" cy="681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898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2008" y="116632"/>
            <a:ext cx="8892480" cy="6673943"/>
          </a:xfrm>
          <a:prstGeom prst="rect">
            <a:avLst/>
          </a:prstGeom>
        </p:spPr>
        <p:txBody>
          <a:bodyPr wrap="square">
            <a:spAutoFit/>
          </a:bodyPr>
          <a:lstStyle/>
          <a:p>
            <a:pPr algn="just">
              <a:lnSpc>
                <a:spcPct val="150000"/>
              </a:lnSpc>
            </a:pPr>
            <a:r>
              <a:rPr lang="en-US" sz="2400" b="1" dirty="0">
                <a:latin typeface="Times New Roman" pitchFamily="18" charset="0"/>
                <a:cs typeface="Times New Roman" pitchFamily="18" charset="0"/>
              </a:rPr>
              <a:t>Hyperbolic shape of the enzyme kinetics curve</a:t>
            </a:r>
            <a:r>
              <a:rPr lang="en-US" sz="2400" dirty="0">
                <a:latin typeface="Times New Roman" pitchFamily="18" charset="0"/>
                <a:cs typeface="Times New Roman" pitchFamily="18" charset="0"/>
              </a:rPr>
              <a:t>: Most enzymes show Michaelis-Menten kinetics </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in which the plot of initial reaction </a:t>
            </a:r>
            <a:r>
              <a:rPr lang="en-US" sz="2400" dirty="0" smtClean="0">
                <a:latin typeface="Times New Roman" pitchFamily="18" charset="0"/>
                <a:cs typeface="Times New Roman" pitchFamily="18" charset="0"/>
              </a:rPr>
              <a:t>velocity Vo, </a:t>
            </a:r>
            <a:r>
              <a:rPr lang="en-US" sz="2400" dirty="0">
                <a:latin typeface="Times New Roman" pitchFamily="18" charset="0"/>
                <a:cs typeface="Times New Roman" pitchFamily="18" charset="0"/>
              </a:rPr>
              <a:t>against substrate concentration [S], is hyperbolic </a:t>
            </a:r>
            <a:r>
              <a:rPr lang="en-US" sz="2400" dirty="0" smtClean="0">
                <a:latin typeface="Times New Roman" pitchFamily="18" charset="0"/>
                <a:cs typeface="Times New Roman" pitchFamily="18" charset="0"/>
              </a:rPr>
              <a:t>similar in shape to that of the oxygen-dissociation curve of myoglobin. In contrast</a:t>
            </a:r>
            <a:r>
              <a:rPr lang="en-US" sz="2400" dirty="0">
                <a:latin typeface="Times New Roman" pitchFamily="18" charset="0"/>
                <a:cs typeface="Times New Roman" pitchFamily="18" charset="0"/>
              </a:rPr>
              <a:t>, allosteric enzymes frequently show </a:t>
            </a:r>
            <a:r>
              <a:rPr lang="en-US" sz="2400" dirty="0" smtClean="0">
                <a:latin typeface="Times New Roman" pitchFamily="18" charset="0"/>
                <a:cs typeface="Times New Roman" pitchFamily="18" charset="0"/>
              </a:rPr>
              <a:t>a sigmoidal </a:t>
            </a:r>
            <a:r>
              <a:rPr lang="en-US" sz="2400" dirty="0">
                <a:latin typeface="Times New Roman" pitchFamily="18" charset="0"/>
                <a:cs typeface="Times New Roman" pitchFamily="18" charset="0"/>
              </a:rPr>
              <a:t>curve </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that is similar in shape to the oxygen-dissociation curve of </a:t>
            </a:r>
            <a:r>
              <a:rPr lang="en-US" sz="2400" dirty="0" smtClean="0">
                <a:latin typeface="Times New Roman" pitchFamily="18" charset="0"/>
                <a:cs typeface="Times New Roman" pitchFamily="18" charset="0"/>
              </a:rPr>
              <a:t>hemoglobin.</a:t>
            </a:r>
          </a:p>
          <a:p>
            <a:pPr algn="just">
              <a:lnSpc>
                <a:spcPct val="150000"/>
              </a:lnSpc>
            </a:pPr>
            <a:r>
              <a:rPr lang="en-US" sz="2400" b="1" dirty="0">
                <a:latin typeface="Times New Roman" pitchFamily="18" charset="0"/>
                <a:cs typeface="Times New Roman" pitchFamily="18" charset="0"/>
              </a:rPr>
              <a:t>B. Temperature </a:t>
            </a:r>
            <a:endParaRPr lang="en-US" sz="2400" dirty="0">
              <a:latin typeface="Times New Roman" pitchFamily="18" charset="0"/>
              <a:cs typeface="Times New Roman" pitchFamily="18" charset="0"/>
            </a:endParaRPr>
          </a:p>
          <a:p>
            <a:pPr algn="just">
              <a:lnSpc>
                <a:spcPct val="150000"/>
              </a:lnSpc>
            </a:pPr>
            <a:r>
              <a:rPr lang="en-US" sz="2400" b="1" dirty="0">
                <a:latin typeface="Times New Roman" pitchFamily="18" charset="0"/>
                <a:cs typeface="Times New Roman" pitchFamily="18" charset="0"/>
              </a:rPr>
              <a:t>Increase of velocity with temperature: </a:t>
            </a:r>
            <a:r>
              <a:rPr lang="en-US" sz="2400" dirty="0">
                <a:latin typeface="Times New Roman" pitchFamily="18" charset="0"/>
                <a:cs typeface="Times New Roman" pitchFamily="18" charset="0"/>
              </a:rPr>
              <a:t>The reaction velocity increases with temperature until a peak velocity is reached </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This increase is the result of the increased number of molecules having sufficient energy to pass over the energy barrier and form the products of the reaction. </a:t>
            </a:r>
          </a:p>
        </p:txBody>
      </p:sp>
    </p:spTree>
    <p:extLst>
      <p:ext uri="{BB962C8B-B14F-4D97-AF65-F5344CB8AC3E}">
        <p14:creationId xmlns:p14="http://schemas.microsoft.com/office/powerpoint/2010/main" val="3911167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07504" y="116632"/>
            <a:ext cx="4464496" cy="6186309"/>
          </a:xfrm>
          <a:prstGeom prst="rect">
            <a:avLst/>
          </a:prstGeom>
        </p:spPr>
        <p:txBody>
          <a:bodyPr wrap="square">
            <a:spAutoFit/>
          </a:bodyPr>
          <a:lstStyle/>
          <a:p>
            <a:pPr algn="just">
              <a:lnSpc>
                <a:spcPct val="150000"/>
              </a:lnSpc>
            </a:pPr>
            <a:r>
              <a:rPr lang="en-US" sz="2400" b="1" dirty="0"/>
              <a:t>Decrease of velocity with higher temperature: </a:t>
            </a:r>
            <a:r>
              <a:rPr lang="en-US" sz="2400" dirty="0"/>
              <a:t>Further elevation of the temperature results in a decrease in reaction velocity as a result of temperature-induced </a:t>
            </a:r>
            <a:r>
              <a:rPr lang="en-US" sz="2400" dirty="0" smtClean="0"/>
              <a:t>denaturation </a:t>
            </a:r>
            <a:r>
              <a:rPr lang="en-US" sz="2400" dirty="0"/>
              <a:t>of the </a:t>
            </a:r>
            <a:r>
              <a:rPr lang="en-US" sz="2400" dirty="0" smtClean="0"/>
              <a:t>enzyme. </a:t>
            </a:r>
            <a:endParaRPr lang="en-US" sz="2400" dirty="0"/>
          </a:p>
          <a:p>
            <a:pPr algn="just">
              <a:lnSpc>
                <a:spcPct val="150000"/>
              </a:lnSpc>
            </a:pPr>
            <a:r>
              <a:rPr lang="en-US" sz="2400" b="1" dirty="0">
                <a:latin typeface="Times New Roman" pitchFamily="18" charset="0"/>
                <a:cs typeface="Times New Roman" pitchFamily="18" charset="0"/>
              </a:rPr>
              <a:t>C</a:t>
            </a:r>
            <a:r>
              <a:rPr lang="en-US" sz="2400" b="1" dirty="0" smtClean="0">
                <a:latin typeface="Times New Roman" pitchFamily="18" charset="0"/>
                <a:cs typeface="Times New Roman" pitchFamily="18" charset="0"/>
              </a:rPr>
              <a:t>. pH</a:t>
            </a:r>
            <a:endParaRPr lang="en-US" sz="2400" b="1" dirty="0">
              <a:latin typeface="Times New Roman" pitchFamily="18" charset="0"/>
              <a:cs typeface="Times New Roman" pitchFamily="18" charset="0"/>
            </a:endParaRPr>
          </a:p>
          <a:p>
            <a:pPr algn="just">
              <a:lnSpc>
                <a:spcPct val="150000"/>
              </a:lnSpc>
            </a:pPr>
            <a:r>
              <a:rPr lang="en-US" sz="2400" b="1" dirty="0">
                <a:latin typeface="Times New Roman" pitchFamily="18" charset="0"/>
                <a:cs typeface="Times New Roman" pitchFamily="18" charset="0"/>
              </a:rPr>
              <a:t>1. Effect of PH on the ionization of the active site</a:t>
            </a:r>
            <a:r>
              <a:rPr lang="en-US" sz="2400" dirty="0">
                <a:latin typeface="Times New Roman" pitchFamily="18" charset="0"/>
                <a:cs typeface="Times New Roman" pitchFamily="18" charset="0"/>
              </a:rPr>
              <a:t>: The concentration of H + affects reaction velocity in several ways.</a:t>
            </a:r>
            <a:endParaRPr lang="en-US" sz="2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4624"/>
            <a:ext cx="4390058" cy="66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153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528" y="244961"/>
            <a:ext cx="8568952" cy="5632311"/>
          </a:xfrm>
          <a:prstGeom prst="rect">
            <a:avLst/>
          </a:prstGeom>
        </p:spPr>
        <p:txBody>
          <a:bodyPr wrap="square">
            <a:spAutoFit/>
          </a:bodyPr>
          <a:lstStyle/>
          <a:p>
            <a:pPr algn="just">
              <a:lnSpc>
                <a:spcPct val="150000"/>
              </a:lnSpc>
            </a:pPr>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catalytic process usually requires that the enzyme and substrate have specific chemical groups in either an ionized or unionized state in order to interact. For example, catalytic activity may require that an amino group of the enzyme be in the protonated form </a:t>
            </a:r>
            <a:r>
              <a:rPr lang="en-US" sz="2400" dirty="0" smtClean="0">
                <a:latin typeface="Times New Roman" pitchFamily="18" charset="0"/>
                <a:cs typeface="Times New Roman" pitchFamily="18" charset="0"/>
              </a:rPr>
              <a:t>–NH3+.At alkaline PH this </a:t>
            </a:r>
            <a:r>
              <a:rPr lang="en-US" sz="2400" dirty="0">
                <a:latin typeface="Times New Roman" pitchFamily="18" charset="0"/>
                <a:cs typeface="Times New Roman" pitchFamily="18" charset="0"/>
              </a:rPr>
              <a:t>group is deprotonated, and the rate of the reaction, therefore, declines.</a:t>
            </a:r>
          </a:p>
          <a:p>
            <a:pPr algn="just">
              <a:lnSpc>
                <a:spcPct val="150000"/>
              </a:lnSpc>
            </a:pPr>
            <a:r>
              <a:rPr lang="en-US" sz="2400" b="1" dirty="0">
                <a:latin typeface="Times New Roman" pitchFamily="18" charset="0"/>
                <a:cs typeface="Times New Roman" pitchFamily="18" charset="0"/>
              </a:rPr>
              <a:t>2. Effect of pH on enzyme denaturation</a:t>
            </a:r>
            <a:r>
              <a:rPr lang="en-US" sz="2400" dirty="0">
                <a:latin typeface="Times New Roman" pitchFamily="18" charset="0"/>
                <a:cs typeface="Times New Roman" pitchFamily="18" charset="0"/>
              </a:rPr>
              <a:t>: Extremes of </a:t>
            </a:r>
            <a:r>
              <a:rPr lang="en-US" sz="2400" dirty="0" smtClean="0">
                <a:latin typeface="Times New Roman" pitchFamily="18" charset="0"/>
                <a:cs typeface="Times New Roman" pitchFamily="18" charset="0"/>
              </a:rPr>
              <a:t>PH can </a:t>
            </a:r>
            <a:r>
              <a:rPr lang="en-US" sz="2400" dirty="0">
                <a:latin typeface="Times New Roman" pitchFamily="18" charset="0"/>
                <a:cs typeface="Times New Roman" pitchFamily="18" charset="0"/>
              </a:rPr>
              <a:t>also lead to denaturation of the enzyme, because the structure of the catalytically active protein molecule depends on the ionic character of the amino acid side chains.</a:t>
            </a:r>
          </a:p>
        </p:txBody>
      </p:sp>
    </p:spTree>
    <p:extLst>
      <p:ext uri="{BB962C8B-B14F-4D97-AF65-F5344CB8AC3E}">
        <p14:creationId xmlns:p14="http://schemas.microsoft.com/office/powerpoint/2010/main" val="1184857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7742" y="116632"/>
            <a:ext cx="4760281" cy="6740307"/>
          </a:xfrm>
          <a:prstGeom prst="rect">
            <a:avLst/>
          </a:prstGeom>
        </p:spPr>
        <p:txBody>
          <a:bodyPr wrap="square">
            <a:spAutoFit/>
          </a:bodyPr>
          <a:lstStyle/>
          <a:p>
            <a:pPr algn="just">
              <a:lnSpc>
                <a:spcPct val="150000"/>
              </a:lnSpc>
            </a:pPr>
            <a:r>
              <a:rPr lang="en-US" sz="2400" b="1" dirty="0">
                <a:latin typeface="Times New Roman" pitchFamily="18" charset="0"/>
                <a:cs typeface="Times New Roman" pitchFamily="18" charset="0"/>
              </a:rPr>
              <a:t>3. The pH optimum varies for different enzymes: </a:t>
            </a:r>
            <a:r>
              <a:rPr lang="en-US" sz="2400" dirty="0" smtClean="0">
                <a:latin typeface="Times New Roman" pitchFamily="18" charset="0"/>
                <a:cs typeface="Times New Roman" pitchFamily="18" charset="0"/>
              </a:rPr>
              <a:t>The PH at </a:t>
            </a:r>
            <a:r>
              <a:rPr lang="en-US" sz="2400" dirty="0">
                <a:latin typeface="Times New Roman" pitchFamily="18" charset="0"/>
                <a:cs typeface="Times New Roman" pitchFamily="18" charset="0"/>
              </a:rPr>
              <a:t>which maximal enzyme activity is achieved is different for different enzymes, and often reflects </a:t>
            </a:r>
            <a:r>
              <a:rPr lang="en-US" sz="2400" dirty="0" smtClean="0">
                <a:latin typeface="Times New Roman" pitchFamily="18" charset="0"/>
                <a:cs typeface="Times New Roman" pitchFamily="18" charset="0"/>
              </a:rPr>
              <a:t>the (H+) at </a:t>
            </a:r>
            <a:r>
              <a:rPr lang="en-US" sz="2400" dirty="0">
                <a:latin typeface="Times New Roman" pitchFamily="18" charset="0"/>
                <a:cs typeface="Times New Roman" pitchFamily="18" charset="0"/>
              </a:rPr>
              <a:t>which the enzyme functions in the body. For example, pepsin, a digestive </a:t>
            </a:r>
            <a:r>
              <a:rPr lang="en-US" sz="2400" dirty="0" smtClean="0">
                <a:latin typeface="Times New Roman" pitchFamily="18" charset="0"/>
                <a:cs typeface="Times New Roman" pitchFamily="18" charset="0"/>
              </a:rPr>
              <a:t>enzyme in the </a:t>
            </a:r>
            <a:r>
              <a:rPr lang="en-US" sz="2400" dirty="0">
                <a:latin typeface="Times New Roman" pitchFamily="18" charset="0"/>
                <a:cs typeface="Times New Roman" pitchFamily="18" charset="0"/>
              </a:rPr>
              <a:t>stomach, is maximally active at </a:t>
            </a:r>
            <a:r>
              <a:rPr lang="en-US" sz="2400" dirty="0" smtClean="0">
                <a:latin typeface="Times New Roman" pitchFamily="18" charset="0"/>
                <a:cs typeface="Times New Roman" pitchFamily="18" charset="0"/>
              </a:rPr>
              <a:t>PH 2</a:t>
            </a:r>
            <a:r>
              <a:rPr lang="en-US" sz="2400" dirty="0">
                <a:latin typeface="Times New Roman" pitchFamily="18" charset="0"/>
                <a:cs typeface="Times New Roman" pitchFamily="18" charset="0"/>
              </a:rPr>
              <a:t>, whereas other enzymes, designed to work at neutral pH, are denatured by such an acidic </a:t>
            </a:r>
            <a:r>
              <a:rPr lang="en-US" sz="2400" dirty="0" smtClean="0">
                <a:latin typeface="Times New Roman" pitchFamily="18" charset="0"/>
                <a:cs typeface="Times New Roman" pitchFamily="18" charset="0"/>
              </a:rPr>
              <a:t>environment.</a:t>
            </a:r>
            <a:endParaRPr lang="en-US" sz="24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2" y="-27384"/>
            <a:ext cx="4392489" cy="66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زر إجراء: النهاية 2">
            <a:hlinkClick r:id="" action="ppaction://hlinkshowjump?jump=lastslide" highlightClick="1"/>
          </p:cNvPr>
          <p:cNvSpPr/>
          <p:nvPr/>
        </p:nvSpPr>
        <p:spPr>
          <a:xfrm>
            <a:off x="3419872" y="6237312"/>
            <a:ext cx="1368150" cy="619627"/>
          </a:xfrm>
          <a:prstGeom prst="actionButtonEnd">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IQ"/>
          </a:p>
        </p:txBody>
      </p:sp>
    </p:spTree>
    <p:extLst>
      <p:ext uri="{BB962C8B-B14F-4D97-AF65-F5344CB8AC3E}">
        <p14:creationId xmlns:p14="http://schemas.microsoft.com/office/powerpoint/2010/main" val="518626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323528" y="116632"/>
            <a:ext cx="2488182" cy="769441"/>
          </a:xfrm>
          <a:prstGeom prst="rect">
            <a:avLst/>
          </a:prstGeom>
        </p:spPr>
        <p:txBody>
          <a:bodyPr wrap="none">
            <a:spAutoFit/>
          </a:bodyPr>
          <a:lstStyle/>
          <a:p>
            <a:r>
              <a:rPr lang="en-US" sz="4400" b="1" dirty="0">
                <a:latin typeface="Times New Roman" pitchFamily="18" charset="0"/>
                <a:cs typeface="Times New Roman" pitchFamily="18" charset="0"/>
              </a:rPr>
              <a:t>Enzymes </a:t>
            </a:r>
            <a:endParaRPr lang="en-US" sz="4400" dirty="0">
              <a:latin typeface="Times New Roman" pitchFamily="18" charset="0"/>
              <a:cs typeface="Times New Roman" pitchFamily="18" charset="0"/>
            </a:endParaRPr>
          </a:p>
        </p:txBody>
      </p:sp>
      <p:sp>
        <p:nvSpPr>
          <p:cNvPr id="5" name="مستطيل 4"/>
          <p:cNvSpPr/>
          <p:nvPr/>
        </p:nvSpPr>
        <p:spPr>
          <a:xfrm>
            <a:off x="251520" y="764704"/>
            <a:ext cx="8712968" cy="5831853"/>
          </a:xfrm>
          <a:prstGeom prst="rect">
            <a:avLst/>
          </a:prstGeom>
        </p:spPr>
        <p:txBody>
          <a:bodyPr wrap="square">
            <a:spAutoFit/>
          </a:bodyPr>
          <a:lstStyle/>
          <a:p>
            <a:pPr algn="just">
              <a:lnSpc>
                <a:spcPct val="150000"/>
              </a:lnSpc>
            </a:pPr>
            <a:r>
              <a:rPr lang="en-US" sz="2800" dirty="0">
                <a:latin typeface="Times New Roman" pitchFamily="18" charset="0"/>
                <a:cs typeface="Times New Roman" pitchFamily="18" charset="0"/>
              </a:rPr>
              <a:t>Virtually all reactions in the body are mediated by enzymes, which are protein catalysts that increase the rate of reactions without being changed in the overall process. </a:t>
            </a:r>
            <a:endParaRPr lang="en-US" sz="2800" dirty="0" smtClean="0">
              <a:latin typeface="Times New Roman" pitchFamily="18" charset="0"/>
              <a:cs typeface="Times New Roman" pitchFamily="18" charset="0"/>
            </a:endParaRPr>
          </a:p>
          <a:p>
            <a:pPr algn="just">
              <a:lnSpc>
                <a:spcPct val="150000"/>
              </a:lnSpc>
            </a:pPr>
            <a:r>
              <a:rPr lang="en-US" sz="2800" b="1" dirty="0">
                <a:latin typeface="Times New Roman" pitchFamily="18" charset="0"/>
                <a:cs typeface="Times New Roman" pitchFamily="18" charset="0"/>
              </a:rPr>
              <a:t>NOMENCLATURE </a:t>
            </a:r>
            <a:endParaRPr lang="en-US" sz="2800" dirty="0">
              <a:latin typeface="Times New Roman" pitchFamily="18" charset="0"/>
              <a:cs typeface="Times New Roman" pitchFamily="18" charset="0"/>
            </a:endParaRPr>
          </a:p>
          <a:p>
            <a:pPr algn="just">
              <a:lnSpc>
                <a:spcPct val="150000"/>
              </a:lnSpc>
            </a:pPr>
            <a:r>
              <a:rPr lang="en-US" sz="2800" dirty="0">
                <a:latin typeface="Times New Roman" pitchFamily="18" charset="0"/>
                <a:cs typeface="Times New Roman" pitchFamily="18" charset="0"/>
              </a:rPr>
              <a:t>Each enzyme is assigned two names. The first is its short, </a:t>
            </a:r>
            <a:r>
              <a:rPr lang="en-US" sz="2800" b="1" dirty="0">
                <a:latin typeface="Times New Roman" pitchFamily="18" charset="0"/>
                <a:cs typeface="Times New Roman" pitchFamily="18" charset="0"/>
              </a:rPr>
              <a:t>recommended name, </a:t>
            </a:r>
            <a:r>
              <a:rPr lang="en-US" sz="2800" dirty="0">
                <a:latin typeface="Times New Roman" pitchFamily="18" charset="0"/>
                <a:cs typeface="Times New Roman" pitchFamily="18" charset="0"/>
              </a:rPr>
              <a:t>convenient for everyday use. The second is the more complete </a:t>
            </a:r>
            <a:r>
              <a:rPr lang="en-US" sz="2800" b="1" dirty="0">
                <a:latin typeface="Times New Roman" pitchFamily="18" charset="0"/>
                <a:cs typeface="Times New Roman" pitchFamily="18" charset="0"/>
              </a:rPr>
              <a:t>systematic name, </a:t>
            </a:r>
            <a:r>
              <a:rPr lang="en-US" sz="2800" dirty="0">
                <a:latin typeface="Times New Roman" pitchFamily="18" charset="0"/>
                <a:cs typeface="Times New Roman" pitchFamily="18" charset="0"/>
              </a:rPr>
              <a:t>which is used when an enzyme must be identified without ambiguity. </a:t>
            </a:r>
          </a:p>
        </p:txBody>
      </p:sp>
    </p:spTree>
    <p:extLst>
      <p:ext uri="{BB962C8B-B14F-4D97-AF65-F5344CB8AC3E}">
        <p14:creationId xmlns:p14="http://schemas.microsoft.com/office/powerpoint/2010/main" val="1009648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51520" y="23127"/>
            <a:ext cx="8712968" cy="6740307"/>
          </a:xfrm>
          <a:prstGeom prst="rect">
            <a:avLst/>
          </a:prstGeom>
        </p:spPr>
        <p:txBody>
          <a:bodyPr wrap="square">
            <a:spAutoFit/>
          </a:bodyPr>
          <a:lstStyle/>
          <a:p>
            <a:pPr algn="just">
              <a:lnSpc>
                <a:spcPct val="150000"/>
              </a:lnSpc>
            </a:pPr>
            <a:r>
              <a:rPr lang="en-US" sz="2400"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A. Recommended name</a:t>
            </a:r>
          </a:p>
          <a:p>
            <a:pPr algn="just">
              <a:lnSpc>
                <a:spcPct val="150000"/>
              </a:lnSpc>
            </a:pPr>
            <a:r>
              <a:rPr lang="en-US" sz="2400" dirty="0">
                <a:latin typeface="Times New Roman" pitchFamily="18" charset="0"/>
                <a:cs typeface="Times New Roman" pitchFamily="18" charset="0"/>
              </a:rPr>
              <a:t>Most commonly used enzyme names have the suffix "-ase" attached to the substrate of the reaction (for example, glucosidase ,</a:t>
            </a:r>
            <a:r>
              <a:rPr lang="en-US" sz="2400" dirty="0" smtClean="0">
                <a:latin typeface="Times New Roman" pitchFamily="18" charset="0"/>
                <a:cs typeface="Times New Roman" pitchFamily="18" charset="0"/>
              </a:rPr>
              <a:t>urease), </a:t>
            </a:r>
            <a:r>
              <a:rPr lang="en-US" sz="2400" dirty="0">
                <a:latin typeface="Times New Roman" pitchFamily="18" charset="0"/>
                <a:cs typeface="Times New Roman" pitchFamily="18" charset="0"/>
              </a:rPr>
              <a:t>or to a description of the action performed (for example, lactate dehydrogenase and adenylyl cyclase</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Note: Some enzymes retain their original trivial names, which give no hint of the associated enzymic reaction, for example, trypsin and pepsin.]</a:t>
            </a:r>
          </a:p>
          <a:p>
            <a:pPr algn="just">
              <a:lnSpc>
                <a:spcPct val="150000"/>
              </a:lnSpc>
            </a:pPr>
            <a:r>
              <a:rPr lang="en-US" sz="2400" b="1" dirty="0">
                <a:latin typeface="Times New Roman" pitchFamily="18" charset="0"/>
                <a:cs typeface="Times New Roman" pitchFamily="18" charset="0"/>
              </a:rPr>
              <a:t>B. Systematic name</a:t>
            </a:r>
          </a:p>
          <a:p>
            <a:pPr algn="just">
              <a:lnSpc>
                <a:spcPct val="150000"/>
              </a:lnSpc>
            </a:pPr>
            <a:r>
              <a:rPr lang="en-US" sz="2400" dirty="0" smtClean="0">
                <a:latin typeface="Times New Roman" pitchFamily="18" charset="0"/>
                <a:cs typeface="Times New Roman" pitchFamily="18" charset="0"/>
              </a:rPr>
              <a:t>Enzymes </a:t>
            </a:r>
            <a:r>
              <a:rPr lang="en-US" sz="2400" dirty="0">
                <a:latin typeface="Times New Roman" pitchFamily="18" charset="0"/>
                <a:cs typeface="Times New Roman" pitchFamily="18" charset="0"/>
              </a:rPr>
              <a:t>are divided into six major classes </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each with numerous subgroups. The suffix -ase is attached to a fairly complete description of the chemical reaction </a:t>
            </a:r>
            <a:r>
              <a:rPr lang="en-US" sz="2400" dirty="0" smtClean="0">
                <a:latin typeface="Times New Roman" pitchFamily="18" charset="0"/>
                <a:cs typeface="Times New Roman" pitchFamily="18" charset="0"/>
              </a:rPr>
              <a:t>catalyzed. The </a:t>
            </a:r>
            <a:r>
              <a:rPr lang="en-US" sz="2400" dirty="0">
                <a:latin typeface="Times New Roman" pitchFamily="18" charset="0"/>
                <a:cs typeface="Times New Roman" pitchFamily="18" charset="0"/>
              </a:rPr>
              <a:t>names are unambiguous and informative, but are sometimes too cumbersome to be of general use.</a:t>
            </a:r>
          </a:p>
        </p:txBody>
      </p:sp>
    </p:spTree>
    <p:extLst>
      <p:ext uri="{BB962C8B-B14F-4D97-AF65-F5344CB8AC3E}">
        <p14:creationId xmlns:p14="http://schemas.microsoft.com/office/powerpoint/2010/main" val="3264506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74" y="0"/>
            <a:ext cx="4577034" cy="678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7385"/>
            <a:ext cx="4320480" cy="688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7549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9512" y="73069"/>
            <a:ext cx="8856984" cy="6740307"/>
          </a:xfrm>
          <a:prstGeom prst="rect">
            <a:avLst/>
          </a:prstGeom>
        </p:spPr>
        <p:txBody>
          <a:bodyPr wrap="square">
            <a:spAutoFit/>
          </a:bodyPr>
          <a:lstStyle/>
          <a:p>
            <a:pPr algn="just">
              <a:lnSpc>
                <a:spcPct val="150000"/>
              </a:lnSpc>
            </a:pPr>
            <a:r>
              <a:rPr lang="en-US" sz="2400" b="1" dirty="0" smtClean="0">
                <a:latin typeface="Times New Roman" pitchFamily="18" charset="0"/>
                <a:cs typeface="Times New Roman" pitchFamily="18" charset="0"/>
              </a:rPr>
              <a:t>Properties of enzymes</a:t>
            </a:r>
            <a:endParaRPr lang="en-US" sz="2400" dirty="0">
              <a:latin typeface="Times New Roman" pitchFamily="18" charset="0"/>
              <a:cs typeface="Times New Roman" pitchFamily="18" charset="0"/>
            </a:endParaRPr>
          </a:p>
          <a:p>
            <a:pPr algn="just">
              <a:lnSpc>
                <a:spcPct val="150000"/>
              </a:lnSpc>
            </a:pPr>
            <a:r>
              <a:rPr lang="en-US" sz="2400" dirty="0">
                <a:latin typeface="Times New Roman" pitchFamily="18" charset="0"/>
                <a:cs typeface="Times New Roman" pitchFamily="18" charset="0"/>
              </a:rPr>
              <a:t>Enzymes are </a:t>
            </a:r>
            <a:r>
              <a:rPr lang="en-US" sz="2400" dirty="0" smtClean="0">
                <a:latin typeface="Times New Roman" pitchFamily="18" charset="0"/>
                <a:cs typeface="Times New Roman" pitchFamily="18" charset="0"/>
              </a:rPr>
              <a:t>catalysts </a:t>
            </a:r>
            <a:r>
              <a:rPr lang="en-US" sz="2400" dirty="0">
                <a:latin typeface="Times New Roman" pitchFamily="18" charset="0"/>
                <a:cs typeface="Times New Roman" pitchFamily="18" charset="0"/>
              </a:rPr>
              <a:t>that increase the velocity of a chemical reaction, and are not </a:t>
            </a:r>
            <a:r>
              <a:rPr lang="en-US" sz="2400" dirty="0" smtClean="0">
                <a:latin typeface="Times New Roman" pitchFamily="18" charset="0"/>
                <a:cs typeface="Times New Roman" pitchFamily="18" charset="0"/>
              </a:rPr>
              <a:t>consumed. </a:t>
            </a:r>
            <a:r>
              <a:rPr lang="en-US" sz="2400" dirty="0">
                <a:latin typeface="Times New Roman" pitchFamily="18" charset="0"/>
                <a:cs typeface="Times New Roman" pitchFamily="18" charset="0"/>
              </a:rPr>
              <a:t>Some types of RNA can act like enzymes, usually catalyzing the cleavage and synthesis of phosphodiester bonds. RNAs with catalytic activity are </a:t>
            </a:r>
            <a:r>
              <a:rPr lang="en-US" sz="2400" dirty="0" smtClean="0">
                <a:latin typeface="Times New Roman" pitchFamily="18" charset="0"/>
                <a:cs typeface="Times New Roman" pitchFamily="18" charset="0"/>
              </a:rPr>
              <a:t>called ribozyme.</a:t>
            </a:r>
          </a:p>
          <a:p>
            <a:pPr algn="just">
              <a:lnSpc>
                <a:spcPct val="150000"/>
              </a:lnSpc>
            </a:pPr>
            <a:r>
              <a:rPr lang="en-US" sz="2400" b="1" dirty="0">
                <a:latin typeface="Times New Roman" pitchFamily="18" charset="0"/>
                <a:cs typeface="Times New Roman" pitchFamily="18" charset="0"/>
              </a:rPr>
              <a:t>Active sites </a:t>
            </a:r>
            <a:endParaRPr lang="en-US" sz="2400" dirty="0">
              <a:latin typeface="Times New Roman" pitchFamily="18" charset="0"/>
              <a:cs typeface="Times New Roman" pitchFamily="18" charset="0"/>
            </a:endParaRPr>
          </a:p>
          <a:p>
            <a:pPr algn="just">
              <a:lnSpc>
                <a:spcPct val="150000"/>
              </a:lnSpc>
            </a:pPr>
            <a:r>
              <a:rPr lang="en-US" sz="2400" dirty="0">
                <a:latin typeface="Times New Roman" pitchFamily="18" charset="0"/>
                <a:cs typeface="Times New Roman" pitchFamily="18" charset="0"/>
              </a:rPr>
              <a:t>Enzyme molecules contain a special pocket or cleft called the active site. The active site contains amino acid side chains that create a three-dimensional surface complementary to the substrate </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The active site binds the substrate, forming an enzyme-substrate (ES) complex. ES is converted to enzyme-product (EP), which subsequently dissociates to enzyme and product.</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5230742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323528" y="244961"/>
            <a:ext cx="8640960" cy="5632311"/>
          </a:xfrm>
          <a:prstGeom prst="rect">
            <a:avLst/>
          </a:prstGeom>
        </p:spPr>
        <p:txBody>
          <a:bodyPr wrap="square">
            <a:spAutoFit/>
          </a:bodyPr>
          <a:lstStyle/>
          <a:p>
            <a:pPr algn="just">
              <a:lnSpc>
                <a:spcPct val="150000"/>
              </a:lnSpc>
            </a:pPr>
            <a:r>
              <a:rPr lang="en-US" sz="2400" b="1" dirty="0">
                <a:latin typeface="Times New Roman" pitchFamily="18" charset="0"/>
                <a:cs typeface="Times New Roman" pitchFamily="18" charset="0"/>
              </a:rPr>
              <a:t>Catalytic efficiency </a:t>
            </a:r>
            <a:endParaRPr lang="en-US" sz="2400" dirty="0">
              <a:latin typeface="Times New Roman" pitchFamily="18" charset="0"/>
              <a:cs typeface="Times New Roman" pitchFamily="18" charset="0"/>
            </a:endParaRPr>
          </a:p>
          <a:p>
            <a:pPr algn="just">
              <a:lnSpc>
                <a:spcPct val="150000"/>
              </a:lnSpc>
            </a:pPr>
            <a:r>
              <a:rPr lang="en-US" sz="2400" dirty="0">
                <a:latin typeface="Times New Roman" pitchFamily="18" charset="0"/>
                <a:cs typeface="Times New Roman" pitchFamily="18" charset="0"/>
              </a:rPr>
              <a:t>Most enzyme-catalyzed reactions are highly efficient, proceeding from 10</a:t>
            </a:r>
            <a:r>
              <a:rPr lang="en-US" sz="2400" baseline="30000" dirty="0">
                <a:latin typeface="Times New Roman" pitchFamily="18" charset="0"/>
                <a:cs typeface="Times New Roman" pitchFamily="18" charset="0"/>
              </a:rPr>
              <a:t>3 </a:t>
            </a:r>
            <a:r>
              <a:rPr lang="en-US" sz="2400" dirty="0">
                <a:latin typeface="Times New Roman" pitchFamily="18" charset="0"/>
                <a:cs typeface="Times New Roman" pitchFamily="18" charset="0"/>
              </a:rPr>
              <a:t>to 10</a:t>
            </a:r>
            <a:r>
              <a:rPr lang="en-US" sz="2400" baseline="30000" dirty="0">
                <a:latin typeface="Times New Roman" pitchFamily="18" charset="0"/>
                <a:cs typeface="Times New Roman" pitchFamily="18" charset="0"/>
              </a:rPr>
              <a:t>8 </a:t>
            </a:r>
            <a:r>
              <a:rPr lang="en-US" sz="2400" dirty="0">
                <a:latin typeface="Times New Roman" pitchFamily="18" charset="0"/>
                <a:cs typeface="Times New Roman" pitchFamily="18" charset="0"/>
              </a:rPr>
              <a:t>times faster than uncatalyzed reactions. Typically, each enzyme molecule is capable of transforming </a:t>
            </a:r>
            <a:r>
              <a:rPr lang="en-US" sz="2400" dirty="0" smtClean="0">
                <a:latin typeface="Times New Roman" pitchFamily="18" charset="0"/>
                <a:cs typeface="Times New Roman" pitchFamily="18" charset="0"/>
              </a:rPr>
              <a:t>100 to 1000 substrate </a:t>
            </a:r>
            <a:r>
              <a:rPr lang="en-US" sz="2400" dirty="0">
                <a:latin typeface="Times New Roman" pitchFamily="18" charset="0"/>
                <a:cs typeface="Times New Roman" pitchFamily="18" charset="0"/>
              </a:rPr>
              <a:t>molecules into product each second. The number of molecules of substrate converted to product per enzyme molecule per second is called the </a:t>
            </a:r>
            <a:r>
              <a:rPr lang="en-US" sz="2400" b="1" dirty="0">
                <a:latin typeface="Times New Roman" pitchFamily="18" charset="0"/>
                <a:cs typeface="Times New Roman" pitchFamily="18" charset="0"/>
              </a:rPr>
              <a:t>turnover number. </a:t>
            </a:r>
            <a:endParaRPr lang="en-US" sz="2400" dirty="0">
              <a:latin typeface="Times New Roman" pitchFamily="18" charset="0"/>
              <a:cs typeface="Times New Roman" pitchFamily="18" charset="0"/>
            </a:endParaRPr>
          </a:p>
          <a:p>
            <a:pPr algn="just">
              <a:lnSpc>
                <a:spcPct val="150000"/>
              </a:lnSpc>
            </a:pPr>
            <a:r>
              <a:rPr lang="en-US" sz="2400" b="1" dirty="0" smtClean="0">
                <a:latin typeface="Times New Roman" pitchFamily="18" charset="0"/>
                <a:cs typeface="Times New Roman" pitchFamily="18" charset="0"/>
              </a:rPr>
              <a:t>Specificity </a:t>
            </a:r>
            <a:endParaRPr lang="en-US" sz="2400" dirty="0">
              <a:latin typeface="Times New Roman" pitchFamily="18" charset="0"/>
              <a:cs typeface="Times New Roman" pitchFamily="18" charset="0"/>
            </a:endParaRPr>
          </a:p>
          <a:p>
            <a:pPr algn="just">
              <a:lnSpc>
                <a:spcPct val="150000"/>
              </a:lnSpc>
            </a:pPr>
            <a:r>
              <a:rPr lang="en-US" sz="2400" dirty="0">
                <a:latin typeface="Times New Roman" pitchFamily="18" charset="0"/>
                <a:cs typeface="Times New Roman" pitchFamily="18" charset="0"/>
              </a:rPr>
              <a:t>Enzymes are highly specific, interacting with one or a few substrates and catalyzing only one type of chemical reaction. </a:t>
            </a: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622564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07504" y="116632"/>
            <a:ext cx="8856984" cy="7294305"/>
          </a:xfrm>
          <a:prstGeom prst="rect">
            <a:avLst/>
          </a:prstGeom>
        </p:spPr>
        <p:txBody>
          <a:bodyPr wrap="square">
            <a:spAutoFit/>
          </a:bodyPr>
          <a:lstStyle/>
          <a:p>
            <a:pPr algn="just">
              <a:lnSpc>
                <a:spcPct val="150000"/>
              </a:lnSpc>
            </a:pPr>
            <a:r>
              <a:rPr lang="en-US" sz="2400" b="1" dirty="0">
                <a:latin typeface="Times New Roman" pitchFamily="18" charset="0"/>
                <a:cs typeface="Times New Roman" pitchFamily="18" charset="0"/>
              </a:rPr>
              <a:t>Cofactors </a:t>
            </a:r>
            <a:endParaRPr lang="en-US" sz="2400" dirty="0">
              <a:latin typeface="Times New Roman" pitchFamily="18" charset="0"/>
              <a:cs typeface="Times New Roman" pitchFamily="18" charset="0"/>
            </a:endParaRPr>
          </a:p>
          <a:p>
            <a:pPr algn="just">
              <a:lnSpc>
                <a:spcPct val="150000"/>
              </a:lnSpc>
            </a:pPr>
            <a:r>
              <a:rPr lang="en-US" sz="2400" dirty="0">
                <a:latin typeface="Times New Roman" pitchFamily="18" charset="0"/>
                <a:cs typeface="Times New Roman" pitchFamily="18" charset="0"/>
              </a:rPr>
              <a:t>Some enzymes associate with a </a:t>
            </a:r>
            <a:r>
              <a:rPr lang="en-US" sz="2400" b="1" dirty="0">
                <a:latin typeface="Times New Roman" pitchFamily="18" charset="0"/>
                <a:cs typeface="Times New Roman" pitchFamily="18" charset="0"/>
              </a:rPr>
              <a:t>nonprotein cofactor </a:t>
            </a:r>
            <a:r>
              <a:rPr lang="en-US" sz="2400" dirty="0">
                <a:latin typeface="Times New Roman" pitchFamily="18" charset="0"/>
                <a:cs typeface="Times New Roman" pitchFamily="18" charset="0"/>
              </a:rPr>
              <a:t>that is needed for </a:t>
            </a:r>
          </a:p>
          <a:p>
            <a:pPr algn="just">
              <a:lnSpc>
                <a:spcPct val="150000"/>
              </a:lnSpc>
            </a:pPr>
            <a:r>
              <a:rPr lang="en-US" sz="2400" dirty="0">
                <a:latin typeface="Times New Roman" pitchFamily="18" charset="0"/>
                <a:cs typeface="Times New Roman" pitchFamily="18" charset="0"/>
              </a:rPr>
              <a:t>e</a:t>
            </a:r>
            <a:r>
              <a:rPr lang="en-US" sz="2400" dirty="0" smtClean="0">
                <a:latin typeface="Times New Roman" pitchFamily="18" charset="0"/>
                <a:cs typeface="Times New Roman" pitchFamily="18" charset="0"/>
              </a:rPr>
              <a:t>nzymatic activity</a:t>
            </a:r>
            <a:r>
              <a:rPr lang="en-US" sz="2400" dirty="0">
                <a:latin typeface="Times New Roman" pitchFamily="18" charset="0"/>
                <a:cs typeface="Times New Roman" pitchFamily="18" charset="0"/>
              </a:rPr>
              <a:t>. Commonly encountered cofactors include </a:t>
            </a:r>
            <a:r>
              <a:rPr lang="en-US" sz="2400" b="1" dirty="0">
                <a:latin typeface="Times New Roman" pitchFamily="18" charset="0"/>
                <a:cs typeface="Times New Roman" pitchFamily="18" charset="0"/>
              </a:rPr>
              <a:t>metal </a:t>
            </a:r>
            <a:r>
              <a:rPr lang="en-US" sz="2400" b="1" dirty="0" smtClean="0">
                <a:latin typeface="Times New Roman" pitchFamily="18" charset="0"/>
                <a:cs typeface="Times New Roman" pitchFamily="18" charset="0"/>
              </a:rPr>
              <a:t>ions </a:t>
            </a:r>
            <a:r>
              <a:rPr lang="en-US" sz="2400" dirty="0">
                <a:latin typeface="Times New Roman" pitchFamily="18" charset="0"/>
                <a:cs typeface="Times New Roman" pitchFamily="18" charset="0"/>
              </a:rPr>
              <a:t>such as </a:t>
            </a:r>
            <a:r>
              <a:rPr lang="en-US" sz="2400" dirty="0" smtClean="0">
                <a:latin typeface="Times New Roman" pitchFamily="18" charset="0"/>
                <a:cs typeface="Times New Roman" pitchFamily="18" charset="0"/>
              </a:rPr>
              <a:t>Zn </a:t>
            </a:r>
            <a:r>
              <a:rPr lang="en-US" sz="2400" baseline="30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and Fe </a:t>
            </a:r>
            <a:r>
              <a:rPr lang="en-US" sz="2400" baseline="30000" dirty="0" smtClean="0">
                <a:latin typeface="Times New Roman" pitchFamily="18" charset="0"/>
                <a:cs typeface="Times New Roman" pitchFamily="18" charset="0"/>
              </a:rPr>
              <a:t>2+  </a:t>
            </a:r>
            <a:r>
              <a:rPr lang="en-US" sz="2400" dirty="0" smtClean="0">
                <a:latin typeface="Times New Roman" pitchFamily="18" charset="0"/>
                <a:cs typeface="Times New Roman" pitchFamily="18" charset="0"/>
              </a:rPr>
              <a:t>and </a:t>
            </a:r>
            <a:r>
              <a:rPr lang="en-US" sz="2400" b="1" dirty="0">
                <a:latin typeface="Times New Roman" pitchFamily="18" charset="0"/>
                <a:cs typeface="Times New Roman" pitchFamily="18" charset="0"/>
              </a:rPr>
              <a:t>organic molecules, </a:t>
            </a:r>
            <a:r>
              <a:rPr lang="en-US" sz="2400" dirty="0">
                <a:latin typeface="Times New Roman" pitchFamily="18" charset="0"/>
                <a:cs typeface="Times New Roman" pitchFamily="18" charset="0"/>
              </a:rPr>
              <a:t>known as </a:t>
            </a:r>
            <a:r>
              <a:rPr lang="en-US" sz="2400" b="1" dirty="0" smtClean="0">
                <a:latin typeface="Times New Roman" pitchFamily="18" charset="0"/>
                <a:cs typeface="Times New Roman" pitchFamily="18" charset="0"/>
              </a:rPr>
              <a:t>coenzymes</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that are often derivatives of vitamins. For example, the coenzyme </a:t>
            </a:r>
            <a:r>
              <a:rPr lang="en-US" sz="2400" dirty="0" smtClean="0">
                <a:latin typeface="Times New Roman" pitchFamily="18" charset="0"/>
                <a:cs typeface="Times New Roman" pitchFamily="18" charset="0"/>
              </a:rPr>
              <a:t>NAD+ contains </a:t>
            </a:r>
            <a:r>
              <a:rPr lang="en-US" sz="2400" dirty="0">
                <a:latin typeface="Times New Roman" pitchFamily="18" charset="0"/>
                <a:cs typeface="Times New Roman" pitchFamily="18" charset="0"/>
              </a:rPr>
              <a:t>niacin, </a:t>
            </a:r>
            <a:r>
              <a:rPr lang="en-US" sz="2400" dirty="0" smtClean="0">
                <a:latin typeface="Times New Roman" pitchFamily="18" charset="0"/>
                <a:cs typeface="Times New Roman" pitchFamily="18" charset="0"/>
              </a:rPr>
              <a:t>FAD+ </a:t>
            </a:r>
            <a:r>
              <a:rPr lang="en-US" sz="2400" dirty="0">
                <a:latin typeface="Times New Roman" pitchFamily="18" charset="0"/>
                <a:cs typeface="Times New Roman" pitchFamily="18" charset="0"/>
              </a:rPr>
              <a:t>contains riboflavin, and coenzyme A contains pantothenic acid. </a:t>
            </a:r>
            <a:r>
              <a:rPr lang="en-US" sz="2400" dirty="0" smtClean="0">
                <a:latin typeface="Times New Roman" pitchFamily="18" charset="0"/>
                <a:cs typeface="Times New Roman" pitchFamily="18" charset="0"/>
              </a:rPr>
              <a:t> Holoenzyme refers </a:t>
            </a:r>
            <a:r>
              <a:rPr lang="en-US" sz="2400" dirty="0">
                <a:latin typeface="Times New Roman" pitchFamily="18" charset="0"/>
                <a:cs typeface="Times New Roman" pitchFamily="18" charset="0"/>
              </a:rPr>
              <a:t>to the enzyme with its cofactor. </a:t>
            </a:r>
            <a:r>
              <a:rPr lang="en-US" sz="2400" dirty="0" smtClean="0">
                <a:latin typeface="Times New Roman" pitchFamily="18" charset="0"/>
                <a:cs typeface="Times New Roman" pitchFamily="18" charset="0"/>
              </a:rPr>
              <a:t>Apoenzyme refers </a:t>
            </a:r>
            <a:r>
              <a:rPr lang="en-US" sz="2400" dirty="0">
                <a:latin typeface="Times New Roman" pitchFamily="18" charset="0"/>
                <a:cs typeface="Times New Roman" pitchFamily="18" charset="0"/>
              </a:rPr>
              <a:t>to the protein portion of the holoenzyme. </a:t>
            </a:r>
            <a:r>
              <a:rPr lang="en-US" sz="2400" dirty="0" smtClean="0">
                <a:latin typeface="Times New Roman" pitchFamily="18" charset="0"/>
                <a:cs typeface="Times New Roman" pitchFamily="18" charset="0"/>
              </a:rPr>
              <a:t>In the </a:t>
            </a:r>
            <a:r>
              <a:rPr lang="en-US" sz="2400" dirty="0">
                <a:latin typeface="Times New Roman" pitchFamily="18" charset="0"/>
                <a:cs typeface="Times New Roman" pitchFamily="18" charset="0"/>
              </a:rPr>
              <a:t>absence of the appropriate cofactor, the apoenzyme typically does not show biologic activity. A </a:t>
            </a:r>
            <a:r>
              <a:rPr lang="en-US" sz="2400" b="1" dirty="0">
                <a:latin typeface="Times New Roman" pitchFamily="18" charset="0"/>
                <a:cs typeface="Times New Roman" pitchFamily="18" charset="0"/>
              </a:rPr>
              <a:t>prosthetic group </a:t>
            </a:r>
            <a:r>
              <a:rPr lang="en-US" sz="2400" dirty="0">
                <a:latin typeface="Times New Roman" pitchFamily="18" charset="0"/>
                <a:cs typeface="Times New Roman" pitchFamily="18" charset="0"/>
              </a:rPr>
              <a:t>is a tightly bound coenzyme that does not dissociate from the </a:t>
            </a:r>
            <a:r>
              <a:rPr lang="en-US" sz="2400" dirty="0" smtClean="0">
                <a:latin typeface="Times New Roman" pitchFamily="18" charset="0"/>
                <a:cs typeface="Times New Roman" pitchFamily="18" charset="0"/>
              </a:rPr>
              <a:t>enzyme. </a:t>
            </a:r>
            <a:endParaRPr lang="en-US" sz="2400" b="1" dirty="0" smtClean="0">
              <a:latin typeface="Times New Roman" pitchFamily="18" charset="0"/>
              <a:cs typeface="Times New Roman" pitchFamily="18" charset="0"/>
            </a:endParaRPr>
          </a:p>
          <a:p>
            <a:pPr algn="just">
              <a:lnSpc>
                <a:spcPct val="150000"/>
              </a:lnSpc>
            </a:pP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049337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9512" y="583100"/>
            <a:ext cx="4752528" cy="3970318"/>
          </a:xfrm>
          <a:prstGeom prst="rect">
            <a:avLst/>
          </a:prstGeom>
        </p:spPr>
        <p:txBody>
          <a:bodyPr wrap="square">
            <a:spAutoFit/>
          </a:bodyPr>
          <a:lstStyle/>
          <a:p>
            <a:pPr algn="just">
              <a:lnSpc>
                <a:spcPct val="150000"/>
              </a:lnSpc>
            </a:pPr>
            <a:r>
              <a:rPr lang="en-US" sz="2400" b="1" dirty="0" smtClean="0">
                <a:latin typeface="Times New Roman" pitchFamily="18" charset="0"/>
                <a:cs typeface="Times New Roman" pitchFamily="18" charset="0"/>
              </a:rPr>
              <a:t>Location </a:t>
            </a:r>
            <a:r>
              <a:rPr lang="en-US" sz="2400" b="1" dirty="0">
                <a:latin typeface="Times New Roman" pitchFamily="18" charset="0"/>
                <a:cs typeface="Times New Roman" pitchFamily="18" charset="0"/>
              </a:rPr>
              <a:t>within the cell </a:t>
            </a:r>
            <a:endParaRPr lang="en-US" sz="2400" dirty="0">
              <a:latin typeface="Times New Roman" pitchFamily="18" charset="0"/>
              <a:cs typeface="Times New Roman" pitchFamily="18" charset="0"/>
            </a:endParaRPr>
          </a:p>
          <a:p>
            <a:pPr algn="just">
              <a:lnSpc>
                <a:spcPct val="150000"/>
              </a:lnSpc>
            </a:pPr>
            <a:r>
              <a:rPr lang="en-US" sz="2400" dirty="0">
                <a:latin typeface="Times New Roman" pitchFamily="18" charset="0"/>
                <a:cs typeface="Times New Roman" pitchFamily="18" charset="0"/>
              </a:rPr>
              <a:t>Many enzymes are localized in specific organelles within the cell </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Such </a:t>
            </a:r>
            <a:r>
              <a:rPr lang="en-US" sz="2400" dirty="0" smtClean="0">
                <a:latin typeface="Times New Roman" pitchFamily="18" charset="0"/>
                <a:cs typeface="Times New Roman" pitchFamily="18" charset="0"/>
              </a:rPr>
              <a:t>compartmentalization serves </a:t>
            </a:r>
            <a:r>
              <a:rPr lang="en-US" sz="2400" dirty="0">
                <a:latin typeface="Times New Roman" pitchFamily="18" charset="0"/>
                <a:cs typeface="Times New Roman" pitchFamily="18" charset="0"/>
              </a:rPr>
              <a:t>to isolate the </a:t>
            </a:r>
            <a:r>
              <a:rPr lang="en-US" sz="2400" dirty="0" smtClean="0">
                <a:latin typeface="Times New Roman" pitchFamily="18" charset="0"/>
                <a:cs typeface="Times New Roman" pitchFamily="18" charset="0"/>
              </a:rPr>
              <a:t>reaction </a:t>
            </a:r>
            <a:r>
              <a:rPr lang="en-US" sz="2400" dirty="0">
                <a:latin typeface="Times New Roman" pitchFamily="18" charset="0"/>
                <a:cs typeface="Times New Roman" pitchFamily="18" charset="0"/>
              </a:rPr>
              <a:t>substrate or product from other competing reactions.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0"/>
            <a:ext cx="39389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35156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0"/>
            <a:ext cx="9071050" cy="686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819018"/>
      </p:ext>
    </p:extLst>
  </p:cSld>
  <p:clrMapOvr>
    <a:masterClrMapping/>
  </p:clrMapOvr>
  <p:timing>
    <p:tnLst>
      <p:par>
        <p:cTn id="1" dur="indefinite" restart="never" nodeType="tmRoot"/>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7643</TotalTime>
  <Words>1455</Words>
  <Application>Microsoft Office PowerPoint</Application>
  <PresentationFormat>On-screen Show (4:3)</PresentationFormat>
  <Paragraphs>51</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نسق Office</vt:lpstr>
      <vt:lpstr>Biochemistry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Enjoy My Fine Releases.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Biochemistry</dc:title>
  <dc:creator>DR.Ahmed Saker 2o1O</dc:creator>
  <cp:lastModifiedBy>Ali</cp:lastModifiedBy>
  <cp:revision>200</cp:revision>
  <dcterms:created xsi:type="dcterms:W3CDTF">2016-09-29T08:21:44Z</dcterms:created>
  <dcterms:modified xsi:type="dcterms:W3CDTF">2019-01-28T09:12:37Z</dcterms:modified>
</cp:coreProperties>
</file>