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Lst>
  <p:sldIdLst>
    <p:sldId id="264" r:id="rId2"/>
    <p:sldId id="290" r:id="rId3"/>
    <p:sldId id="289" r:id="rId4"/>
    <p:sldId id="270" r:id="rId5"/>
    <p:sldId id="274" r:id="rId6"/>
    <p:sldId id="286" r:id="rId7"/>
    <p:sldId id="287" r:id="rId8"/>
    <p:sldId id="281" r:id="rId9"/>
    <p:sldId id="288"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FF851969-D8B9-4702-8655-3A89B0BB18BC}" type="datetimeFigureOut">
              <a:rPr lang="ar-IQ" smtClean="0"/>
              <a:pPr/>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02D1F53-2F61-41D1-9B0E-30723C5FAE6B}" type="slidenum">
              <a:rPr lang="ar-IQ" smtClean="0"/>
              <a:pPr/>
              <a:t>‹#›</a:t>
            </a:fld>
            <a:endParaRPr lang="ar-IQ"/>
          </a:p>
        </p:txBody>
      </p:sp>
    </p:spTree>
  </p:cSld>
  <p:clrMapOvr>
    <a:masterClrMapping/>
  </p:clrMapOvr>
  <p:transition spd="slow">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F851969-D8B9-4702-8655-3A89B0BB18BC}" type="datetimeFigureOut">
              <a:rPr lang="ar-IQ" smtClean="0"/>
              <a:pPr/>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02D1F53-2F61-41D1-9B0E-30723C5FAE6B}" type="slidenum">
              <a:rPr lang="ar-IQ" smtClean="0"/>
              <a:pPr/>
              <a:t>‹#›</a:t>
            </a:fld>
            <a:endParaRPr lang="ar-IQ"/>
          </a:p>
        </p:txBody>
      </p:sp>
    </p:spTree>
  </p:cSld>
  <p:clrMapOvr>
    <a:masterClrMapping/>
  </p:clrMapOvr>
  <p:transition spd="slow">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F851969-D8B9-4702-8655-3A89B0BB18BC}" type="datetimeFigureOut">
              <a:rPr lang="ar-IQ" smtClean="0"/>
              <a:pPr/>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02D1F53-2F61-41D1-9B0E-30723C5FAE6B}" type="slidenum">
              <a:rPr lang="ar-IQ" smtClean="0"/>
              <a:pPr/>
              <a:t>‹#›</a:t>
            </a:fld>
            <a:endParaRPr lang="ar-IQ"/>
          </a:p>
        </p:txBody>
      </p:sp>
    </p:spTree>
  </p:cSld>
  <p:clrMapOvr>
    <a:masterClrMapping/>
  </p:clrMapOvr>
  <p:transition spd="slow">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F851969-D8B9-4702-8655-3A89B0BB18BC}" type="datetimeFigureOut">
              <a:rPr lang="ar-IQ" smtClean="0"/>
              <a:pPr/>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02D1F53-2F61-41D1-9B0E-30723C5FAE6B}" type="slidenum">
              <a:rPr lang="ar-IQ" smtClean="0"/>
              <a:pPr/>
              <a:t>‹#›</a:t>
            </a:fld>
            <a:endParaRPr lang="ar-IQ"/>
          </a:p>
        </p:txBody>
      </p:sp>
    </p:spTree>
  </p:cSld>
  <p:clrMapOvr>
    <a:masterClrMapping/>
  </p:clrMapOvr>
  <p:transition spd="slow">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851969-D8B9-4702-8655-3A89B0BB18BC}" type="datetimeFigureOut">
              <a:rPr lang="ar-IQ" smtClean="0"/>
              <a:pPr/>
              <a:t>01/06/1441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02D1F53-2F61-41D1-9B0E-30723C5FAE6B}" type="slidenum">
              <a:rPr lang="ar-IQ" smtClean="0"/>
              <a:pPr/>
              <a:t>‹#›</a:t>
            </a:fld>
            <a:endParaRPr lang="ar-IQ"/>
          </a:p>
        </p:txBody>
      </p:sp>
    </p:spTree>
  </p:cSld>
  <p:clrMapOvr>
    <a:masterClrMapping/>
  </p:clrMapOvr>
  <p:transition spd="slow">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FF851969-D8B9-4702-8655-3A89B0BB18BC}" type="datetimeFigureOut">
              <a:rPr lang="ar-IQ" smtClean="0"/>
              <a:pPr/>
              <a:t>01/06/1441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02D1F53-2F61-41D1-9B0E-30723C5FAE6B}" type="slidenum">
              <a:rPr lang="ar-IQ" smtClean="0"/>
              <a:pPr/>
              <a:t>‹#›</a:t>
            </a:fld>
            <a:endParaRPr lang="ar-IQ"/>
          </a:p>
        </p:txBody>
      </p:sp>
    </p:spTree>
  </p:cSld>
  <p:clrMapOvr>
    <a:masterClrMapping/>
  </p:clrMapOvr>
  <p:transition spd="slow">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FF851969-D8B9-4702-8655-3A89B0BB18BC}" type="datetimeFigureOut">
              <a:rPr lang="ar-IQ" smtClean="0"/>
              <a:pPr/>
              <a:t>01/06/1441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02D1F53-2F61-41D1-9B0E-30723C5FAE6B}" type="slidenum">
              <a:rPr lang="ar-IQ" smtClean="0"/>
              <a:pPr/>
              <a:t>‹#›</a:t>
            </a:fld>
            <a:endParaRPr lang="ar-IQ"/>
          </a:p>
        </p:txBody>
      </p:sp>
    </p:spTree>
  </p:cSld>
  <p:clrMapOvr>
    <a:masterClrMapping/>
  </p:clrMapOvr>
  <p:transition spd="slow">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FF851969-D8B9-4702-8655-3A89B0BB18BC}" type="datetimeFigureOut">
              <a:rPr lang="ar-IQ" smtClean="0"/>
              <a:pPr/>
              <a:t>01/06/1441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02D1F53-2F61-41D1-9B0E-30723C5FAE6B}" type="slidenum">
              <a:rPr lang="ar-IQ" smtClean="0"/>
              <a:pPr/>
              <a:t>‹#›</a:t>
            </a:fld>
            <a:endParaRPr lang="ar-IQ"/>
          </a:p>
        </p:txBody>
      </p:sp>
    </p:spTree>
  </p:cSld>
  <p:clrMapOvr>
    <a:masterClrMapping/>
  </p:clrMapOvr>
  <p:transition spd="slow">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851969-D8B9-4702-8655-3A89B0BB18BC}" type="datetimeFigureOut">
              <a:rPr lang="ar-IQ" smtClean="0"/>
              <a:pPr/>
              <a:t>01/06/1441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02D1F53-2F61-41D1-9B0E-30723C5FAE6B}" type="slidenum">
              <a:rPr lang="ar-IQ" smtClean="0"/>
              <a:pPr/>
              <a:t>‹#›</a:t>
            </a:fld>
            <a:endParaRPr lang="ar-IQ"/>
          </a:p>
        </p:txBody>
      </p:sp>
    </p:spTree>
  </p:cSld>
  <p:clrMapOvr>
    <a:masterClrMapping/>
  </p:clrMapOvr>
  <p:transition spd="slow">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51969-D8B9-4702-8655-3A89B0BB18BC}" type="datetimeFigureOut">
              <a:rPr lang="ar-IQ" smtClean="0"/>
              <a:pPr/>
              <a:t>01/06/1441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02D1F53-2F61-41D1-9B0E-30723C5FAE6B}" type="slidenum">
              <a:rPr lang="ar-IQ" smtClean="0"/>
              <a:pPr/>
              <a:t>‹#›</a:t>
            </a:fld>
            <a:endParaRPr lang="ar-IQ"/>
          </a:p>
        </p:txBody>
      </p:sp>
    </p:spTree>
  </p:cSld>
  <p:clrMapOvr>
    <a:masterClrMapping/>
  </p:clrMapOvr>
  <p:transition spd="slow">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51969-D8B9-4702-8655-3A89B0BB18BC}" type="datetimeFigureOut">
              <a:rPr lang="ar-IQ" smtClean="0"/>
              <a:pPr/>
              <a:t>01/06/1441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02D1F53-2F61-41D1-9B0E-30723C5FAE6B}" type="slidenum">
              <a:rPr lang="ar-IQ" smtClean="0"/>
              <a:pPr/>
              <a:t>‹#›</a:t>
            </a:fld>
            <a:endParaRPr lang="ar-IQ"/>
          </a:p>
        </p:txBody>
      </p:sp>
    </p:spTree>
  </p:cSld>
  <p:clrMapOvr>
    <a:masterClrMapping/>
  </p:clrMapOvr>
  <p:transition spd="slow">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F851969-D8B9-4702-8655-3A89B0BB18BC}" type="datetimeFigureOut">
              <a:rPr lang="ar-IQ" smtClean="0"/>
              <a:pPr/>
              <a:t>01/06/1441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02D1F53-2F61-41D1-9B0E-30723C5FAE6B}"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spd="slow">
    <p:wipe dir="r"/>
  </p:transition>
  <p:timing>
    <p:tnLst>
      <p:par>
        <p:cTn id="1" dur="indefinite" restart="never" nodeType="tmRoot"/>
      </p:par>
    </p:tn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699540"/>
            <a:ext cx="8234605" cy="2585323"/>
          </a:xfrm>
          <a:prstGeom prst="rect">
            <a:avLst/>
          </a:prstGeom>
          <a:ln>
            <a:noFill/>
          </a:ln>
          <a:effectLst/>
          <a:scene3d>
            <a:camera prst="orthographicFront">
              <a:rot lat="0" lon="0" rev="0"/>
            </a:camera>
            <a:lightRig rig="chilly" dir="t">
              <a:rot lat="0" lon="0" rev="18480000"/>
            </a:lightRig>
          </a:scene3d>
          <a:sp3d prstMaterial="clear">
            <a:bevelT h="63500" prst="angle"/>
          </a:sp3d>
        </p:spPr>
        <p:style>
          <a:lnRef idx="1">
            <a:schemeClr val="accent6"/>
          </a:lnRef>
          <a:fillRef idx="2">
            <a:schemeClr val="accent6"/>
          </a:fillRef>
          <a:effectRef idx="1">
            <a:schemeClr val="accent6"/>
          </a:effectRef>
          <a:fontRef idx="minor">
            <a:schemeClr val="dk1"/>
          </a:fontRef>
        </p:style>
        <p:txBody>
          <a:bodyPr wrap="square">
            <a:spAutoFit/>
            <a:scene3d>
              <a:camera prst="orthographicFront"/>
              <a:lightRig rig="threePt" dir="t"/>
            </a:scene3d>
            <a:sp3d extrusionH="57150">
              <a:bevelT w="38100" h="38100"/>
            </a:sp3d>
          </a:bodyPr>
          <a:lstStyle/>
          <a:p>
            <a:pPr algn="ctr"/>
            <a:r>
              <a:rPr lang="en-US" sz="5400" i="1" dirty="0">
                <a:solidFill>
                  <a:schemeClr val="accent2"/>
                </a:solidFill>
                <a:latin typeface="Cambria" panose="02040503050406030204" pitchFamily="18" charset="0"/>
              </a:rPr>
              <a:t>EXP.1</a:t>
            </a:r>
            <a:endParaRPr lang="en-US" sz="5400" dirty="0">
              <a:solidFill>
                <a:schemeClr val="accent2"/>
              </a:solidFill>
              <a:latin typeface="Cambria" panose="02040503050406030204" pitchFamily="18" charset="0"/>
            </a:endParaRPr>
          </a:p>
          <a:p>
            <a:pPr algn="ctr"/>
            <a:r>
              <a:rPr lang="en-US" sz="5400" b="1" dirty="0">
                <a:solidFill>
                  <a:schemeClr val="accent2"/>
                </a:solidFill>
                <a:latin typeface="Cambria" panose="02040503050406030204" pitchFamily="18" charset="0"/>
              </a:rPr>
              <a:t>Assay of </a:t>
            </a:r>
            <a:r>
              <a:rPr lang="en-US" sz="5400" b="1" dirty="0" smtClean="0">
                <a:solidFill>
                  <a:schemeClr val="accent2"/>
                </a:solidFill>
                <a:latin typeface="Cambria" panose="02040503050406030204" pitchFamily="18" charset="0"/>
              </a:rPr>
              <a:t>Sodium  Benzoate</a:t>
            </a:r>
            <a:endParaRPr lang="en-US" sz="5400" b="1" dirty="0" smtClean="0">
              <a:ln w="1905"/>
              <a:solidFill>
                <a:schemeClr val="accent2"/>
              </a:solidFill>
              <a:effectLst>
                <a:outerShdw blurRad="50800" dist="38100" dir="2700000" algn="tl" rotWithShape="0">
                  <a:prstClr val="black">
                    <a:alpha val="40000"/>
                  </a:prstClr>
                </a:outerShdw>
                <a:reflection blurRad="6350" stA="55000" endA="300" endPos="45500" dir="5400000" sy="-100000" algn="bl" rotWithShape="0"/>
              </a:effectLst>
              <a:latin typeface="Cambria" pitchFamily="18"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1"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descr="Related image"/>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428596" y="500042"/>
            <a:ext cx="4000528" cy="785818"/>
          </a:xfrm>
        </p:spPr>
        <p:txBody>
          <a:bodyPr>
            <a:normAutofit/>
          </a:bodyPr>
          <a:lstStyle/>
          <a:p>
            <a:pPr algn="l" rtl="0"/>
            <a:r>
              <a:rPr lang="en-US" dirty="0" smtClean="0">
                <a:latin typeface="Castellar" pitchFamily="18" charset="0"/>
              </a:rPr>
              <a:t> </a:t>
            </a:r>
            <a:endParaRPr lang="ar-IQ" dirty="0">
              <a:latin typeface="Castellar" pitchFamily="18" charset="0"/>
            </a:endParaRPr>
          </a:p>
        </p:txBody>
      </p:sp>
      <p:sp>
        <p:nvSpPr>
          <p:cNvPr id="3" name="Subtitle 2"/>
          <p:cNvSpPr>
            <a:spLocks noGrp="1"/>
          </p:cNvSpPr>
          <p:nvPr>
            <p:ph type="subTitle" idx="1"/>
          </p:nvPr>
        </p:nvSpPr>
        <p:spPr>
          <a:xfrm>
            <a:off x="642910" y="1785926"/>
            <a:ext cx="7851866" cy="4572032"/>
          </a:xfrm>
        </p:spPr>
        <p:txBody>
          <a:bodyPr>
            <a:noAutofit/>
          </a:bodyPr>
          <a:lstStyle/>
          <a:p>
            <a:pPr algn="l" rtl="0">
              <a:buFont typeface="Wingdings" pitchFamily="2" charset="2"/>
              <a:buChar char="Ø"/>
            </a:pPr>
            <a:r>
              <a:rPr lang="en-US" sz="3600" b="1" dirty="0" smtClean="0">
                <a:solidFill>
                  <a:schemeClr val="tx1"/>
                </a:solidFill>
                <a:latin typeface="Cambria" pitchFamily="18" charset="0"/>
              </a:rPr>
              <a:t>Introduction </a:t>
            </a:r>
          </a:p>
          <a:p>
            <a:pPr algn="l" rtl="0">
              <a:buFont typeface="Wingdings" pitchFamily="2" charset="2"/>
              <a:buChar char="Ø"/>
            </a:pPr>
            <a:r>
              <a:rPr lang="en-US" sz="3600" b="1" dirty="0" smtClean="0">
                <a:solidFill>
                  <a:schemeClr val="tx1"/>
                </a:solidFill>
                <a:latin typeface="Cambria" pitchFamily="18" charset="0"/>
              </a:rPr>
              <a:t>Physical properties </a:t>
            </a:r>
          </a:p>
          <a:p>
            <a:pPr algn="l" rtl="0">
              <a:buFont typeface="Wingdings" pitchFamily="2" charset="2"/>
              <a:buChar char="Ø"/>
            </a:pPr>
            <a:r>
              <a:rPr lang="en-US" sz="3600" b="1" dirty="0" smtClean="0">
                <a:solidFill>
                  <a:schemeClr val="tx1"/>
                </a:solidFill>
                <a:latin typeface="Cambria" pitchFamily="18" charset="0"/>
              </a:rPr>
              <a:t>Chemical properties </a:t>
            </a:r>
          </a:p>
          <a:p>
            <a:pPr algn="l" rtl="0">
              <a:buFont typeface="Wingdings" pitchFamily="2" charset="2"/>
              <a:buChar char="Ø"/>
            </a:pPr>
            <a:r>
              <a:rPr lang="en-US" sz="3600" b="1" dirty="0" smtClean="0">
                <a:solidFill>
                  <a:schemeClr val="tx1"/>
                </a:solidFill>
                <a:latin typeface="Cambria" pitchFamily="18" charset="0"/>
              </a:rPr>
              <a:t>Pharmaceutical application </a:t>
            </a:r>
          </a:p>
          <a:p>
            <a:pPr algn="l" rtl="0">
              <a:buFont typeface="Wingdings" pitchFamily="2" charset="2"/>
              <a:buChar char="Ø"/>
            </a:pPr>
            <a:r>
              <a:rPr lang="en-US" b="1" dirty="0" smtClean="0">
                <a:solidFill>
                  <a:schemeClr val="tx1"/>
                </a:solidFill>
                <a:latin typeface="Cambria" pitchFamily="18" charset="0"/>
                <a:cs typeface="Aharoni" pitchFamily="2" charset="-79"/>
              </a:rPr>
              <a:t>Chemical principle </a:t>
            </a:r>
            <a:endParaRPr lang="en-US" b="1" dirty="0" smtClean="0">
              <a:solidFill>
                <a:schemeClr val="tx1"/>
              </a:solidFill>
              <a:latin typeface="Cambria" pitchFamily="18" charset="0"/>
            </a:endParaRPr>
          </a:p>
          <a:p>
            <a:pPr algn="l" rtl="0">
              <a:buFont typeface="Wingdings" pitchFamily="2" charset="2"/>
              <a:buChar char="Ø"/>
            </a:pPr>
            <a:r>
              <a:rPr lang="en-US" sz="3600" b="1" dirty="0" smtClean="0">
                <a:solidFill>
                  <a:schemeClr val="tx1"/>
                </a:solidFill>
                <a:latin typeface="Cambria" pitchFamily="18" charset="0"/>
              </a:rPr>
              <a:t>Procedure </a:t>
            </a:r>
          </a:p>
          <a:p>
            <a:pPr algn="l" rtl="0">
              <a:buFont typeface="Wingdings" pitchFamily="2" charset="2"/>
              <a:buChar char="Ø"/>
            </a:pPr>
            <a:r>
              <a:rPr lang="en-US" sz="3600" b="1" dirty="0" smtClean="0">
                <a:solidFill>
                  <a:schemeClr val="tx1"/>
                </a:solidFill>
                <a:latin typeface="Cambria" pitchFamily="18" charset="0"/>
              </a:rPr>
              <a:t>Calculation </a:t>
            </a:r>
          </a:p>
          <a:p>
            <a:pPr algn="l" rtl="0">
              <a:buFont typeface="Wingdings" pitchFamily="2" charset="2"/>
              <a:buChar char="Ø"/>
            </a:pPr>
            <a:endParaRPr lang="en-US" sz="3600" b="1" dirty="0" smtClean="0">
              <a:solidFill>
                <a:schemeClr val="tx1"/>
              </a:solidFill>
              <a:latin typeface="Cambria" pitchFamily="18" charset="0"/>
            </a:endParaRPr>
          </a:p>
          <a:p>
            <a:pPr algn="l" rtl="0">
              <a:buFont typeface="Wingdings" pitchFamily="2" charset="2"/>
              <a:buChar char="Ø"/>
            </a:pPr>
            <a:endParaRPr lang="ar-IQ" sz="3600" dirty="0" smtClean="0">
              <a:solidFill>
                <a:schemeClr val="tx1"/>
              </a:solidFill>
            </a:endParaRPr>
          </a:p>
          <a:p>
            <a:pPr algn="l" rtl="0">
              <a:buFont typeface="Wingdings" pitchFamily="2" charset="2"/>
              <a:buChar char="Ø"/>
            </a:pPr>
            <a:endParaRPr lang="ar-IQ" sz="3600" u="sng" dirty="0">
              <a:solidFill>
                <a:schemeClr val="tx1"/>
              </a:solidFill>
            </a:endParaRPr>
          </a:p>
        </p:txBody>
      </p:sp>
      <p:pic>
        <p:nvPicPr>
          <p:cNvPr id="4" name="Picture 2" descr="Image result for objective"/>
          <p:cNvPicPr>
            <a:picLocks noChangeAspect="1" noChangeArrowheads="1"/>
          </p:cNvPicPr>
          <p:nvPr/>
        </p:nvPicPr>
        <p:blipFill>
          <a:blip r:embed="rId3" cstate="print"/>
          <a:srcRect/>
          <a:stretch>
            <a:fillRect/>
          </a:stretch>
        </p:blipFill>
        <p:spPr bwMode="auto">
          <a:xfrm>
            <a:off x="-32" y="1"/>
            <a:ext cx="5429288" cy="1785926"/>
          </a:xfrm>
          <a:prstGeom prst="rect">
            <a:avLst/>
          </a:prstGeom>
          <a:ln>
            <a:noFill/>
          </a:ln>
          <a:effectLst>
            <a:softEdge rad="112500"/>
          </a:effectLst>
        </p:spPr>
      </p:pic>
    </p:spTree>
    <p:extLst>
      <p:ext uri="{BB962C8B-B14F-4D97-AF65-F5344CB8AC3E}">
        <p14:creationId xmlns:p14="http://schemas.microsoft.com/office/powerpoint/2010/main" val="1990990539"/>
      </p:ext>
    </p:extLst>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Image result for ppt slide designs backgrounds"/>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Rectangle 2"/>
          <p:cNvSpPr/>
          <p:nvPr/>
        </p:nvSpPr>
        <p:spPr>
          <a:xfrm>
            <a:off x="1043608" y="428604"/>
            <a:ext cx="5596853" cy="923330"/>
          </a:xfrm>
          <a:prstGeom prst="rect">
            <a:avLst/>
          </a:prstGeom>
        </p:spPr>
        <p:txBody>
          <a:bodyPr wrap="none">
            <a:spAutoFit/>
          </a:bodyPr>
          <a:lstStyle/>
          <a:p>
            <a:r>
              <a:rPr lang="en-US" sz="5400" b="1" u="sng" cap="all" dirty="0" smtClean="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latin typeface="Cambria" pitchFamily="18" charset="0"/>
              </a:rPr>
              <a:t>Introduction :</a:t>
            </a:r>
            <a:endParaRPr lang="ar-IQ" sz="5400" b="1" cap="all" dirty="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endParaRPr>
          </a:p>
        </p:txBody>
      </p:sp>
      <p:sp>
        <p:nvSpPr>
          <p:cNvPr id="5" name="Rectangle 4"/>
          <p:cNvSpPr/>
          <p:nvPr/>
        </p:nvSpPr>
        <p:spPr>
          <a:xfrm>
            <a:off x="0" y="1982450"/>
            <a:ext cx="9144000" cy="5262979"/>
          </a:xfrm>
          <a:prstGeom prst="rect">
            <a:avLst/>
          </a:prstGeom>
        </p:spPr>
        <p:txBody>
          <a:bodyPr wrap="square">
            <a:spAutoFit/>
          </a:bodyPr>
          <a:lstStyle/>
          <a:p>
            <a:pPr algn="ctr" rtl="0"/>
            <a:r>
              <a:rPr lang="en-US" sz="3600" dirty="0"/>
              <a:t> </a:t>
            </a:r>
            <a:r>
              <a:rPr lang="en-US" sz="3600" dirty="0" smtClean="0">
                <a:latin typeface="Cambria" panose="02040503050406030204" pitchFamily="18" charset="0"/>
              </a:rPr>
              <a:t>Sodium </a:t>
            </a:r>
            <a:r>
              <a:rPr lang="en-US" sz="3600" dirty="0">
                <a:latin typeface="Cambria" panose="02040503050406030204" pitchFamily="18" charset="0"/>
              </a:rPr>
              <a:t>benzoate has the chemical formula C</a:t>
            </a:r>
            <a:r>
              <a:rPr lang="en-US" sz="3600" baseline="-25000" dirty="0">
                <a:latin typeface="Cambria" panose="02040503050406030204" pitchFamily="18" charset="0"/>
              </a:rPr>
              <a:t>7</a:t>
            </a:r>
            <a:r>
              <a:rPr lang="en-US" sz="3600" dirty="0">
                <a:latin typeface="Cambria" panose="02040503050406030204" pitchFamily="18" charset="0"/>
              </a:rPr>
              <a:t>H</a:t>
            </a:r>
            <a:r>
              <a:rPr lang="en-US" sz="3600" baseline="-25000" dirty="0">
                <a:latin typeface="Cambria" panose="02040503050406030204" pitchFamily="18" charset="0"/>
              </a:rPr>
              <a:t>5</a:t>
            </a:r>
            <a:r>
              <a:rPr lang="en-US" sz="3600" dirty="0">
                <a:latin typeface="Cambria" panose="02040503050406030204" pitchFamily="18" charset="0"/>
              </a:rPr>
              <a:t>O</a:t>
            </a:r>
            <a:r>
              <a:rPr lang="en-US" sz="3600" baseline="-25000" dirty="0">
                <a:latin typeface="Cambria" panose="02040503050406030204" pitchFamily="18" charset="0"/>
              </a:rPr>
              <a:t>2</a:t>
            </a:r>
            <a:r>
              <a:rPr lang="en-US" sz="3600" dirty="0">
                <a:latin typeface="Cambria" panose="02040503050406030204" pitchFamily="18" charset="0"/>
              </a:rPr>
              <a:t> Na with M</a:t>
            </a:r>
            <a:r>
              <a:rPr lang="en-US" sz="3600" dirty="0" smtClean="0">
                <a:latin typeface="Cambria" panose="02040503050406030204" pitchFamily="18" charset="0"/>
              </a:rPr>
              <a:t>wt</a:t>
            </a:r>
            <a:r>
              <a:rPr lang="en-US" sz="3600" dirty="0">
                <a:latin typeface="Cambria" panose="02040503050406030204" pitchFamily="18" charset="0"/>
              </a:rPr>
              <a:t>. 144.1, </a:t>
            </a:r>
            <a:r>
              <a:rPr lang="en-US" sz="3600" dirty="0" smtClean="0">
                <a:latin typeface="Cambria" panose="02040503050406030204" pitchFamily="18" charset="0"/>
              </a:rPr>
              <a:t>It </a:t>
            </a:r>
            <a:r>
              <a:rPr lang="en-US" sz="3600" dirty="0">
                <a:latin typeface="Cambria" panose="02040503050406030204" pitchFamily="18" charset="0"/>
              </a:rPr>
              <a:t>is the sodium salt of benzoic acid and exists in this form when dissolved in water.</a:t>
            </a:r>
            <a:r>
              <a:rPr lang="en-US" sz="3600" dirty="0" smtClean="0">
                <a:latin typeface="Cambria" panose="02040503050406030204" pitchFamily="18" charset="0"/>
              </a:rPr>
              <a:t/>
            </a:r>
            <a:br>
              <a:rPr lang="en-US" sz="3600" dirty="0" smtClean="0">
                <a:latin typeface="Cambria" panose="02040503050406030204" pitchFamily="18" charset="0"/>
              </a:rPr>
            </a:br>
            <a:endParaRPr lang="en-US" sz="3200" dirty="0">
              <a:latin typeface="Cambria" panose="02040503050406030204" pitchFamily="18" charset="0"/>
            </a:endParaRPr>
          </a:p>
          <a:p>
            <a:pPr algn="ctr" rtl="0"/>
            <a:endParaRPr lang="en-US" sz="3200" dirty="0" smtClean="0">
              <a:latin typeface="Calisto MT" pitchFamily="18" charset="0"/>
            </a:endParaRPr>
          </a:p>
          <a:p>
            <a:pPr algn="l" rtl="0"/>
            <a:endParaRPr lang="en-US" sz="3200" dirty="0">
              <a:latin typeface="Calisto MT" pitchFamily="18" charset="0"/>
            </a:endParaRPr>
          </a:p>
          <a:p>
            <a:pPr algn="l" rtl="0"/>
            <a:endParaRPr lang="en-US" sz="3200" dirty="0" smtClean="0">
              <a:latin typeface="Calisto MT" pitchFamily="18" charset="0"/>
            </a:endParaRPr>
          </a:p>
          <a:p>
            <a:pPr algn="l" rtl="0"/>
            <a:endParaRPr lang="en-US" sz="3200" dirty="0">
              <a:latin typeface="Calisto MT" pitchFamily="18" charset="0"/>
            </a:endParaRPr>
          </a:p>
          <a:p>
            <a:pPr algn="l" rtl="0"/>
            <a:endParaRPr lang="ar-IQ" sz="3200" dirty="0"/>
          </a:p>
        </p:txBody>
      </p:sp>
      <p:pic>
        <p:nvPicPr>
          <p:cNvPr id="6" name="Picture 8" descr="D:\تنزيلات علمية\sodium_benzoate_molecule.jpg"/>
          <p:cNvPicPr/>
          <p:nvPr/>
        </p:nvPicPr>
        <p:blipFill>
          <a:blip r:embed="rId3" cstate="print"/>
          <a:srcRect/>
          <a:stretch>
            <a:fillRect/>
          </a:stretch>
        </p:blipFill>
        <p:spPr bwMode="auto">
          <a:xfrm>
            <a:off x="3801091" y="4293096"/>
            <a:ext cx="3003157" cy="2304256"/>
          </a:xfrm>
          <a:prstGeom prst="rect">
            <a:avLst/>
          </a:prstGeom>
          <a:noFill/>
          <a:ln w="9525">
            <a:noFill/>
            <a:miter lim="800000"/>
            <a:headEnd/>
            <a:tailEnd/>
          </a:ln>
        </p:spPr>
      </p:pic>
    </p:spTree>
    <p:extLst>
      <p:ext uri="{BB962C8B-B14F-4D97-AF65-F5344CB8AC3E}">
        <p14:creationId xmlns:p14="http://schemas.microsoft.com/office/powerpoint/2010/main" val="2128650754"/>
      </p:ext>
    </p:extLst>
  </p:cSld>
  <p:clrMapOvr>
    <a:masterClrMapping/>
  </p:clrMapOvr>
  <p:transition spd="slow">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noFill/>
          <a:ln>
            <a:noFill/>
          </a:ln>
        </p:spPr>
        <p:style>
          <a:lnRef idx="2">
            <a:schemeClr val="accent2"/>
          </a:lnRef>
          <a:fillRef idx="1">
            <a:schemeClr val="lt1"/>
          </a:fillRef>
          <a:effectRef idx="0">
            <a:schemeClr val="accent2"/>
          </a:effectRef>
          <a:fontRef idx="minor">
            <a:schemeClr val="dk1"/>
          </a:fontRef>
        </p:style>
        <p:txBody>
          <a:bodyPr>
            <a:normAutofit fontScale="90000"/>
          </a:bodyPr>
          <a:lstStyle/>
          <a:p>
            <a:r>
              <a:rPr lang="en-US" sz="3600" dirty="0" smtClean="0">
                <a:latin typeface="Cambria" panose="02040503050406030204" pitchFamily="18" charset="0"/>
              </a:rPr>
              <a:t>It </a:t>
            </a:r>
            <a:r>
              <a:rPr lang="en-US" sz="3600" dirty="0">
                <a:latin typeface="Cambria" panose="02040503050406030204" pitchFamily="18" charset="0"/>
              </a:rPr>
              <a:t>can be produced by the neutralization of benzoic acid with sodium hydroxide. Sodium benzoate can also be prepared by adding benzoic acid to a </a:t>
            </a:r>
            <a:r>
              <a:rPr lang="en-US" sz="3600" dirty="0" smtClean="0">
                <a:latin typeface="Cambria" panose="02040503050406030204" pitchFamily="18" charset="0"/>
              </a:rPr>
              <a:t>hot  concentrated </a:t>
            </a:r>
            <a:r>
              <a:rPr lang="en-US" sz="3600" dirty="0">
                <a:latin typeface="Cambria" panose="02040503050406030204" pitchFamily="18" charset="0"/>
              </a:rPr>
              <a:t>solution of sodium bicarbonate until effervescence ceases. The solution is then evaporated, </a:t>
            </a:r>
            <a:r>
              <a:rPr lang="en-US" sz="3600" dirty="0" smtClean="0">
                <a:latin typeface="Cambria" panose="02040503050406030204" pitchFamily="18" charset="0"/>
              </a:rPr>
              <a:t>Cooled </a:t>
            </a:r>
            <a:r>
              <a:rPr lang="en-US" sz="3600" dirty="0">
                <a:latin typeface="Cambria" panose="02040503050406030204" pitchFamily="18" charset="0"/>
              </a:rPr>
              <a:t>and allowed to crystallize or evaporate to dryness, </a:t>
            </a:r>
            <a:r>
              <a:rPr lang="en-US" sz="3600" dirty="0" smtClean="0">
                <a:latin typeface="Cambria" panose="02040503050406030204" pitchFamily="18" charset="0"/>
              </a:rPr>
              <a:t>and </a:t>
            </a:r>
            <a:r>
              <a:rPr lang="en-US" sz="3600" dirty="0">
                <a:latin typeface="Cambria" panose="02040503050406030204" pitchFamily="18" charset="0"/>
              </a:rPr>
              <a:t>then </a:t>
            </a:r>
            <a:r>
              <a:rPr lang="ar-IQ" sz="3600" dirty="0" smtClean="0">
                <a:latin typeface="Cambria" panose="02040503050406030204" pitchFamily="18" charset="0"/>
              </a:rPr>
              <a:t/>
            </a:r>
            <a:br>
              <a:rPr lang="ar-IQ" sz="3600" dirty="0" smtClean="0">
                <a:latin typeface="Cambria" panose="02040503050406030204" pitchFamily="18" charset="0"/>
              </a:rPr>
            </a:br>
            <a:r>
              <a:rPr lang="en-US" sz="3600" dirty="0" smtClean="0">
                <a:latin typeface="Cambria" panose="02040503050406030204" pitchFamily="18" charset="0"/>
              </a:rPr>
              <a:t>granulated.</a:t>
            </a:r>
            <a:br>
              <a:rPr lang="en-US" sz="3600" dirty="0" smtClean="0">
                <a:latin typeface="Cambria" panose="02040503050406030204" pitchFamily="18" charset="0"/>
              </a:rPr>
            </a:br>
            <a:r>
              <a:rPr lang="en-US" sz="3200" dirty="0">
                <a:latin typeface="Cambria" panose="02040503050406030204" pitchFamily="18" charset="0"/>
              </a:rPr>
              <a:t>C</a:t>
            </a:r>
            <a:r>
              <a:rPr lang="en-US" sz="3200" baseline="-25000" dirty="0">
                <a:latin typeface="Cambria" panose="02040503050406030204" pitchFamily="18" charset="0"/>
              </a:rPr>
              <a:t>6</a:t>
            </a:r>
            <a:r>
              <a:rPr lang="en-US" sz="3200" dirty="0">
                <a:latin typeface="Cambria" panose="02040503050406030204" pitchFamily="18" charset="0"/>
              </a:rPr>
              <a:t>H</a:t>
            </a:r>
            <a:r>
              <a:rPr lang="en-US" sz="3200" baseline="-25000" dirty="0">
                <a:latin typeface="Cambria" panose="02040503050406030204" pitchFamily="18" charset="0"/>
              </a:rPr>
              <a:t>5</a:t>
            </a:r>
            <a:r>
              <a:rPr lang="en-US" sz="3200" dirty="0">
                <a:latin typeface="Cambria" panose="02040503050406030204" pitchFamily="18" charset="0"/>
              </a:rPr>
              <a:t>COOH + NaOH                    C</a:t>
            </a:r>
            <a:r>
              <a:rPr lang="en-US" sz="3200" baseline="-25000" dirty="0">
                <a:latin typeface="Cambria" panose="02040503050406030204" pitchFamily="18" charset="0"/>
              </a:rPr>
              <a:t>6</a:t>
            </a:r>
            <a:r>
              <a:rPr lang="en-US" sz="3200" dirty="0">
                <a:latin typeface="Cambria" panose="02040503050406030204" pitchFamily="18" charset="0"/>
              </a:rPr>
              <a:t>H</a:t>
            </a:r>
            <a:r>
              <a:rPr lang="en-US" sz="3200" baseline="-25000" dirty="0">
                <a:latin typeface="Cambria" panose="02040503050406030204" pitchFamily="18" charset="0"/>
              </a:rPr>
              <a:t>5</a:t>
            </a:r>
            <a:r>
              <a:rPr lang="en-US" sz="3200" dirty="0">
                <a:latin typeface="Cambria" panose="02040503050406030204" pitchFamily="18" charset="0"/>
              </a:rPr>
              <a:t>COONa  +  H</a:t>
            </a:r>
            <a:r>
              <a:rPr lang="en-US" sz="3200" baseline="-25000" dirty="0">
                <a:latin typeface="Cambria" panose="02040503050406030204" pitchFamily="18" charset="0"/>
              </a:rPr>
              <a:t>2</a:t>
            </a:r>
            <a:r>
              <a:rPr lang="en-US" sz="3200" dirty="0">
                <a:latin typeface="Cambria" panose="02040503050406030204" pitchFamily="18" charset="0"/>
              </a:rPr>
              <a:t>O</a:t>
            </a:r>
            <a:br>
              <a:rPr lang="en-US" sz="3200" dirty="0">
                <a:latin typeface="Cambria" panose="02040503050406030204" pitchFamily="18" charset="0"/>
              </a:rPr>
            </a:br>
            <a:r>
              <a:rPr lang="en-US" sz="3200" dirty="0">
                <a:latin typeface="Cambria" panose="02040503050406030204" pitchFamily="18" charset="0"/>
              </a:rPr>
              <a:t>C</a:t>
            </a:r>
            <a:r>
              <a:rPr lang="en-US" sz="3200" baseline="-25000" dirty="0">
                <a:latin typeface="Cambria" panose="02040503050406030204" pitchFamily="18" charset="0"/>
              </a:rPr>
              <a:t>6</a:t>
            </a:r>
            <a:r>
              <a:rPr lang="en-US" sz="3200" dirty="0">
                <a:latin typeface="Cambria" panose="02040503050406030204" pitchFamily="18" charset="0"/>
              </a:rPr>
              <a:t>H</a:t>
            </a:r>
            <a:r>
              <a:rPr lang="en-US" sz="3200" baseline="-25000" dirty="0">
                <a:latin typeface="Cambria" panose="02040503050406030204" pitchFamily="18" charset="0"/>
              </a:rPr>
              <a:t>5</a:t>
            </a:r>
            <a:r>
              <a:rPr lang="en-US" sz="3200" dirty="0">
                <a:latin typeface="Cambria" panose="02040503050406030204" pitchFamily="18" charset="0"/>
              </a:rPr>
              <a:t>COOH + NaHCO</a:t>
            </a:r>
            <a:r>
              <a:rPr lang="en-US" sz="3200" baseline="-25000" dirty="0">
                <a:latin typeface="Cambria" panose="02040503050406030204" pitchFamily="18" charset="0"/>
              </a:rPr>
              <a:t>3</a:t>
            </a:r>
            <a:r>
              <a:rPr lang="en-US" sz="3200" dirty="0">
                <a:latin typeface="Cambria" panose="02040503050406030204" pitchFamily="18" charset="0"/>
              </a:rPr>
              <a:t>                  C</a:t>
            </a:r>
            <a:r>
              <a:rPr lang="en-US" sz="3200" baseline="-25000" dirty="0">
                <a:latin typeface="Cambria" panose="02040503050406030204" pitchFamily="18" charset="0"/>
              </a:rPr>
              <a:t>6</a:t>
            </a:r>
            <a:r>
              <a:rPr lang="en-US" sz="3200" dirty="0">
                <a:latin typeface="Cambria" panose="02040503050406030204" pitchFamily="18" charset="0"/>
              </a:rPr>
              <a:t>H</a:t>
            </a:r>
            <a:r>
              <a:rPr lang="en-US" sz="3200" baseline="-25000" dirty="0">
                <a:latin typeface="Cambria" panose="02040503050406030204" pitchFamily="18" charset="0"/>
              </a:rPr>
              <a:t>5</a:t>
            </a:r>
            <a:r>
              <a:rPr lang="en-US" sz="3200" dirty="0">
                <a:latin typeface="Cambria" panose="02040503050406030204" pitchFamily="18" charset="0"/>
              </a:rPr>
              <a:t>COONa + H</a:t>
            </a:r>
            <a:r>
              <a:rPr lang="en-US" sz="3200" baseline="-25000" dirty="0">
                <a:latin typeface="Cambria" panose="02040503050406030204" pitchFamily="18" charset="0"/>
              </a:rPr>
              <a:t>2</a:t>
            </a:r>
            <a:r>
              <a:rPr lang="en-US" sz="3200" dirty="0">
                <a:latin typeface="Cambria" panose="02040503050406030204" pitchFamily="18" charset="0"/>
              </a:rPr>
              <a:t>CO</a:t>
            </a:r>
            <a:r>
              <a:rPr lang="en-US" sz="3200" baseline="-25000" dirty="0">
                <a:latin typeface="Cambria" panose="02040503050406030204" pitchFamily="18" charset="0"/>
              </a:rPr>
              <a:t>3</a:t>
            </a:r>
            <a:r>
              <a:rPr lang="en-US" sz="3200" dirty="0">
                <a:latin typeface="Cambria" panose="02040503050406030204" pitchFamily="18" charset="0"/>
              </a:rPr>
              <a:t/>
            </a:r>
            <a:br>
              <a:rPr lang="en-US" sz="3200" dirty="0">
                <a:latin typeface="Cambria" panose="02040503050406030204" pitchFamily="18" charset="0"/>
              </a:rPr>
            </a:br>
            <a:endParaRPr lang="en-US" sz="3600" dirty="0">
              <a:latin typeface="Cambria" panose="02040503050406030204" pitchFamily="18" charset="0"/>
            </a:endParaRPr>
          </a:p>
        </p:txBody>
      </p:sp>
      <p:sp>
        <p:nvSpPr>
          <p:cNvPr id="26626" name="AutoShape 2" descr="Image result for insulin"/>
          <p:cNvSpPr>
            <a:spLocks noChangeAspect="1" noChangeArrowheads="1"/>
          </p:cNvSpPr>
          <p:nvPr/>
        </p:nvSpPr>
        <p:spPr bwMode="auto">
          <a:xfrm>
            <a:off x="8161338" y="-1790700"/>
            <a:ext cx="4991100" cy="3743325"/>
          </a:xfrm>
          <a:prstGeom prst="rect">
            <a:avLst/>
          </a:prstGeom>
          <a:noFill/>
        </p:spPr>
        <p:txBody>
          <a:bodyPr vert="horz" wrap="square" lIns="91440" tIns="45720" rIns="91440" bIns="45720" numCol="1" anchor="t" anchorCtr="0" compatLnSpc="1">
            <a:prstTxWarp prst="textNoShape">
              <a:avLst/>
            </a:prstTxWarp>
          </a:bodyPr>
          <a:lstStyle/>
          <a:p>
            <a:endParaRPr lang="ar-IQ"/>
          </a:p>
        </p:txBody>
      </p:sp>
      <p:cxnSp>
        <p:nvCxnSpPr>
          <p:cNvPr id="7" name="رابط كسهم مستقيم 6"/>
          <p:cNvCxnSpPr>
            <a:cxnSpLocks noChangeShapeType="1"/>
          </p:cNvCxnSpPr>
          <p:nvPr/>
        </p:nvCxnSpPr>
        <p:spPr bwMode="auto">
          <a:xfrm>
            <a:off x="3981216" y="4941168"/>
            <a:ext cx="1177280" cy="1079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8" name="رابط كسهم مستقيم 7"/>
          <p:cNvCxnSpPr>
            <a:cxnSpLocks noChangeShapeType="1"/>
          </p:cNvCxnSpPr>
          <p:nvPr/>
        </p:nvCxnSpPr>
        <p:spPr bwMode="auto">
          <a:xfrm>
            <a:off x="3995936" y="5373216"/>
            <a:ext cx="1177280" cy="1079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5286380" cy="1142983"/>
          </a:xfrm>
        </p:spPr>
        <p:txBody>
          <a:bodyPr>
            <a:normAutofit/>
          </a:bodyPr>
          <a:lstStyle/>
          <a:p>
            <a:r>
              <a:rPr lang="en-US" i="1" u="sng" dirty="0">
                <a:solidFill>
                  <a:schemeClr val="accent1"/>
                </a:solidFill>
                <a:latin typeface="Cambria" panose="02040503050406030204" pitchFamily="18" charset="0"/>
              </a:rPr>
              <a:t>Physical </a:t>
            </a:r>
            <a:r>
              <a:rPr lang="en-US" i="1" u="sng" dirty="0" smtClean="0">
                <a:solidFill>
                  <a:schemeClr val="accent1"/>
                </a:solidFill>
                <a:latin typeface="Cambria" panose="02040503050406030204" pitchFamily="18" charset="0"/>
              </a:rPr>
              <a:t>properties</a:t>
            </a:r>
            <a:endParaRPr lang="ar-IQ" dirty="0">
              <a:solidFill>
                <a:schemeClr val="accent1"/>
              </a:solidFill>
            </a:endParaRPr>
          </a:p>
        </p:txBody>
      </p:sp>
      <p:sp>
        <p:nvSpPr>
          <p:cNvPr id="3" name="Subtitle 2"/>
          <p:cNvSpPr>
            <a:spLocks noGrp="1"/>
          </p:cNvSpPr>
          <p:nvPr>
            <p:ph type="subTitle" idx="1"/>
          </p:nvPr>
        </p:nvSpPr>
        <p:spPr>
          <a:xfrm>
            <a:off x="0" y="1214422"/>
            <a:ext cx="9144000" cy="5429264"/>
          </a:xfrm>
        </p:spPr>
        <p:txBody>
          <a:bodyPr>
            <a:noAutofit/>
          </a:bodyPr>
          <a:lstStyle/>
          <a:p>
            <a:pPr lvl="0" algn="l" rtl="0"/>
            <a:r>
              <a:rPr lang="en-US" sz="4400" dirty="0" smtClean="0">
                <a:solidFill>
                  <a:schemeClr val="tx1"/>
                </a:solidFill>
                <a:latin typeface="Cambria" panose="02040503050406030204" pitchFamily="18" charset="0"/>
              </a:rPr>
              <a:t>1- It </a:t>
            </a:r>
            <a:r>
              <a:rPr lang="en-US" sz="4400" dirty="0">
                <a:solidFill>
                  <a:schemeClr val="tx1"/>
                </a:solidFill>
                <a:latin typeface="Cambria" panose="02040503050406030204" pitchFamily="18" charset="0"/>
              </a:rPr>
              <a:t>is a white crystalline powder.</a:t>
            </a:r>
          </a:p>
          <a:p>
            <a:pPr lvl="0" algn="l"/>
            <a:r>
              <a:rPr lang="en-US" sz="4400" dirty="0">
                <a:solidFill>
                  <a:schemeClr val="tx1"/>
                </a:solidFill>
                <a:latin typeface="Cambria" panose="02040503050406030204" pitchFamily="18" charset="0"/>
              </a:rPr>
              <a:t>2</a:t>
            </a:r>
            <a:r>
              <a:rPr lang="en-US" sz="4400" dirty="0" smtClean="0">
                <a:solidFill>
                  <a:schemeClr val="tx1"/>
                </a:solidFill>
                <a:latin typeface="Cambria" panose="02040503050406030204" pitchFamily="18" charset="0"/>
              </a:rPr>
              <a:t>-Density </a:t>
            </a:r>
            <a:r>
              <a:rPr lang="en-US" sz="4400" dirty="0">
                <a:solidFill>
                  <a:schemeClr val="tx1"/>
                </a:solidFill>
                <a:latin typeface="Cambria" panose="02040503050406030204" pitchFamily="18" charset="0"/>
              </a:rPr>
              <a:t>(1.44</a:t>
            </a:r>
            <a:r>
              <a:rPr lang="en-US" sz="4400" dirty="0" smtClean="0">
                <a:solidFill>
                  <a:schemeClr val="tx1"/>
                </a:solidFill>
                <a:latin typeface="Cambria" panose="02040503050406030204" pitchFamily="18" charset="0"/>
              </a:rPr>
              <a:t>).</a:t>
            </a:r>
            <a:endParaRPr lang="en-US" sz="4400" dirty="0">
              <a:solidFill>
                <a:schemeClr val="tx1"/>
              </a:solidFill>
              <a:latin typeface="Cambria" panose="02040503050406030204" pitchFamily="18" charset="0"/>
            </a:endParaRPr>
          </a:p>
          <a:p>
            <a:pPr lvl="0" algn="l"/>
            <a:r>
              <a:rPr lang="en-US" sz="4400" dirty="0" smtClean="0">
                <a:solidFill>
                  <a:schemeClr val="tx1"/>
                </a:solidFill>
                <a:latin typeface="Cambria" panose="02040503050406030204" pitchFamily="18" charset="0"/>
              </a:rPr>
              <a:t>3- Melting </a:t>
            </a:r>
            <a:r>
              <a:rPr lang="en-US" sz="4400" dirty="0">
                <a:solidFill>
                  <a:schemeClr val="tx1"/>
                </a:solidFill>
                <a:latin typeface="Cambria" panose="02040503050406030204" pitchFamily="18" charset="0"/>
              </a:rPr>
              <a:t>point &gt;300℃.</a:t>
            </a:r>
          </a:p>
          <a:p>
            <a:pPr lvl="0" algn="l"/>
            <a:r>
              <a:rPr lang="en-US" sz="4400" dirty="0" smtClean="0">
                <a:solidFill>
                  <a:schemeClr val="tx1"/>
                </a:solidFill>
                <a:latin typeface="Cambria" panose="02040503050406030204" pitchFamily="18" charset="0"/>
              </a:rPr>
              <a:t>4- Odorless </a:t>
            </a:r>
            <a:r>
              <a:rPr lang="en-US" sz="4400" dirty="0">
                <a:solidFill>
                  <a:schemeClr val="tx1"/>
                </a:solidFill>
                <a:latin typeface="Cambria" panose="02040503050406030204" pitchFamily="18" charset="0"/>
              </a:rPr>
              <a:t>compound that has a sweet.</a:t>
            </a:r>
          </a:p>
          <a:p>
            <a:pPr lvl="0" algn="l"/>
            <a:r>
              <a:rPr lang="en-US" sz="4400" dirty="0" smtClean="0">
                <a:solidFill>
                  <a:schemeClr val="tx1"/>
                </a:solidFill>
                <a:latin typeface="Cambria" panose="02040503050406030204" pitchFamily="18" charset="0"/>
              </a:rPr>
              <a:t>5-Soluble </a:t>
            </a:r>
            <a:r>
              <a:rPr lang="en-US" sz="4400" dirty="0">
                <a:solidFill>
                  <a:schemeClr val="tx1"/>
                </a:solidFill>
                <a:latin typeface="Cambria" panose="02040503050406030204" pitchFamily="18" charset="0"/>
              </a:rPr>
              <a:t>in water (1gm/ 2mL water). </a:t>
            </a:r>
          </a:p>
          <a:p>
            <a:pPr algn="l" rtl="0"/>
            <a:endParaRPr lang="ar-IQ" sz="4400" dirty="0">
              <a:solidFill>
                <a:schemeClr val="tx1"/>
              </a:solidFill>
              <a:latin typeface="Cambria" panose="02040503050406030204" pitchFamily="18" charset="0"/>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5286380" cy="1142983"/>
          </a:xfrm>
        </p:spPr>
        <p:txBody>
          <a:bodyPr>
            <a:normAutofit/>
          </a:bodyPr>
          <a:lstStyle/>
          <a:p>
            <a:r>
              <a:rPr lang="en-US" i="1" u="sng" dirty="0" smtClean="0">
                <a:solidFill>
                  <a:srgbClr val="FF0000"/>
                </a:solidFill>
                <a:latin typeface="Cambria" panose="02040503050406030204" pitchFamily="18" charset="0"/>
              </a:rPr>
              <a:t>Chemical properties</a:t>
            </a:r>
            <a:endParaRPr lang="ar-IQ" dirty="0">
              <a:solidFill>
                <a:srgbClr val="FF0000"/>
              </a:solidFill>
            </a:endParaRPr>
          </a:p>
        </p:txBody>
      </p:sp>
      <p:sp>
        <p:nvSpPr>
          <p:cNvPr id="3" name="Subtitle 2"/>
          <p:cNvSpPr>
            <a:spLocks noGrp="1"/>
          </p:cNvSpPr>
          <p:nvPr>
            <p:ph type="subTitle" idx="1"/>
          </p:nvPr>
        </p:nvSpPr>
        <p:spPr>
          <a:xfrm>
            <a:off x="0" y="1214422"/>
            <a:ext cx="9144000" cy="5429264"/>
          </a:xfrm>
        </p:spPr>
        <p:txBody>
          <a:bodyPr>
            <a:noAutofit/>
          </a:bodyPr>
          <a:lstStyle/>
          <a:p>
            <a:pPr lvl="0" algn="l" rtl="0"/>
            <a:endParaRPr lang="en-US" sz="2400" dirty="0" smtClean="0">
              <a:latin typeface="Cambria" panose="02040503050406030204" pitchFamily="18" charset="0"/>
            </a:endParaRPr>
          </a:p>
          <a:p>
            <a:pPr lvl="0" algn="l" rtl="0"/>
            <a:r>
              <a:rPr lang="en-US" sz="2400" dirty="0" smtClean="0">
                <a:solidFill>
                  <a:schemeClr val="tx1"/>
                </a:solidFill>
                <a:latin typeface="Cambria" panose="02040503050406030204" pitchFamily="18" charset="0"/>
              </a:rPr>
              <a:t>1-In </a:t>
            </a:r>
            <a:r>
              <a:rPr lang="en-US" sz="2400" dirty="0">
                <a:solidFill>
                  <a:schemeClr val="tx1"/>
                </a:solidFill>
                <a:latin typeface="Cambria" panose="02040503050406030204" pitchFamily="18" charset="0"/>
              </a:rPr>
              <a:t>combination with ascorbic acid (vitamin C) sodium benzoate and potassium benzoate form benzene, most beverages that contained both ascorbic acid and benzoate had benzene levels that were below those considered dangerous for consumption by the World Health Organization (5 ppb), Heat and light can increase the rate at which benzene is formed</a:t>
            </a:r>
            <a:r>
              <a:rPr lang="en-US" sz="2400" dirty="0" smtClean="0">
                <a:solidFill>
                  <a:schemeClr val="tx1"/>
                </a:solidFill>
                <a:latin typeface="Cambria" panose="02040503050406030204" pitchFamily="18" charset="0"/>
              </a:rPr>
              <a:t>.</a:t>
            </a:r>
          </a:p>
          <a:p>
            <a:pPr lvl="0" algn="l" rtl="0"/>
            <a:r>
              <a:rPr lang="en-US" sz="2400" dirty="0" smtClean="0">
                <a:solidFill>
                  <a:schemeClr val="tx1"/>
                </a:solidFill>
                <a:latin typeface="Cambria" panose="02040503050406030204" pitchFamily="18" charset="0"/>
              </a:rPr>
              <a:t>2- Sodium </a:t>
            </a:r>
            <a:r>
              <a:rPr lang="en-US" sz="2400" dirty="0">
                <a:solidFill>
                  <a:schemeClr val="tx1"/>
                </a:solidFill>
                <a:latin typeface="Cambria" panose="02040503050406030204" pitchFamily="18" charset="0"/>
              </a:rPr>
              <a:t>benzoate is heated with soda-lime and when it gets decarboxylated (removal of carbon dioxide) benzene is obtained.</a:t>
            </a:r>
          </a:p>
          <a:p>
            <a:pPr lvl="0" algn="l"/>
            <a:r>
              <a:rPr lang="en-US" sz="2400" dirty="0" smtClean="0">
                <a:solidFill>
                  <a:schemeClr val="tx1"/>
                </a:solidFill>
                <a:latin typeface="Cambria" panose="02040503050406030204" pitchFamily="18" charset="0"/>
              </a:rPr>
              <a:t>3- Sodium </a:t>
            </a:r>
            <a:r>
              <a:rPr lang="en-US" sz="2400" dirty="0">
                <a:solidFill>
                  <a:schemeClr val="tx1"/>
                </a:solidFill>
                <a:latin typeface="Cambria" panose="02040503050406030204" pitchFamily="18" charset="0"/>
              </a:rPr>
              <a:t>benzoate reacts with hydrochloric acid to produce benzoic acid. </a:t>
            </a:r>
            <a:endParaRPr lang="en-US" sz="2400" dirty="0" smtClean="0">
              <a:solidFill>
                <a:schemeClr val="tx1"/>
              </a:solidFill>
              <a:latin typeface="Cambria" panose="02040503050406030204" pitchFamily="18" charset="0"/>
            </a:endParaRPr>
          </a:p>
          <a:p>
            <a:r>
              <a:rPr lang="en-US" sz="2400" dirty="0" smtClean="0">
                <a:solidFill>
                  <a:schemeClr val="tx1"/>
                </a:solidFill>
                <a:latin typeface="Cambria" panose="02040503050406030204" pitchFamily="18" charset="0"/>
              </a:rPr>
              <a:t>              </a:t>
            </a:r>
            <a:r>
              <a:rPr lang="en-US" sz="2400" dirty="0">
                <a:solidFill>
                  <a:schemeClr val="tx1"/>
                </a:solidFill>
                <a:latin typeface="Cambria" panose="02040503050406030204" pitchFamily="18" charset="0"/>
              </a:rPr>
              <a:t>C</a:t>
            </a:r>
            <a:r>
              <a:rPr lang="en-US" sz="2400" baseline="-25000" dirty="0">
                <a:solidFill>
                  <a:schemeClr val="tx1"/>
                </a:solidFill>
                <a:latin typeface="Cambria" panose="02040503050406030204" pitchFamily="18" charset="0"/>
              </a:rPr>
              <a:t>6</a:t>
            </a:r>
            <a:r>
              <a:rPr lang="en-US" sz="2400" dirty="0">
                <a:solidFill>
                  <a:schemeClr val="tx1"/>
                </a:solidFill>
                <a:latin typeface="Cambria" panose="02040503050406030204" pitchFamily="18" charset="0"/>
              </a:rPr>
              <a:t>H</a:t>
            </a:r>
            <a:r>
              <a:rPr lang="en-US" sz="2400" baseline="-25000" dirty="0">
                <a:solidFill>
                  <a:schemeClr val="tx1"/>
                </a:solidFill>
                <a:latin typeface="Cambria" panose="02040503050406030204" pitchFamily="18" charset="0"/>
              </a:rPr>
              <a:t>5</a:t>
            </a:r>
            <a:r>
              <a:rPr lang="en-US" sz="2400" dirty="0">
                <a:solidFill>
                  <a:schemeClr val="tx1"/>
                </a:solidFill>
                <a:latin typeface="Cambria" panose="02040503050406030204" pitchFamily="18" charset="0"/>
              </a:rPr>
              <a:t>COONa + HCl                     NaCl + C</a:t>
            </a:r>
            <a:r>
              <a:rPr lang="en-US" sz="2400" baseline="-25000" dirty="0">
                <a:solidFill>
                  <a:schemeClr val="tx1"/>
                </a:solidFill>
                <a:latin typeface="Cambria" panose="02040503050406030204" pitchFamily="18" charset="0"/>
              </a:rPr>
              <a:t>6</a:t>
            </a:r>
            <a:r>
              <a:rPr lang="en-US" sz="2400" dirty="0">
                <a:solidFill>
                  <a:schemeClr val="tx1"/>
                </a:solidFill>
                <a:latin typeface="Cambria" panose="02040503050406030204" pitchFamily="18" charset="0"/>
              </a:rPr>
              <a:t>H</a:t>
            </a:r>
            <a:r>
              <a:rPr lang="en-US" sz="2400" baseline="-25000" dirty="0">
                <a:solidFill>
                  <a:schemeClr val="tx1"/>
                </a:solidFill>
                <a:latin typeface="Cambria" panose="02040503050406030204" pitchFamily="18" charset="0"/>
              </a:rPr>
              <a:t>5</a:t>
            </a:r>
            <a:r>
              <a:rPr lang="en-US" sz="2400" dirty="0">
                <a:solidFill>
                  <a:schemeClr val="tx1"/>
                </a:solidFill>
                <a:latin typeface="Cambria" panose="02040503050406030204" pitchFamily="18" charset="0"/>
              </a:rPr>
              <a:t>COOH</a:t>
            </a:r>
          </a:p>
          <a:p>
            <a:r>
              <a:rPr lang="en-US" sz="2400" dirty="0">
                <a:latin typeface="Cambria" panose="02040503050406030204" pitchFamily="18" charset="0"/>
              </a:rPr>
              <a:t> </a:t>
            </a:r>
          </a:p>
          <a:p>
            <a:pPr lvl="0" algn="l"/>
            <a:endParaRPr lang="en-US" sz="2000" dirty="0"/>
          </a:p>
          <a:p>
            <a:pPr lvl="0" algn="l" rtl="0"/>
            <a:endParaRPr lang="en-US" sz="2000" dirty="0"/>
          </a:p>
        </p:txBody>
      </p:sp>
      <p:cxnSp>
        <p:nvCxnSpPr>
          <p:cNvPr id="4" name="رابط كسهم مستقيم 3"/>
          <p:cNvCxnSpPr>
            <a:cxnSpLocks noChangeShapeType="1"/>
          </p:cNvCxnSpPr>
          <p:nvPr/>
        </p:nvCxnSpPr>
        <p:spPr bwMode="auto">
          <a:xfrm>
            <a:off x="4716016" y="5805264"/>
            <a:ext cx="88138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4185578778"/>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8640"/>
            <a:ext cx="5597396" cy="936104"/>
          </a:xfrm>
        </p:spPr>
        <p:txBody>
          <a:bodyPr>
            <a:normAutofit/>
          </a:bodyPr>
          <a:lstStyle/>
          <a:p>
            <a:pPr algn="l"/>
            <a:r>
              <a:rPr lang="en-US" sz="3200" b="1" i="1" u="sng" dirty="0" smtClean="0">
                <a:solidFill>
                  <a:srgbClr val="C00000"/>
                </a:solidFill>
                <a:latin typeface="Cambria" panose="02040503050406030204" pitchFamily="18" charset="0"/>
              </a:rPr>
              <a:t>Pharmaceutical application</a:t>
            </a:r>
            <a:endParaRPr lang="ar-IQ" sz="3200" i="1" u="sng" dirty="0">
              <a:solidFill>
                <a:srgbClr val="C00000"/>
              </a:solidFill>
              <a:latin typeface="Cambria" panose="02040503050406030204" pitchFamily="18" charset="0"/>
            </a:endParaRPr>
          </a:p>
        </p:txBody>
      </p:sp>
      <p:sp>
        <p:nvSpPr>
          <p:cNvPr id="3" name="Subtitle 2"/>
          <p:cNvSpPr>
            <a:spLocks noGrp="1"/>
          </p:cNvSpPr>
          <p:nvPr>
            <p:ph type="subTitle" idx="1"/>
          </p:nvPr>
        </p:nvSpPr>
        <p:spPr>
          <a:xfrm>
            <a:off x="0" y="1214422"/>
            <a:ext cx="9144000" cy="4734858"/>
          </a:xfrm>
        </p:spPr>
        <p:txBody>
          <a:bodyPr>
            <a:noAutofit/>
          </a:bodyPr>
          <a:lstStyle/>
          <a:p>
            <a:pPr lvl="0" algn="l" rtl="0"/>
            <a:endParaRPr lang="en-US" sz="2400" dirty="0" smtClean="0">
              <a:latin typeface="Cambria" panose="02040503050406030204" pitchFamily="18" charset="0"/>
            </a:endParaRPr>
          </a:p>
          <a:p>
            <a:pPr lvl="0" algn="l" rtl="0"/>
            <a:r>
              <a:rPr lang="en-US" sz="2400" dirty="0" smtClean="0">
                <a:solidFill>
                  <a:schemeClr val="tx1"/>
                </a:solidFill>
                <a:latin typeface="Cambria" panose="02040503050406030204" pitchFamily="18" charset="0"/>
              </a:rPr>
              <a:t>1- Sodium </a:t>
            </a:r>
            <a:r>
              <a:rPr lang="en-US" sz="2400" dirty="0">
                <a:solidFill>
                  <a:schemeClr val="tx1"/>
                </a:solidFill>
                <a:latin typeface="Cambria" panose="02040503050406030204" pitchFamily="18" charset="0"/>
              </a:rPr>
              <a:t>benzoate has antibacterial and antifungal properties and uses as preservative in pharmaceutical formulation including oral preparation in concentrations up to 0.5 %. It is also a common ingredient of cough preparations.</a:t>
            </a:r>
          </a:p>
          <a:p>
            <a:pPr lvl="0" algn="l" rtl="0"/>
            <a:r>
              <a:rPr lang="en-US" sz="2400" dirty="0" smtClean="0">
                <a:solidFill>
                  <a:schemeClr val="tx1"/>
                </a:solidFill>
                <a:latin typeface="Cambria" panose="02040503050406030204" pitchFamily="18" charset="0"/>
              </a:rPr>
              <a:t>2- Sodium </a:t>
            </a:r>
            <a:r>
              <a:rPr lang="en-US" sz="2400" dirty="0">
                <a:solidFill>
                  <a:schemeClr val="tx1"/>
                </a:solidFill>
                <a:latin typeface="Cambria" panose="02040503050406030204" pitchFamily="18" charset="0"/>
              </a:rPr>
              <a:t>benzoate is used as a treatment for urea cycle disorders due to its ability to bind amino acids. This leads to excretion of these amino acids and a decrease in ammonia levels. </a:t>
            </a:r>
          </a:p>
          <a:p>
            <a:pPr lvl="0" algn="l"/>
            <a:r>
              <a:rPr lang="en-US" sz="2400" dirty="0" smtClean="0">
                <a:solidFill>
                  <a:schemeClr val="tx1"/>
                </a:solidFill>
                <a:latin typeface="Cambria" panose="02040503050406030204" pitchFamily="18" charset="0"/>
              </a:rPr>
              <a:t>3- Sodium </a:t>
            </a:r>
            <a:r>
              <a:rPr lang="en-US" sz="2400" dirty="0">
                <a:solidFill>
                  <a:schemeClr val="tx1"/>
                </a:solidFill>
                <a:latin typeface="Cambria" panose="02040503050406030204" pitchFamily="18" charset="0"/>
              </a:rPr>
              <a:t>benzoate may be uses on therapy of schizophrenia. </a:t>
            </a:r>
          </a:p>
          <a:p>
            <a:pPr lvl="0" algn="l"/>
            <a:r>
              <a:rPr lang="en-US" sz="2400" dirty="0" smtClean="0">
                <a:solidFill>
                  <a:schemeClr val="tx1"/>
                </a:solidFill>
                <a:latin typeface="Cambria" panose="02040503050406030204" pitchFamily="18" charset="0"/>
              </a:rPr>
              <a:t>4-Sodium </a:t>
            </a:r>
            <a:r>
              <a:rPr lang="en-US" sz="2400" dirty="0">
                <a:solidFill>
                  <a:schemeClr val="tx1"/>
                </a:solidFill>
                <a:latin typeface="Cambria" panose="02040503050406030204" pitchFamily="18" charset="0"/>
              </a:rPr>
              <a:t>benzoate is use in cosmetic products like mouthwash, toothpaste, deodorant, lotion, and shampoo.  </a:t>
            </a:r>
          </a:p>
          <a:p>
            <a:pPr algn="l"/>
            <a:r>
              <a:rPr lang="en-US" sz="2400" dirty="0"/>
              <a:t> </a:t>
            </a:r>
          </a:p>
          <a:p>
            <a:pPr lvl="0" algn="l" rtl="0"/>
            <a:endParaRPr lang="en-US" sz="2000" dirty="0"/>
          </a:p>
        </p:txBody>
      </p:sp>
    </p:spTree>
    <p:extLst>
      <p:ext uri="{BB962C8B-B14F-4D97-AF65-F5344CB8AC3E}">
        <p14:creationId xmlns:p14="http://schemas.microsoft.com/office/powerpoint/2010/main" val="882486582"/>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332656"/>
            <a:ext cx="4935492" cy="764704"/>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l"/>
            <a:r>
              <a:rPr lang="en-US" sz="7300" b="1" i="1" dirty="0">
                <a:latin typeface="Cambria" panose="02040503050406030204" pitchFamily="18" charset="0"/>
              </a:rPr>
              <a:t>Procedure:</a:t>
            </a:r>
            <a:r>
              <a:rPr lang="en-US" dirty="0"/>
              <a:t/>
            </a:r>
            <a:br>
              <a:rPr lang="en-US" dirty="0"/>
            </a:br>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lbertus" pitchFamily="34" charset="0"/>
            </a:endParaRPr>
          </a:p>
        </p:txBody>
      </p:sp>
      <p:sp>
        <p:nvSpPr>
          <p:cNvPr id="3" name="Subtitle 2"/>
          <p:cNvSpPr>
            <a:spLocks noGrp="1"/>
          </p:cNvSpPr>
          <p:nvPr>
            <p:ph type="subTitle" idx="1"/>
          </p:nvPr>
        </p:nvSpPr>
        <p:spPr>
          <a:xfrm>
            <a:off x="0" y="908720"/>
            <a:ext cx="9001156" cy="5949280"/>
          </a:xfrm>
        </p:spPr>
        <p:txBody>
          <a:bodyPr>
            <a:noAutofit/>
          </a:bodyPr>
          <a:lstStyle/>
          <a:p>
            <a:pPr lvl="0" algn="l" rtl="0"/>
            <a:r>
              <a:rPr lang="en-US" sz="3600" dirty="0" smtClean="0">
                <a:solidFill>
                  <a:schemeClr val="tx1"/>
                </a:solidFill>
                <a:latin typeface="Cambria" panose="02040503050406030204" pitchFamily="18" charset="0"/>
              </a:rPr>
              <a:t>1- Fill </a:t>
            </a:r>
            <a:r>
              <a:rPr lang="en-US" sz="3600" dirty="0">
                <a:solidFill>
                  <a:schemeClr val="tx1"/>
                </a:solidFill>
                <a:latin typeface="Cambria" panose="02040503050406030204" pitchFamily="18" charset="0"/>
              </a:rPr>
              <a:t>the burette with N/2 HCl .</a:t>
            </a:r>
          </a:p>
          <a:p>
            <a:pPr lvl="0" algn="l"/>
            <a:r>
              <a:rPr lang="en-US" sz="3600" dirty="0" smtClean="0">
                <a:solidFill>
                  <a:schemeClr val="tx1"/>
                </a:solidFill>
                <a:latin typeface="Cambria" panose="02040503050406030204" pitchFamily="18" charset="0"/>
              </a:rPr>
              <a:t>2- Put </a:t>
            </a:r>
            <a:r>
              <a:rPr lang="en-US" sz="3600" dirty="0">
                <a:solidFill>
                  <a:schemeClr val="tx1"/>
                </a:solidFill>
                <a:latin typeface="Cambria" panose="02040503050406030204" pitchFamily="18" charset="0"/>
              </a:rPr>
              <a:t>10 ml of an unknown sample of sodium benzoate solution in a clean conical flask.</a:t>
            </a:r>
          </a:p>
          <a:p>
            <a:pPr lvl="0" algn="l"/>
            <a:r>
              <a:rPr lang="en-US" sz="3600" dirty="0" smtClean="0">
                <a:solidFill>
                  <a:schemeClr val="tx1"/>
                </a:solidFill>
                <a:latin typeface="Cambria" panose="02040503050406030204" pitchFamily="18" charset="0"/>
              </a:rPr>
              <a:t>3- Add </a:t>
            </a:r>
            <a:r>
              <a:rPr lang="en-US" sz="3600" dirty="0">
                <a:solidFill>
                  <a:schemeClr val="tx1"/>
                </a:solidFill>
                <a:latin typeface="Cambria" panose="02040503050406030204" pitchFamily="18" charset="0"/>
              </a:rPr>
              <a:t>25 ml of DW and 15 ml of </a:t>
            </a:r>
            <a:r>
              <a:rPr lang="en-US" sz="3600" dirty="0" smtClean="0">
                <a:solidFill>
                  <a:schemeClr val="tx1"/>
                </a:solidFill>
                <a:latin typeface="Cambria" panose="02040503050406030204" pitchFamily="18" charset="0"/>
              </a:rPr>
              <a:t>ether.</a:t>
            </a:r>
            <a:endParaRPr lang="en-US" sz="3600" dirty="0">
              <a:solidFill>
                <a:schemeClr val="tx1"/>
              </a:solidFill>
              <a:latin typeface="Cambria" panose="02040503050406030204" pitchFamily="18" charset="0"/>
            </a:endParaRPr>
          </a:p>
          <a:p>
            <a:pPr lvl="0" algn="l"/>
            <a:r>
              <a:rPr lang="en-US" sz="3600" dirty="0" smtClean="0">
                <a:solidFill>
                  <a:schemeClr val="tx1"/>
                </a:solidFill>
                <a:latin typeface="Cambria" panose="02040503050406030204" pitchFamily="18" charset="0"/>
              </a:rPr>
              <a:t>4- Add </a:t>
            </a:r>
            <a:r>
              <a:rPr lang="en-US" sz="3600" dirty="0">
                <a:solidFill>
                  <a:schemeClr val="tx1"/>
                </a:solidFill>
                <a:latin typeface="Cambria" panose="02040503050406030204" pitchFamily="18" charset="0"/>
              </a:rPr>
              <a:t>6 drops of bromophenol </a:t>
            </a:r>
            <a:r>
              <a:rPr lang="en-US" sz="3600" dirty="0" smtClean="0">
                <a:solidFill>
                  <a:schemeClr val="tx1"/>
                </a:solidFill>
                <a:latin typeface="Cambria" panose="02040503050406030204" pitchFamily="18" charset="0"/>
              </a:rPr>
              <a:t>blue.</a:t>
            </a:r>
            <a:endParaRPr lang="en-US" sz="3600" dirty="0">
              <a:solidFill>
                <a:schemeClr val="tx1"/>
              </a:solidFill>
              <a:latin typeface="Cambria" panose="02040503050406030204" pitchFamily="18" charset="0"/>
            </a:endParaRPr>
          </a:p>
          <a:p>
            <a:pPr lvl="0" algn="l"/>
            <a:r>
              <a:rPr lang="en-US" sz="3600" dirty="0" smtClean="0">
                <a:solidFill>
                  <a:schemeClr val="tx1"/>
                </a:solidFill>
                <a:latin typeface="Cambria" panose="02040503050406030204" pitchFamily="18" charset="0"/>
              </a:rPr>
              <a:t>5- Start </a:t>
            </a:r>
            <a:r>
              <a:rPr lang="en-US" sz="3600" dirty="0">
                <a:solidFill>
                  <a:schemeClr val="tx1"/>
                </a:solidFill>
                <a:latin typeface="Cambria" panose="02040503050406030204" pitchFamily="18" charset="0"/>
              </a:rPr>
              <a:t>titration by adding HCl drop wise with shaking the aqueous and ethereal layers until a light green color persists </a:t>
            </a:r>
            <a:r>
              <a:rPr lang="en-US" dirty="0">
                <a:solidFill>
                  <a:schemeClr val="tx1"/>
                </a:solidFill>
                <a:latin typeface="Cambria" panose="02040503050406030204" pitchFamily="18" charset="0"/>
              </a:rPr>
              <a:t>in aqueous layer</a:t>
            </a:r>
            <a:r>
              <a:rPr lang="en-US" sz="2800" dirty="0"/>
              <a:t>.</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50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4500"/>
                            </p:stCondLst>
                            <p:childTnLst>
                              <p:par>
                                <p:cTn id="14" presetID="2" presetClass="entr" presetSubtype="4" fill="hold" grpId="0" nodeType="afterEffect">
                                  <p:stCondLst>
                                    <p:cond delay="50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7000"/>
                            </p:stCondLst>
                            <p:childTnLst>
                              <p:par>
                                <p:cTn id="19" presetID="2" presetClass="entr" presetSubtype="4" fill="hold" grpId="0" nodeType="afterEffect">
                                  <p:stCondLst>
                                    <p:cond delay="50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9500"/>
                            </p:stCondLst>
                            <p:childTnLst>
                              <p:par>
                                <p:cTn id="24" presetID="2" presetClass="entr" presetSubtype="4" fill="hold" grpId="0" nodeType="afterEffect">
                                  <p:stCondLst>
                                    <p:cond delay="50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12000"/>
                            </p:stCondLst>
                            <p:childTnLst>
                              <p:par>
                                <p:cTn id="29" presetID="2" presetClass="entr" presetSubtype="4" fill="hold" grpId="0" nodeType="afterEffect">
                                  <p:stCondLst>
                                    <p:cond delay="50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332656"/>
            <a:ext cx="4935492" cy="764704"/>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l"/>
            <a:r>
              <a:rPr lang="en-US" sz="7300" b="1" i="1" dirty="0" smtClean="0">
                <a:latin typeface="Cambria" panose="02040503050406030204" pitchFamily="18" charset="0"/>
              </a:rPr>
              <a:t>Calculation :</a:t>
            </a:r>
            <a:r>
              <a:rPr lang="en-US" dirty="0"/>
              <a:t/>
            </a:r>
            <a:br>
              <a:rPr lang="en-US" dirty="0"/>
            </a:br>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lbertus" pitchFamily="34" charset="0"/>
            </a:endParaRPr>
          </a:p>
        </p:txBody>
      </p:sp>
      <p:sp>
        <p:nvSpPr>
          <p:cNvPr id="3" name="Subtitle 2"/>
          <p:cNvSpPr>
            <a:spLocks noGrp="1"/>
          </p:cNvSpPr>
          <p:nvPr>
            <p:ph type="subTitle" idx="1"/>
          </p:nvPr>
        </p:nvSpPr>
        <p:spPr>
          <a:xfrm>
            <a:off x="142844" y="1142984"/>
            <a:ext cx="9001156" cy="5814408"/>
          </a:xfrm>
        </p:spPr>
        <p:txBody>
          <a:bodyPr>
            <a:noAutofit/>
          </a:bodyPr>
          <a:lstStyle/>
          <a:p>
            <a:pPr lvl="0" algn="l" rtl="0"/>
            <a:r>
              <a:rPr lang="en-US" sz="2800" dirty="0" smtClean="0">
                <a:solidFill>
                  <a:schemeClr val="tx1"/>
                </a:solidFill>
                <a:latin typeface="Cambria" panose="02040503050406030204" pitchFamily="18" charset="0"/>
              </a:rPr>
              <a:t>1- Calculate </a:t>
            </a:r>
            <a:r>
              <a:rPr lang="en-US" sz="2800" dirty="0">
                <a:solidFill>
                  <a:schemeClr val="tx1"/>
                </a:solidFill>
                <a:latin typeface="Cambria" panose="02040503050406030204" pitchFamily="18" charset="0"/>
              </a:rPr>
              <a:t>the concentration of S.B.).</a:t>
            </a:r>
          </a:p>
          <a:p>
            <a:pPr lvl="0" algn="l"/>
            <a:r>
              <a:rPr lang="en-US" sz="2800" dirty="0" smtClean="0">
                <a:solidFill>
                  <a:schemeClr val="tx1"/>
                </a:solidFill>
                <a:latin typeface="Cambria" panose="02040503050406030204" pitchFamily="18" charset="0"/>
              </a:rPr>
              <a:t>2- Calculate </a:t>
            </a:r>
            <a:r>
              <a:rPr lang="en-US" sz="2800" dirty="0">
                <a:solidFill>
                  <a:schemeClr val="tx1"/>
                </a:solidFill>
                <a:latin typeface="Cambria" panose="02040503050406030204" pitchFamily="18" charset="0"/>
              </a:rPr>
              <a:t>the quantity of sodium benzoate in your </a:t>
            </a:r>
            <a:r>
              <a:rPr lang="en-US" sz="2800" dirty="0" smtClean="0">
                <a:solidFill>
                  <a:schemeClr val="tx1"/>
                </a:solidFill>
                <a:latin typeface="Cambria" panose="02040503050406030204" pitchFamily="18" charset="0"/>
              </a:rPr>
              <a:t>sample</a:t>
            </a:r>
            <a:r>
              <a:rPr lang="en-US" sz="3600" dirty="0" smtClean="0">
                <a:solidFill>
                  <a:schemeClr val="tx1"/>
                </a:solidFill>
              </a:rPr>
              <a:t>.</a:t>
            </a:r>
          </a:p>
          <a:p>
            <a:pPr lvl="0" algn="l"/>
            <a:endParaRPr lang="en-US" sz="3600" dirty="0" smtClean="0">
              <a:solidFill>
                <a:schemeClr val="tx1"/>
              </a:solidFill>
            </a:endParaRPr>
          </a:p>
          <a:p>
            <a:pPr lvl="0" algn="l"/>
            <a:endParaRPr lang="en-US" sz="3600" dirty="0">
              <a:solidFill>
                <a:schemeClr val="tx1"/>
              </a:solidFill>
            </a:endParaRPr>
          </a:p>
        </p:txBody>
      </p:sp>
      <p:pic>
        <p:nvPicPr>
          <p:cNvPr id="4" name="Picture 2"/>
          <p:cNvPicPr/>
          <p:nvPr/>
        </p:nvPicPr>
        <p:blipFill rotWithShape="1">
          <a:blip r:embed="rId2" cstate="print">
            <a:extLst>
              <a:ext uri="{28A0092B-C50C-407E-A947-70E740481C1C}">
                <a14:useLocalDpi xmlns:a14="http://schemas.microsoft.com/office/drawing/2010/main" val="0"/>
              </a:ext>
            </a:extLst>
          </a:blip>
          <a:srcRect l="15801" t="22850" r="15801" b="4281"/>
          <a:stretch/>
        </p:blipFill>
        <p:spPr bwMode="auto">
          <a:xfrm>
            <a:off x="1447056" y="2708920"/>
            <a:ext cx="6048672" cy="3630007"/>
          </a:xfrm>
          <a:prstGeom prst="rect">
            <a:avLst/>
          </a:prstGeom>
          <a:noFill/>
          <a:ln w="6350">
            <a:solidFill>
              <a:schemeClr val="bg1"/>
            </a:solidFill>
          </a:ln>
          <a:effectLst/>
          <a:scene3d>
            <a:camera prst="orthographicFront"/>
            <a:lightRig rig="twoPt" dir="t">
              <a:rot lat="0" lon="0" rev="7800000"/>
            </a:lightRig>
          </a:scene3d>
          <a:sp3d contourW="6350">
            <a:contourClr>
              <a:srgbClr val="C0C0C0"/>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2542165583"/>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50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4500"/>
                            </p:stCondLst>
                            <p:childTnLst>
                              <p:par>
                                <p:cTn id="14" presetID="2" presetClass="entr" presetSubtype="4" fill="hold" grpId="0" nodeType="afterEffect">
                                  <p:stCondLst>
                                    <p:cond delay="50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4154</TotalTime>
  <Words>204</Words>
  <Application>Microsoft Office PowerPoint</Application>
  <PresentationFormat>عرض على الشاشة (3:4)‏</PresentationFormat>
  <Paragraphs>46</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Office Theme</vt:lpstr>
      <vt:lpstr>عرض تقديمي في PowerPoint</vt:lpstr>
      <vt:lpstr> </vt:lpstr>
      <vt:lpstr>عرض تقديمي في PowerPoint</vt:lpstr>
      <vt:lpstr>It can be produced by the neutralization of benzoic acid with sodium hydroxide. Sodium benzoate can also be prepared by adding benzoic acid to a hot  concentrated solution of sodium bicarbonate until effervescence ceases. The solution is then evaporated, Cooled and allowed to crystallize or evaporate to dryness, and then  granulated. C6H5COOH + NaOH                    C6H5COONa  +  H2O C6H5COOH + NaHCO3                  C6H5COONa + H2CO3 </vt:lpstr>
      <vt:lpstr>Physical properties</vt:lpstr>
      <vt:lpstr>Chemical properties</vt:lpstr>
      <vt:lpstr>Pharmaceutical application</vt:lpstr>
      <vt:lpstr>Procedure: </vt:lpstr>
      <vt:lpstr>Calculation : </vt:lpstr>
    </vt:vector>
  </TitlesOfParts>
  <Company>By DR.Ahmed Saker 2o1O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dc:creator>
  <cp:lastModifiedBy>Hasaneen</cp:lastModifiedBy>
  <cp:revision>324</cp:revision>
  <dcterms:created xsi:type="dcterms:W3CDTF">2016-06-20T13:15:48Z</dcterms:created>
  <dcterms:modified xsi:type="dcterms:W3CDTF">2020-01-26T06:47:45Z</dcterms:modified>
</cp:coreProperties>
</file>