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sldIdLst>
    <p:sldId id="264" r:id="rId2"/>
    <p:sldId id="290" r:id="rId3"/>
    <p:sldId id="289" r:id="rId4"/>
    <p:sldId id="274" r:id="rId5"/>
    <p:sldId id="286" r:id="rId6"/>
    <p:sldId id="291" r:id="rId7"/>
    <p:sldId id="287" r:id="rId8"/>
    <p:sldId id="280" r:id="rId9"/>
    <p:sldId id="281" r:id="rId10"/>
    <p:sldId id="288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38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51969-D8B9-4702-8655-3A89B0BB18BC}" type="datetimeFigureOut">
              <a:rPr lang="ar-IQ" smtClean="0"/>
              <a:pPr/>
              <a:t>01/06/1441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D1F53-2F61-41D1-9B0E-30723C5FAE6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699540"/>
            <a:ext cx="8234605" cy="193899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000" b="1" i="1" dirty="0">
                <a:latin typeface="Cambria" panose="02040503050406030204" pitchFamily="18" charset="0"/>
              </a:rPr>
              <a:t>Exp.  No.</a:t>
            </a:r>
            <a:r>
              <a:rPr lang="en-US" sz="4000" b="1" dirty="0">
                <a:latin typeface="Cambria" panose="02040503050406030204" pitchFamily="18" charset="0"/>
              </a:rPr>
              <a:t> 2</a:t>
            </a:r>
            <a:endParaRPr lang="en-US" sz="4000" dirty="0">
              <a:latin typeface="Cambria" panose="02040503050406030204" pitchFamily="18" charset="0"/>
            </a:endParaRPr>
          </a:p>
          <a:p>
            <a:pPr algn="ctr"/>
            <a:r>
              <a:rPr lang="en-US" sz="4000" b="1" dirty="0" smtClean="0">
                <a:latin typeface="Cambria" panose="02040503050406030204" pitchFamily="18" charset="0"/>
              </a:rPr>
              <a:t>Assay </a:t>
            </a:r>
            <a:r>
              <a:rPr lang="en-US" sz="4000" b="1" dirty="0">
                <a:latin typeface="Cambria" panose="02040503050406030204" pitchFamily="18" charset="0"/>
              </a:rPr>
              <a:t>of Potassium permanganate (KMnO</a:t>
            </a:r>
            <a:r>
              <a:rPr lang="en-US" sz="4000" b="1" baseline="-25000" dirty="0">
                <a:latin typeface="Cambria" panose="02040503050406030204" pitchFamily="18" charset="0"/>
              </a:rPr>
              <a:t>4</a:t>
            </a:r>
            <a:r>
              <a:rPr lang="en-US" sz="4000" b="1" dirty="0">
                <a:latin typeface="Cambria" panose="02040503050406030204" pitchFamily="18" charset="0"/>
              </a:rPr>
              <a:t>)</a:t>
            </a:r>
            <a:endParaRPr lang="en-US" sz="40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4935492" cy="76470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7300" b="1" i="1" dirty="0" smtClean="0">
                <a:latin typeface="Cambria" panose="02040503050406030204" pitchFamily="18" charset="0"/>
              </a:rPr>
              <a:t>Calculation :</a:t>
            </a:r>
            <a:r>
              <a:rPr lang="en-US" dirty="0"/>
              <a:t/>
            </a:r>
            <a:br>
              <a:rPr lang="en-US" dirty="0"/>
            </a:br>
            <a:endParaRPr lang="ar-IQ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796440" cy="3582160"/>
          </a:xfrm>
        </p:spPr>
        <p:txBody>
          <a:bodyPr>
            <a:noAutofit/>
          </a:bodyPr>
          <a:lstStyle/>
          <a:p>
            <a:pPr algn="l"/>
            <a:r>
              <a:rPr lang="en-US" sz="4800" dirty="0">
                <a:solidFill>
                  <a:schemeClr val="tx1"/>
                </a:solidFill>
                <a:latin typeface="Cambria" panose="02040503050406030204" pitchFamily="18" charset="0"/>
              </a:rPr>
              <a:t>1- Calculate the normality of KMnO</a:t>
            </a:r>
            <a:r>
              <a:rPr lang="en-US" sz="4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en-US" sz="4800" dirty="0">
                <a:solidFill>
                  <a:schemeClr val="tx1"/>
                </a:solidFill>
                <a:latin typeface="Cambria" panose="02040503050406030204" pitchFamily="18" charset="0"/>
              </a:rPr>
              <a:t> solution .</a:t>
            </a:r>
          </a:p>
          <a:p>
            <a:pPr algn="l"/>
            <a:r>
              <a:rPr lang="en-US" sz="4800" i="1" dirty="0">
                <a:solidFill>
                  <a:schemeClr val="tx1"/>
                </a:solidFill>
                <a:latin typeface="Cambria" panose="02040503050406030204" pitchFamily="18" charset="0"/>
              </a:rPr>
              <a:t>2-</a:t>
            </a:r>
            <a:r>
              <a:rPr lang="en-US" sz="4800" dirty="0">
                <a:solidFill>
                  <a:schemeClr val="tx1"/>
                </a:solidFill>
                <a:latin typeface="Cambria" panose="02040503050406030204" pitchFamily="18" charset="0"/>
              </a:rPr>
              <a:t> Calculate the quantity of KMnO</a:t>
            </a:r>
            <a:r>
              <a:rPr lang="en-US" sz="4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en-US" sz="4800" dirty="0">
                <a:solidFill>
                  <a:schemeClr val="tx1"/>
                </a:solidFill>
                <a:latin typeface="Cambria" panose="02040503050406030204" pitchFamily="18" charset="0"/>
              </a:rPr>
              <a:t> in your sample</a:t>
            </a:r>
            <a:r>
              <a:rPr lang="en-US" sz="4800" i="1" dirty="0">
                <a:solidFill>
                  <a:schemeClr val="tx1"/>
                </a:solidFill>
                <a:latin typeface="Cambria" panose="02040503050406030204" pitchFamily="18" charset="0"/>
              </a:rPr>
              <a:t> .</a:t>
            </a:r>
            <a:endParaRPr lang="en-US" sz="4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0" algn="l"/>
            <a:endParaRPr lang="en-US" sz="48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16558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4000528" cy="785818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>
                <a:latin typeface="Castellar" pitchFamily="18" charset="0"/>
              </a:rPr>
              <a:t> </a:t>
            </a:r>
            <a:endParaRPr lang="ar-IQ" dirty="0">
              <a:latin typeface="Castellar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785926"/>
            <a:ext cx="7851866" cy="4572032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tx1"/>
                </a:solidFill>
                <a:latin typeface="Cambria" pitchFamily="18" charset="0"/>
              </a:rPr>
              <a:t>Introduction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tx1"/>
                </a:solidFill>
                <a:latin typeface="Cambria" pitchFamily="18" charset="0"/>
              </a:rPr>
              <a:t>Physical properties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tx1"/>
                </a:solidFill>
                <a:latin typeface="Cambria" pitchFamily="18" charset="0"/>
              </a:rPr>
              <a:t>Chemical properties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tx1"/>
                </a:solidFill>
                <a:latin typeface="Cambria" pitchFamily="18" charset="0"/>
              </a:rPr>
              <a:t>Pharmaceutical application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Cambria" pitchFamily="18" charset="0"/>
                <a:cs typeface="Aharoni" pitchFamily="2" charset="-79"/>
              </a:rPr>
              <a:t>Chemical principle </a:t>
            </a:r>
            <a:endParaRPr lang="en-US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tx1"/>
                </a:solidFill>
                <a:latin typeface="Cambria" pitchFamily="18" charset="0"/>
              </a:rPr>
              <a:t>Procedure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tx1"/>
                </a:solidFill>
                <a:latin typeface="Cambria" pitchFamily="18" charset="0"/>
              </a:rPr>
              <a:t>Calculation </a:t>
            </a:r>
          </a:p>
          <a:p>
            <a:pPr algn="l" rtl="0">
              <a:buFont typeface="Wingdings" pitchFamily="2" charset="2"/>
              <a:buChar char="Ø"/>
            </a:pPr>
            <a:endParaRPr lang="en-US" sz="3600" b="1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l" rtl="0">
              <a:buFont typeface="Wingdings" pitchFamily="2" charset="2"/>
              <a:buChar char="Ø"/>
            </a:pPr>
            <a:endParaRPr lang="ar-IQ" sz="3600" dirty="0" smtClean="0">
              <a:solidFill>
                <a:schemeClr val="tx1"/>
              </a:solidFill>
            </a:endParaRPr>
          </a:p>
          <a:p>
            <a:pPr algn="l" rtl="0">
              <a:buFont typeface="Wingdings" pitchFamily="2" charset="2"/>
              <a:buChar char="Ø"/>
            </a:pPr>
            <a:endParaRPr lang="ar-IQ" sz="3600" u="sng" dirty="0">
              <a:solidFill>
                <a:schemeClr val="tx1"/>
              </a:solidFill>
            </a:endParaRPr>
          </a:p>
        </p:txBody>
      </p:sp>
      <p:pic>
        <p:nvPicPr>
          <p:cNvPr id="4" name="Picture 2" descr="Image result for objecti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" y="1"/>
            <a:ext cx="5429288" cy="1785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90990539"/>
      </p:ext>
    </p:extLst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Image result for ppt slide designs backgrou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043608" y="428604"/>
            <a:ext cx="559685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Cambria" pitchFamily="18" charset="0"/>
              </a:rPr>
              <a:t>Introduction :</a:t>
            </a:r>
            <a:endParaRPr lang="ar-IQ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8245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latin typeface="Cambria" panose="02040503050406030204" pitchFamily="18" charset="0"/>
              </a:rPr>
              <a:t>Potassium permanganate has formula (KMnO</a:t>
            </a:r>
            <a:r>
              <a:rPr lang="en-US" sz="2400" baseline="-25000" dirty="0">
                <a:latin typeface="Cambria" panose="02040503050406030204" pitchFamily="18" charset="0"/>
              </a:rPr>
              <a:t>4</a:t>
            </a:r>
            <a:r>
              <a:rPr lang="en-US" sz="2400" dirty="0">
                <a:latin typeface="Cambria" panose="02040503050406030204" pitchFamily="18" charset="0"/>
              </a:rPr>
              <a:t>) with M.wt </a:t>
            </a:r>
            <a:r>
              <a:rPr lang="en-US" sz="2400" dirty="0" smtClean="0">
                <a:latin typeface="Cambria" panose="02040503050406030204" pitchFamily="18" charset="0"/>
              </a:rPr>
              <a:t>= 158.03gm/mol</a:t>
            </a:r>
            <a:r>
              <a:rPr lang="en-US" sz="2400" dirty="0">
                <a:latin typeface="Cambria" panose="02040503050406030204" pitchFamily="18" charset="0"/>
              </a:rPr>
              <a:t>. sometimes called by its common name Condy's crystals. Potassium permanganate is prepare by heating potassium hydroxide with manganese dioxide in the presence of  air or an oxidizing agent </a:t>
            </a:r>
            <a:r>
              <a:rPr lang="en-US" sz="2400" b="1" dirty="0" smtClean="0">
                <a:latin typeface="Cambria" panose="02040503050406030204" pitchFamily="18" charset="0"/>
              </a:rPr>
              <a:t>.</a:t>
            </a:r>
          </a:p>
          <a:p>
            <a:pPr algn="l"/>
            <a:r>
              <a:rPr lang="en-US" sz="2400" dirty="0">
                <a:latin typeface="Cambria" panose="02040503050406030204" pitchFamily="18" charset="0"/>
              </a:rPr>
              <a:t>2KOH   +   MnO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 +1/2O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                    K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MnO</a:t>
            </a:r>
            <a:r>
              <a:rPr lang="en-US" sz="2400" baseline="-25000" dirty="0">
                <a:latin typeface="Cambria" panose="02040503050406030204" pitchFamily="18" charset="0"/>
              </a:rPr>
              <a:t>4</a:t>
            </a:r>
            <a:r>
              <a:rPr lang="en-US" sz="2400" dirty="0">
                <a:latin typeface="Cambria" panose="02040503050406030204" pitchFamily="18" charset="0"/>
              </a:rPr>
              <a:t>   +   H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O  </a:t>
            </a:r>
            <a:endParaRPr lang="en-US" sz="2400" dirty="0" smtClean="0">
              <a:latin typeface="Cambria" panose="02040503050406030204" pitchFamily="18" charset="0"/>
            </a:endParaRPr>
          </a:p>
          <a:p>
            <a:pPr algn="l"/>
            <a:r>
              <a:rPr lang="en-US" sz="2400" dirty="0" smtClean="0">
                <a:latin typeface="Cambria" panose="02040503050406030204" pitchFamily="18" charset="0"/>
              </a:rPr>
              <a:t>The K</a:t>
            </a:r>
            <a:r>
              <a:rPr lang="en-US" sz="2400" baseline="-25000" dirty="0" smtClean="0">
                <a:latin typeface="Cambria" panose="02040503050406030204" pitchFamily="18" charset="0"/>
              </a:rPr>
              <a:t>2</a:t>
            </a:r>
            <a:r>
              <a:rPr lang="en-US" sz="2400" dirty="0" smtClean="0">
                <a:latin typeface="Cambria" panose="02040503050406030204" pitchFamily="18" charset="0"/>
              </a:rPr>
              <a:t>MnO</a:t>
            </a:r>
            <a:r>
              <a:rPr lang="en-US" sz="2400" baseline="-25000" dirty="0" smtClean="0">
                <a:latin typeface="Cambria" panose="02040503050406030204" pitchFamily="18" charset="0"/>
              </a:rPr>
              <a:t>4</a:t>
            </a:r>
            <a:r>
              <a:rPr lang="en-US" sz="2400" dirty="0" smtClean="0">
                <a:latin typeface="Cambria" panose="02040503050406030204" pitchFamily="18" charset="0"/>
              </a:rPr>
              <a:t>  converts into KMnO</a:t>
            </a:r>
            <a:r>
              <a:rPr lang="en-US" sz="2400" baseline="-25000" dirty="0" smtClean="0">
                <a:latin typeface="Cambria" panose="02040503050406030204" pitchFamily="18" charset="0"/>
              </a:rPr>
              <a:t>4</a:t>
            </a:r>
            <a:r>
              <a:rPr lang="en-US" sz="2400" dirty="0" smtClean="0">
                <a:latin typeface="Cambria" panose="02040503050406030204" pitchFamily="18" charset="0"/>
              </a:rPr>
              <a:t> by reacts with ( CO</a:t>
            </a:r>
            <a:r>
              <a:rPr lang="en-US" sz="2400" baseline="-25000" dirty="0" smtClean="0">
                <a:latin typeface="Cambria" panose="02040503050406030204" pitchFamily="18" charset="0"/>
              </a:rPr>
              <a:t>2 </a:t>
            </a:r>
            <a:r>
              <a:rPr lang="en-US" sz="2400" dirty="0" smtClean="0">
                <a:latin typeface="Cambria" panose="02040503050406030204" pitchFamily="18" charset="0"/>
              </a:rPr>
              <a:t>, Cl</a:t>
            </a:r>
            <a:r>
              <a:rPr lang="en-US" sz="2400" baseline="-25000" dirty="0" smtClean="0">
                <a:latin typeface="Cambria" panose="02040503050406030204" pitchFamily="18" charset="0"/>
              </a:rPr>
              <a:t>2</a:t>
            </a:r>
            <a:r>
              <a:rPr lang="en-US" sz="2400" dirty="0" smtClean="0">
                <a:latin typeface="Cambria" panose="02040503050406030204" pitchFamily="18" charset="0"/>
              </a:rPr>
              <a:t> and H</a:t>
            </a:r>
            <a:r>
              <a:rPr lang="en-US" sz="2400" baseline="-25000" dirty="0" smtClean="0">
                <a:latin typeface="Cambria" panose="02040503050406030204" pitchFamily="18" charset="0"/>
              </a:rPr>
              <a:t>2</a:t>
            </a:r>
            <a:r>
              <a:rPr lang="en-US" sz="2400" dirty="0" smtClean="0">
                <a:latin typeface="Cambria" panose="02040503050406030204" pitchFamily="18" charset="0"/>
              </a:rPr>
              <a:t>O ) </a:t>
            </a:r>
          </a:p>
          <a:p>
            <a:pPr algn="l"/>
            <a:r>
              <a:rPr lang="en-US" sz="2400" dirty="0" smtClean="0">
                <a:latin typeface="Cambria" panose="02040503050406030204" pitchFamily="18" charset="0"/>
              </a:rPr>
              <a:t>3K</a:t>
            </a:r>
            <a:r>
              <a:rPr lang="en-US" sz="2400" baseline="-25000" dirty="0" smtClean="0">
                <a:latin typeface="Cambria" panose="02040503050406030204" pitchFamily="18" charset="0"/>
              </a:rPr>
              <a:t>2</a:t>
            </a:r>
            <a:r>
              <a:rPr lang="en-US" sz="2400" dirty="0" smtClean="0">
                <a:latin typeface="Cambria" panose="02040503050406030204" pitchFamily="18" charset="0"/>
              </a:rPr>
              <a:t>MnO</a:t>
            </a:r>
            <a:r>
              <a:rPr lang="en-US" sz="2400" baseline="-25000" dirty="0" smtClean="0">
                <a:latin typeface="Cambria" panose="02040503050406030204" pitchFamily="18" charset="0"/>
              </a:rPr>
              <a:t>4</a:t>
            </a:r>
            <a:r>
              <a:rPr lang="en-US" sz="2400" dirty="0" smtClean="0">
                <a:latin typeface="Cambria" panose="02040503050406030204" pitchFamily="18" charset="0"/>
              </a:rPr>
              <a:t>  +  2CO</a:t>
            </a:r>
            <a:r>
              <a:rPr lang="en-US" sz="2400" baseline="-25000" dirty="0" smtClean="0">
                <a:latin typeface="Cambria" panose="02040503050406030204" pitchFamily="18" charset="0"/>
              </a:rPr>
              <a:t>2</a:t>
            </a:r>
            <a:r>
              <a:rPr lang="en-US" sz="2400" dirty="0" smtClean="0">
                <a:latin typeface="Cambria" panose="02040503050406030204" pitchFamily="18" charset="0"/>
              </a:rPr>
              <a:t>                   2KMnO</a:t>
            </a:r>
            <a:r>
              <a:rPr lang="en-US" sz="2400" baseline="-25000" dirty="0" smtClean="0">
                <a:latin typeface="Cambria" panose="02040503050406030204" pitchFamily="18" charset="0"/>
              </a:rPr>
              <a:t>4</a:t>
            </a:r>
            <a:r>
              <a:rPr lang="en-US" sz="2400" dirty="0" smtClean="0">
                <a:latin typeface="Cambria" panose="02040503050406030204" pitchFamily="18" charset="0"/>
              </a:rPr>
              <a:t>  +  MnO</a:t>
            </a:r>
            <a:r>
              <a:rPr lang="en-US" sz="2400" baseline="-25000" dirty="0" smtClean="0">
                <a:latin typeface="Cambria" panose="02040503050406030204" pitchFamily="18" charset="0"/>
              </a:rPr>
              <a:t>2</a:t>
            </a:r>
            <a:r>
              <a:rPr lang="en-US" sz="2400" dirty="0" smtClean="0">
                <a:latin typeface="Cambria" panose="02040503050406030204" pitchFamily="18" charset="0"/>
              </a:rPr>
              <a:t>  +  2K</a:t>
            </a:r>
            <a:r>
              <a:rPr lang="en-US" sz="2400" baseline="-25000" dirty="0" smtClean="0">
                <a:latin typeface="Cambria" panose="02040503050406030204" pitchFamily="18" charset="0"/>
              </a:rPr>
              <a:t>2</a:t>
            </a:r>
            <a:r>
              <a:rPr lang="en-US" sz="2400" dirty="0" smtClean="0">
                <a:latin typeface="Cambria" panose="02040503050406030204" pitchFamily="18" charset="0"/>
              </a:rPr>
              <a:t>CO</a:t>
            </a:r>
            <a:r>
              <a:rPr lang="en-US" sz="2400" baseline="-25000" dirty="0" smtClean="0">
                <a:latin typeface="Cambria" panose="02040503050406030204" pitchFamily="18" charset="0"/>
              </a:rPr>
              <a:t>3 </a:t>
            </a:r>
            <a:endParaRPr lang="en-US" sz="2400" dirty="0" smtClean="0">
              <a:latin typeface="Cambria" panose="02040503050406030204" pitchFamily="18" charset="0"/>
            </a:endParaRPr>
          </a:p>
          <a:p>
            <a:pPr algn="l"/>
            <a:r>
              <a:rPr lang="en-US" sz="2400" dirty="0" smtClean="0">
                <a:latin typeface="Cambria" panose="02040503050406030204" pitchFamily="18" charset="0"/>
              </a:rPr>
              <a:t>The potassium manganese reacts with Cl</a:t>
            </a:r>
            <a:r>
              <a:rPr lang="en-US" sz="2400" baseline="-25000" dirty="0" smtClean="0">
                <a:latin typeface="Cambria" panose="02040503050406030204" pitchFamily="18" charset="0"/>
              </a:rPr>
              <a:t>2</a:t>
            </a:r>
            <a:r>
              <a:rPr lang="en-US" sz="2400" dirty="0" smtClean="0">
                <a:latin typeface="Cambria" panose="02040503050406030204" pitchFamily="18" charset="0"/>
              </a:rPr>
              <a:t> converted in to KMnO</a:t>
            </a:r>
            <a:r>
              <a:rPr lang="en-US" sz="2400" baseline="-25000" dirty="0" smtClean="0">
                <a:latin typeface="Cambria" panose="02040503050406030204" pitchFamily="18" charset="0"/>
              </a:rPr>
              <a:t>4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en-US" sz="2400" dirty="0" smtClean="0">
                <a:latin typeface="Cambria" panose="02040503050406030204" pitchFamily="18" charset="0"/>
              </a:rPr>
              <a:t>2K</a:t>
            </a:r>
            <a:r>
              <a:rPr lang="en-US" sz="2400" baseline="-25000" dirty="0" smtClean="0">
                <a:latin typeface="Cambria" panose="02040503050406030204" pitchFamily="18" charset="0"/>
              </a:rPr>
              <a:t>2</a:t>
            </a:r>
            <a:r>
              <a:rPr lang="en-US" sz="2400" dirty="0" smtClean="0">
                <a:latin typeface="Cambria" panose="02040503050406030204" pitchFamily="18" charset="0"/>
              </a:rPr>
              <a:t>MnO</a:t>
            </a:r>
            <a:r>
              <a:rPr lang="en-US" sz="2400" baseline="-25000" dirty="0" smtClean="0">
                <a:latin typeface="Cambria" panose="02040503050406030204" pitchFamily="18" charset="0"/>
              </a:rPr>
              <a:t>4</a:t>
            </a:r>
            <a:r>
              <a:rPr lang="en-US" sz="2400" dirty="0" smtClean="0">
                <a:latin typeface="Cambria" panose="02040503050406030204" pitchFamily="18" charset="0"/>
              </a:rPr>
              <a:t>  +  Cl</a:t>
            </a:r>
            <a:r>
              <a:rPr lang="en-US" sz="2400" baseline="-25000" dirty="0" smtClean="0">
                <a:latin typeface="Cambria" panose="02040503050406030204" pitchFamily="18" charset="0"/>
              </a:rPr>
              <a:t>2</a:t>
            </a:r>
            <a:r>
              <a:rPr lang="en-US" sz="2400" dirty="0" smtClean="0">
                <a:latin typeface="Cambria" panose="02040503050406030204" pitchFamily="18" charset="0"/>
              </a:rPr>
              <a:t>                   2KMnO</a:t>
            </a:r>
            <a:r>
              <a:rPr lang="en-US" sz="2400" baseline="-25000" dirty="0" smtClean="0">
                <a:latin typeface="Cambria" panose="02040503050406030204" pitchFamily="18" charset="0"/>
              </a:rPr>
              <a:t>4</a:t>
            </a:r>
            <a:r>
              <a:rPr lang="en-US" sz="2400" dirty="0" smtClean="0">
                <a:latin typeface="Cambria" panose="02040503050406030204" pitchFamily="18" charset="0"/>
              </a:rPr>
              <a:t>  +  2KCl </a:t>
            </a:r>
          </a:p>
          <a:p>
            <a:pPr algn="l"/>
            <a:r>
              <a:rPr lang="en-US" sz="2400" dirty="0" smtClean="0">
                <a:latin typeface="Cambria" panose="02040503050406030204" pitchFamily="18" charset="0"/>
              </a:rPr>
              <a:t>The </a:t>
            </a:r>
            <a:r>
              <a:rPr lang="en-US" sz="2400" dirty="0">
                <a:latin typeface="Cambria" panose="02040503050406030204" pitchFamily="18" charset="0"/>
              </a:rPr>
              <a:t>potassium manganese reacts with H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O converted in to KMnO</a:t>
            </a:r>
            <a:r>
              <a:rPr lang="en-US" sz="2400" baseline="-25000" dirty="0">
                <a:latin typeface="Cambria" panose="02040503050406030204" pitchFamily="18" charset="0"/>
              </a:rPr>
              <a:t>4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</a:p>
          <a:p>
            <a:pPr algn="l"/>
            <a:r>
              <a:rPr lang="en-US" sz="2400" dirty="0">
                <a:latin typeface="Cambria" panose="02040503050406030204" pitchFamily="18" charset="0"/>
              </a:rPr>
              <a:t>2K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MnO</a:t>
            </a:r>
            <a:r>
              <a:rPr lang="en-US" sz="2400" baseline="-25000" dirty="0">
                <a:latin typeface="Cambria" panose="02040503050406030204" pitchFamily="18" charset="0"/>
              </a:rPr>
              <a:t>4</a:t>
            </a:r>
            <a:r>
              <a:rPr lang="en-US" sz="2400" dirty="0">
                <a:latin typeface="Cambria" panose="02040503050406030204" pitchFamily="18" charset="0"/>
              </a:rPr>
              <a:t>  +  2H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O                   2KMnO</a:t>
            </a:r>
            <a:r>
              <a:rPr lang="en-US" sz="2400" baseline="-25000" dirty="0">
                <a:latin typeface="Cambria" panose="02040503050406030204" pitchFamily="18" charset="0"/>
              </a:rPr>
              <a:t>4</a:t>
            </a:r>
            <a:r>
              <a:rPr lang="en-US" sz="2400" dirty="0">
                <a:latin typeface="Cambria" panose="02040503050406030204" pitchFamily="18" charset="0"/>
              </a:rPr>
              <a:t>  +  2KOH  + H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endParaRPr lang="en-US" sz="2400" dirty="0">
              <a:latin typeface="Cambria" panose="02040503050406030204" pitchFamily="18" charset="0"/>
            </a:endParaRPr>
          </a:p>
          <a:p>
            <a:pPr algn="l" rtl="0"/>
            <a:endParaRPr lang="en-US" sz="2400" b="1" dirty="0" smtClean="0">
              <a:latin typeface="Cambria" panose="02040503050406030204" pitchFamily="18" charset="0"/>
            </a:endParaRPr>
          </a:p>
          <a:p>
            <a:pPr algn="ctr" rtl="0"/>
            <a:endParaRPr lang="en-US" sz="2000" b="1" dirty="0" smtClean="0"/>
          </a:p>
          <a:p>
            <a:pPr algn="ctr" rtl="0"/>
            <a:r>
              <a:rPr lang="en-US" sz="3600" dirty="0" smtClean="0">
                <a:latin typeface="Cambria" panose="02040503050406030204" pitchFamily="18" charset="0"/>
              </a:rPr>
              <a:t/>
            </a:r>
            <a:br>
              <a:rPr lang="en-US" sz="3600" dirty="0" smtClean="0">
                <a:latin typeface="Cambria" panose="02040503050406030204" pitchFamily="18" charset="0"/>
              </a:rPr>
            </a:br>
            <a:endParaRPr lang="en-US" sz="3200" dirty="0" smtClean="0">
              <a:latin typeface="Cambria" panose="02040503050406030204" pitchFamily="18" charset="0"/>
            </a:endParaRPr>
          </a:p>
          <a:p>
            <a:pPr algn="ctr" rtl="0"/>
            <a:endParaRPr lang="en-US" sz="3200" dirty="0" smtClean="0">
              <a:latin typeface="Calisto MT" pitchFamily="18" charset="0"/>
            </a:endParaRPr>
          </a:p>
          <a:p>
            <a:pPr algn="l" rtl="0"/>
            <a:endParaRPr lang="en-US" sz="3200" dirty="0">
              <a:latin typeface="Calisto MT" pitchFamily="18" charset="0"/>
            </a:endParaRPr>
          </a:p>
          <a:p>
            <a:pPr algn="l" rtl="0"/>
            <a:endParaRPr lang="en-US" sz="3200" dirty="0" smtClean="0">
              <a:latin typeface="Calisto MT" pitchFamily="18" charset="0"/>
            </a:endParaRPr>
          </a:p>
          <a:p>
            <a:pPr algn="l" rtl="0"/>
            <a:endParaRPr lang="en-US" sz="3200" dirty="0">
              <a:latin typeface="Calisto MT" pitchFamily="18" charset="0"/>
            </a:endParaRPr>
          </a:p>
          <a:p>
            <a:pPr algn="l" rtl="0"/>
            <a:endParaRPr lang="ar-IQ" sz="3200" dirty="0"/>
          </a:p>
        </p:txBody>
      </p:sp>
      <p:cxnSp>
        <p:nvCxnSpPr>
          <p:cNvPr id="7" name="رابط كسهم مستقيم 6"/>
          <p:cNvCxnSpPr>
            <a:cxnSpLocks noChangeShapeType="1"/>
          </p:cNvCxnSpPr>
          <p:nvPr/>
        </p:nvCxnSpPr>
        <p:spPr bwMode="auto">
          <a:xfrm>
            <a:off x="3284427" y="4071324"/>
            <a:ext cx="114355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رابط كسهم مستقيم 7"/>
          <p:cNvCxnSpPr>
            <a:cxnSpLocks noChangeShapeType="1"/>
          </p:cNvCxnSpPr>
          <p:nvPr/>
        </p:nvCxnSpPr>
        <p:spPr bwMode="auto">
          <a:xfrm>
            <a:off x="2555776" y="4850110"/>
            <a:ext cx="936104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رابط كسهم مستقيم 8"/>
          <p:cNvCxnSpPr>
            <a:cxnSpLocks noChangeShapeType="1"/>
          </p:cNvCxnSpPr>
          <p:nvPr/>
        </p:nvCxnSpPr>
        <p:spPr bwMode="auto">
          <a:xfrm>
            <a:off x="2442469" y="5589240"/>
            <a:ext cx="841958" cy="47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رابط كسهم مستقيم 9"/>
          <p:cNvCxnSpPr>
            <a:cxnSpLocks noChangeShapeType="1"/>
          </p:cNvCxnSpPr>
          <p:nvPr/>
        </p:nvCxnSpPr>
        <p:spPr bwMode="auto">
          <a:xfrm>
            <a:off x="2760552" y="6332725"/>
            <a:ext cx="875344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28650754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5286380" cy="1142983"/>
          </a:xfrm>
        </p:spPr>
        <p:txBody>
          <a:bodyPr>
            <a:normAutofit/>
          </a:bodyPr>
          <a:lstStyle/>
          <a:p>
            <a:r>
              <a:rPr lang="en-US" i="1" u="sng" dirty="0">
                <a:latin typeface="Cambria" panose="02040503050406030204" pitchFamily="18" charset="0"/>
              </a:rPr>
              <a:t>Physical </a:t>
            </a:r>
            <a:r>
              <a:rPr lang="en-US" i="1" u="sng" dirty="0" smtClean="0">
                <a:latin typeface="Cambria" panose="02040503050406030204" pitchFamily="18" charset="0"/>
              </a:rPr>
              <a:t>properties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429264"/>
          </a:xfrm>
        </p:spPr>
        <p:txBody>
          <a:bodyPr>
            <a:noAutofit/>
          </a:bodyPr>
          <a:lstStyle/>
          <a:p>
            <a:pPr lvl="0" algn="l" rtl="0"/>
            <a:r>
              <a:rPr lang="en-US" sz="4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1- Odorless </a:t>
            </a: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</a:rPr>
              <a:t>dark purple crystals . </a:t>
            </a:r>
          </a:p>
          <a:p>
            <a:pPr lvl="0" algn="l"/>
            <a:r>
              <a:rPr lang="en-US" sz="4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2- The </a:t>
            </a: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</a:rPr>
              <a:t>M.wt is158.03gm/mol . </a:t>
            </a:r>
          </a:p>
          <a:p>
            <a:pPr lvl="0" algn="l"/>
            <a:r>
              <a:rPr lang="en-US" sz="4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3- Soluble </a:t>
            </a: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</a:rPr>
              <a:t>in water (hot </a:t>
            </a:r>
            <a:r>
              <a:rPr lang="en-US" sz="4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water) decompose </a:t>
            </a: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</a:rPr>
              <a:t>by alcohol . </a:t>
            </a:r>
          </a:p>
          <a:p>
            <a:pPr lvl="0" algn="l"/>
            <a:r>
              <a:rPr lang="en-US" sz="4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4- Stored </a:t>
            </a: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</a:rPr>
              <a:t>in dark place it sensitive to light . 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5- Luster </a:t>
            </a: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</a:rPr>
              <a:t>by reflected light</a:t>
            </a:r>
            <a:r>
              <a:rPr lang="en-US" sz="4000" dirty="0">
                <a:latin typeface="Cambria" panose="02040503050406030204" pitchFamily="18" charset="0"/>
              </a:rPr>
              <a:t> </a:t>
            </a:r>
            <a:endParaRPr lang="ar-IQ" sz="40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5286380" cy="1142983"/>
          </a:xfrm>
        </p:spPr>
        <p:txBody>
          <a:bodyPr>
            <a:normAutofit/>
          </a:bodyPr>
          <a:lstStyle/>
          <a:p>
            <a:r>
              <a:rPr lang="en-US" i="1" u="sng" dirty="0" smtClean="0">
                <a:latin typeface="Cambria" panose="02040503050406030204" pitchFamily="18" charset="0"/>
              </a:rPr>
              <a:t>Chemical properties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0" y="1214422"/>
                <a:ext cx="9144000" cy="5429264"/>
              </a:xfrm>
            </p:spPr>
            <p:txBody>
              <a:bodyPr>
                <a:noAutofit/>
              </a:bodyPr>
              <a:lstStyle/>
              <a:p>
                <a:pPr lvl="0" algn="l" rtl="0"/>
                <a:r>
                  <a:rPr lang="en-US" sz="2400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1- It 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is secondary standard solution because it has low </a:t>
                </a:r>
                <a:r>
                  <a:rPr lang="en-US" sz="2400" dirty="0" err="1">
                    <a:solidFill>
                      <a:schemeClr val="tx1"/>
                    </a:solidFill>
                    <a:latin typeface="Cambria" panose="02040503050406030204" pitchFamily="18" charset="0"/>
                  </a:rPr>
                  <a:t>eq.wt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</a:t>
                </a:r>
              </a:p>
              <a:p>
                <a:pPr algn="l"/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M.wt of KMnO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4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= 158.3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𝑔𝑚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 </a:t>
                </a:r>
              </a:p>
              <a:p>
                <a:pPr algn="l"/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E</a:t>
                </a:r>
                <a:r>
                  <a:rPr lang="en-US" sz="2400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q.wt 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of KMnO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4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158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 = 31.16  </a:t>
                </a:r>
              </a:p>
              <a:p>
                <a:pPr lvl="0" algn="l"/>
                <a:r>
                  <a:rPr lang="en-US" sz="2400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2- It 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is self-indicator. </a:t>
                </a:r>
              </a:p>
              <a:p>
                <a:pPr lvl="0" algn="l"/>
                <a:r>
                  <a:rPr lang="en-US" sz="2400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3- It 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is unstable in light.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</a:t>
                </a:r>
                <a:endParaRPr lang="en-US" sz="2400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  <a:p>
                <a:r>
                  <a:rPr lang="en-US" sz="2400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 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KMnO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4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                K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MnO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4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+ MnO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(s) +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O</a:t>
                </a:r>
                <a:r>
                  <a:rPr lang="en-US" sz="2400" baseline="-25000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</a:t>
                </a:r>
              </a:p>
              <a:p>
                <a:pPr lvl="0" rtl="0"/>
                <a:r>
                  <a:rPr lang="en-US" sz="2400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4- It 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is react with potassium iodide (KI) and liberate iodate (KIO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3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) in neutral and basic medium. 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4KMnO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4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+ 2KI + 2H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O                4MnO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 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+ 2KIO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3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+ 4KOH 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         And in acidic medium it is liberate (I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) like </a:t>
                </a:r>
                <a:endParaRPr lang="en-US" sz="2400" dirty="0" smtClean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  <a:p>
                <a:pPr algn="l"/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2KMnO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4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+10KI + 8H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SO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4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               2MnSO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4 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+ 6K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SO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4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+ 5I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</a:t>
                </a:r>
                <a:r>
                  <a:rPr lang="en-US" sz="24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 + 8H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2</a:t>
                </a:r>
                <a:endParaRPr lang="en-US" sz="2400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  <a:p>
                <a:pPr algn="l"/>
                <a:endParaRPr lang="en-US" sz="2400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  <a:p>
                <a:pPr algn="l"/>
                <a:r>
                  <a:rPr lang="en-US" sz="2400" dirty="0">
                    <a:solidFill>
                      <a:schemeClr val="tx1"/>
                    </a:solidFill>
                  </a:rPr>
                  <a:t> </a:t>
                </a:r>
              </a:p>
              <a:p>
                <a:pPr algn="l"/>
                <a:r>
                  <a:rPr lang="en-US" sz="2400" dirty="0">
                    <a:latin typeface="Cambria" panose="02040503050406030204" pitchFamily="18" charset="0"/>
                  </a:rPr>
                  <a:t> </a:t>
                </a:r>
              </a:p>
              <a:p>
                <a:pPr lvl="0" algn="l"/>
                <a:endParaRPr lang="en-US" sz="2000" dirty="0"/>
              </a:p>
              <a:p>
                <a:pPr lvl="0" algn="l" rtl="0"/>
                <a:endParaRPr lang="en-US" sz="2000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0" y="1214422"/>
                <a:ext cx="9144000" cy="5429264"/>
              </a:xfrm>
              <a:blipFill rotWithShape="1">
                <a:blip r:embed="rId2"/>
                <a:stretch>
                  <a:fillRect l="-1000" t="-898" r="-10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رابط كسهم مستقيم 3"/>
          <p:cNvCxnSpPr>
            <a:cxnSpLocks noChangeShapeType="1"/>
          </p:cNvCxnSpPr>
          <p:nvPr/>
        </p:nvCxnSpPr>
        <p:spPr bwMode="auto">
          <a:xfrm>
            <a:off x="3145038" y="4005064"/>
            <a:ext cx="88138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رابط كسهم مستقيم 4"/>
          <p:cNvCxnSpPr>
            <a:cxnSpLocks noChangeShapeType="1"/>
          </p:cNvCxnSpPr>
          <p:nvPr/>
        </p:nvCxnSpPr>
        <p:spPr bwMode="auto">
          <a:xfrm>
            <a:off x="3347864" y="6093296"/>
            <a:ext cx="88138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8557877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429264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 </a:t>
            </a:r>
          </a:p>
          <a:p>
            <a:pPr algn="l"/>
            <a:r>
              <a:rPr lang="en-US" sz="2400" dirty="0">
                <a:latin typeface="Cambria" panose="02040503050406030204" pitchFamily="18" charset="0"/>
              </a:rPr>
              <a:t> </a:t>
            </a:r>
          </a:p>
          <a:p>
            <a:pPr lvl="0" algn="l"/>
            <a:endParaRPr lang="en-US" sz="2000" dirty="0"/>
          </a:p>
          <a:p>
            <a:pPr lvl="0" algn="l" rtl="0"/>
            <a:endParaRPr lang="en-US" sz="2000" dirty="0"/>
          </a:p>
        </p:txBody>
      </p:sp>
      <p:sp>
        <p:nvSpPr>
          <p:cNvPr id="7" name="مستطيل 6"/>
          <p:cNvSpPr/>
          <p:nvPr/>
        </p:nvSpPr>
        <p:spPr>
          <a:xfrm>
            <a:off x="179512" y="764704"/>
            <a:ext cx="8352928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Cambria" panose="02040503050406030204" pitchFamily="18" charset="0"/>
              </a:rPr>
              <a:t>5- Potassium permanganate is strong oxidizing agent it will oxidize any organic matter , It is used as a qualitative test for the presence of double or triple bonds  in molecule </a:t>
            </a:r>
            <a:r>
              <a:rPr lang="en-US" sz="2400" dirty="0" smtClean="0"/>
              <a:t>.</a:t>
            </a:r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400" dirty="0" smtClean="0"/>
          </a:p>
          <a:p>
            <a:pPr algn="l"/>
            <a:endParaRPr lang="en-US" sz="2400" dirty="0"/>
          </a:p>
          <a:p>
            <a:pPr algn="ctr"/>
            <a:r>
              <a:rPr lang="en-US" sz="2400" dirty="0">
                <a:latin typeface="Cambria" panose="02040503050406030204" pitchFamily="18" charset="0"/>
              </a:rPr>
              <a:t>CH</a:t>
            </a:r>
            <a:r>
              <a:rPr lang="en-US" sz="2400" baseline="-25000" dirty="0">
                <a:latin typeface="Cambria" panose="02040503050406030204" pitchFamily="18" charset="0"/>
              </a:rPr>
              <a:t>3</a:t>
            </a:r>
            <a:r>
              <a:rPr lang="en-US" sz="2400" dirty="0">
                <a:latin typeface="Cambria" panose="02040503050406030204" pitchFamily="18" charset="0"/>
              </a:rPr>
              <a:t>(CH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)</a:t>
            </a:r>
            <a:r>
              <a:rPr lang="en-US" sz="2400" baseline="-25000" dirty="0">
                <a:latin typeface="Cambria" panose="02040503050406030204" pitchFamily="18" charset="0"/>
              </a:rPr>
              <a:t>17</a:t>
            </a:r>
            <a:r>
              <a:rPr lang="en-US" sz="2400" dirty="0">
                <a:latin typeface="Cambria" panose="02040503050406030204" pitchFamily="18" charset="0"/>
              </a:rPr>
              <a:t>CH=CH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 + 2 KMnO</a:t>
            </a:r>
            <a:r>
              <a:rPr lang="en-US" sz="2400" baseline="-25000" dirty="0">
                <a:latin typeface="Cambria" panose="02040503050406030204" pitchFamily="18" charset="0"/>
              </a:rPr>
              <a:t>4</a:t>
            </a:r>
            <a:r>
              <a:rPr lang="en-US" sz="2400" dirty="0">
                <a:latin typeface="Cambria" panose="02040503050406030204" pitchFamily="18" charset="0"/>
              </a:rPr>
              <a:t> + 3 H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SO</a:t>
            </a:r>
            <a:r>
              <a:rPr lang="en-US" sz="2400" baseline="-25000" dirty="0">
                <a:latin typeface="Cambria" panose="02040503050406030204" pitchFamily="18" charset="0"/>
              </a:rPr>
              <a:t>4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</a:p>
          <a:p>
            <a:pPr algn="l"/>
            <a:endParaRPr lang="en-US" sz="2400" dirty="0" smtClean="0">
              <a:latin typeface="Cambria" panose="02040503050406030204" pitchFamily="18" charset="0"/>
            </a:endParaRPr>
          </a:p>
          <a:p>
            <a:pPr algn="l"/>
            <a:endParaRPr lang="en-US" sz="2400" dirty="0">
              <a:latin typeface="Cambria" panose="02040503050406030204" pitchFamily="18" charset="0"/>
            </a:endParaRPr>
          </a:p>
          <a:p>
            <a:pPr algn="l"/>
            <a:endParaRPr lang="en-US" sz="2400" dirty="0" smtClean="0">
              <a:latin typeface="Cambria" panose="02040503050406030204" pitchFamily="18" charset="0"/>
            </a:endParaRPr>
          </a:p>
          <a:p>
            <a:pPr algn="ctr"/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CH</a:t>
            </a:r>
            <a:r>
              <a:rPr lang="en-US" sz="2400" baseline="-25000" dirty="0">
                <a:latin typeface="Cambria" panose="02040503050406030204" pitchFamily="18" charset="0"/>
              </a:rPr>
              <a:t>3</a:t>
            </a:r>
            <a:r>
              <a:rPr lang="en-US" sz="2400" dirty="0">
                <a:latin typeface="Cambria" panose="02040503050406030204" pitchFamily="18" charset="0"/>
              </a:rPr>
              <a:t>(CH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)</a:t>
            </a:r>
            <a:r>
              <a:rPr lang="en-US" sz="2400" baseline="-25000" dirty="0">
                <a:latin typeface="Cambria" panose="02040503050406030204" pitchFamily="18" charset="0"/>
              </a:rPr>
              <a:t>17</a:t>
            </a:r>
            <a:r>
              <a:rPr lang="en-US" sz="2400" dirty="0">
                <a:latin typeface="Cambria" panose="02040503050406030204" pitchFamily="18" charset="0"/>
              </a:rPr>
              <a:t>COOH + CO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  <a:r>
              <a:rPr lang="en-US" sz="2400" dirty="0" smtClean="0">
                <a:latin typeface="Cambria" panose="02040503050406030204" pitchFamily="18" charset="0"/>
              </a:rPr>
              <a:t>+4 </a:t>
            </a:r>
            <a:r>
              <a:rPr lang="en-US" sz="2400" dirty="0">
                <a:latin typeface="Cambria" panose="02040503050406030204" pitchFamily="18" charset="0"/>
              </a:rPr>
              <a:t>H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O + K</a:t>
            </a:r>
            <a:r>
              <a:rPr lang="en-US" sz="2400" baseline="-25000" dirty="0">
                <a:latin typeface="Cambria" panose="02040503050406030204" pitchFamily="18" charset="0"/>
              </a:rPr>
              <a:t>2</a:t>
            </a:r>
            <a:r>
              <a:rPr lang="en-US" sz="2400" dirty="0">
                <a:latin typeface="Cambria" panose="02040503050406030204" pitchFamily="18" charset="0"/>
              </a:rPr>
              <a:t>SO</a:t>
            </a:r>
            <a:r>
              <a:rPr lang="en-US" sz="2400" baseline="-25000" dirty="0">
                <a:latin typeface="Cambria" panose="02040503050406030204" pitchFamily="18" charset="0"/>
              </a:rPr>
              <a:t>4</a:t>
            </a:r>
            <a:r>
              <a:rPr lang="en-US" sz="2400" dirty="0">
                <a:latin typeface="Cambria" panose="02040503050406030204" pitchFamily="18" charset="0"/>
              </a:rPr>
              <a:t> + 2 MnSO</a:t>
            </a:r>
            <a:r>
              <a:rPr lang="en-US" sz="2400" baseline="-25000" dirty="0">
                <a:latin typeface="Cambria" panose="02040503050406030204" pitchFamily="18" charset="0"/>
              </a:rPr>
              <a:t>4</a:t>
            </a:r>
            <a:endParaRPr lang="en-US" sz="2400" dirty="0">
              <a:latin typeface="Cambria" panose="02040503050406030204" pitchFamily="18" charset="0"/>
            </a:endParaRPr>
          </a:p>
          <a:p>
            <a:pPr algn="l"/>
            <a:endParaRPr lang="en-US" sz="2400" dirty="0" smtClean="0">
              <a:latin typeface="Cambria" panose="02040503050406030204" pitchFamily="18" charset="0"/>
            </a:endParaRPr>
          </a:p>
          <a:p>
            <a:pPr algn="l"/>
            <a:endParaRPr lang="en-US" sz="2400" dirty="0">
              <a:latin typeface="Cambria" panose="02040503050406030204" pitchFamily="18" charset="0"/>
            </a:endParaRP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cxnSp>
        <p:nvCxnSpPr>
          <p:cNvPr id="9" name="رابط كسهم مستقيم 8"/>
          <p:cNvCxnSpPr/>
          <p:nvPr/>
        </p:nvCxnSpPr>
        <p:spPr>
          <a:xfrm>
            <a:off x="4331021" y="393305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45076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5597396" cy="936104"/>
          </a:xfrm>
        </p:spPr>
        <p:txBody>
          <a:bodyPr>
            <a:normAutofit/>
          </a:bodyPr>
          <a:lstStyle/>
          <a:p>
            <a:pPr algn="l"/>
            <a:r>
              <a:rPr lang="en-US" sz="3200" b="1" i="1" u="sng" dirty="0" smtClean="0">
                <a:latin typeface="Cambria" panose="02040503050406030204" pitchFamily="18" charset="0"/>
              </a:rPr>
              <a:t>Pharmaceutical application</a:t>
            </a:r>
            <a:endParaRPr lang="ar-IQ" sz="3200" i="1" u="sng" dirty="0"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4734858"/>
          </a:xfrm>
        </p:spPr>
        <p:txBody>
          <a:bodyPr>
            <a:noAutofit/>
          </a:bodyPr>
          <a:lstStyle/>
          <a:p>
            <a:pPr lvl="0" algn="l" rtl="0"/>
            <a:endParaRPr lang="en-US" sz="2400" dirty="0" smtClean="0">
              <a:latin typeface="Cambria" panose="02040503050406030204" pitchFamily="18" charset="0"/>
            </a:endParaRPr>
          </a:p>
          <a:p>
            <a:pPr lvl="0" algn="l" rtl="0"/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1- Oxidized 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</a:rPr>
              <a:t>proteins and bio organic substance. </a:t>
            </a:r>
          </a:p>
          <a:p>
            <a:pPr lvl="0" algn="l"/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2- Crystals 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</a:rPr>
              <a:t>of potassium permanganate are dissolved in warm water to get a purple solution which is very useful for treatment of various skin conditions like eczema, and dermatitis .</a:t>
            </a:r>
          </a:p>
          <a:p>
            <a:pPr lvl="0" algn="l"/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3- Anti-bacterial 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</a:rPr>
              <a:t>. </a:t>
            </a:r>
          </a:p>
          <a:p>
            <a:pPr lvl="0" algn="l"/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4- deodorant 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</a:rPr>
              <a:t>properties .</a:t>
            </a:r>
          </a:p>
          <a:p>
            <a:pPr lvl="0" algn="l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5- disinfectant 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</a:rPr>
              <a:t>properties so it used to cleaner a ulcer and abscess .</a:t>
            </a:r>
          </a:p>
          <a:p>
            <a:pPr lvl="0" algn="l"/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.  </a:t>
            </a:r>
            <a:endParaRPr lang="en-US" sz="24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 </a:t>
            </a:r>
          </a:p>
          <a:p>
            <a:pPr lvl="0" algn="l" rtl="0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8658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643998" cy="6093296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Potassium 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permanganate is a strong oxidizing agent , So the assay of it depended on Oxidation – Reduction Reaction ( Redox Reaction)</a:t>
            </a:r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,Chemical reactions involve the transfer of electrons between species ,</a:t>
            </a:r>
          </a:p>
          <a:p>
            <a:pPr lvl="0" algn="l"/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Oxidation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is the 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loss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of electrons or an 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increase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in oxidation state by a molecule, atom, or ion.</a:t>
            </a:r>
          </a:p>
          <a:p>
            <a:pPr lvl="0" algn="l"/>
            <a:r>
              <a:rPr lang="en-US" sz="2000" b="1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Reduction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is the 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gain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of electrons or a </a:t>
            </a:r>
            <a:r>
              <a:rPr lang="en-US" sz="2000" i="1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decrease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in oxidation state </a:t>
            </a:r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by a 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molecule, atom, or ion</a:t>
            </a:r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.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Permanganate is not primary standard solution , There for many primary standard have been proposed for standardization of permanganate , the include </a:t>
            </a:r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H</a:t>
            </a:r>
            <a:r>
              <a:rPr lang="en-US" sz="20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C</a:t>
            </a:r>
            <a:r>
              <a:rPr lang="en-US" sz="20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O</a:t>
            </a:r>
            <a:r>
              <a:rPr lang="en-US" sz="20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4 </a:t>
            </a:r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, Na</a:t>
            </a:r>
            <a:r>
              <a:rPr lang="en-US" sz="20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C</a:t>
            </a:r>
            <a:r>
              <a:rPr lang="en-US" sz="20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O</a:t>
            </a:r>
            <a:r>
              <a:rPr lang="en-US" sz="20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4 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,  As</a:t>
            </a:r>
            <a:r>
              <a:rPr lang="en-US" sz="20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O</a:t>
            </a:r>
            <a:r>
              <a:rPr lang="en-US" sz="20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3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,  K</a:t>
            </a:r>
            <a:r>
              <a:rPr lang="en-US" sz="20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4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[Fe (CN)</a:t>
            </a:r>
            <a:r>
              <a:rPr lang="en-US" sz="20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6</a:t>
            </a:r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] .</a:t>
            </a:r>
          </a:p>
          <a:p>
            <a:pPr algn="l"/>
            <a:endParaRPr lang="en-US" sz="2000" dirty="0" smtClean="0">
              <a:solidFill>
                <a:schemeClr val="tx1"/>
              </a:solidFill>
              <a:latin typeface="Cambria" panose="02040503050406030204" pitchFamily="18" charset="0"/>
              <a:cs typeface="+mj-c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5H</a:t>
            </a:r>
            <a:r>
              <a:rPr lang="en-US" sz="24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C</a:t>
            </a:r>
            <a:r>
              <a:rPr lang="en-US" sz="24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O</a:t>
            </a:r>
            <a:r>
              <a:rPr lang="en-US" sz="24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+2KMnO</a:t>
            </a:r>
            <a:r>
              <a:rPr lang="en-US" sz="24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+3H</a:t>
            </a:r>
            <a:r>
              <a:rPr lang="en-US" sz="24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SO</a:t>
            </a:r>
            <a:r>
              <a:rPr lang="en-US" sz="24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             2MnSO</a:t>
            </a:r>
            <a:r>
              <a:rPr lang="en-US" sz="24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+K</a:t>
            </a:r>
            <a:r>
              <a:rPr lang="en-US" sz="24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SO</a:t>
            </a:r>
            <a:r>
              <a:rPr lang="en-US" sz="24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</a:t>
            </a:r>
            <a:r>
              <a:rPr lang="en-US" sz="24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4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+8H</a:t>
            </a:r>
            <a:r>
              <a:rPr lang="en-US" sz="24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O +</a:t>
            </a: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10CO</a:t>
            </a:r>
            <a:r>
              <a:rPr lang="en-US" sz="2400" baseline="-25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</a:p>
          <a:p>
            <a:pPr algn="l"/>
            <a:endParaRPr lang="en-US" sz="2000" baseline="-25000" dirty="0">
              <a:solidFill>
                <a:schemeClr val="tx1"/>
              </a:solidFill>
              <a:latin typeface="Cambria" panose="02040503050406030204" pitchFamily="18" charset="0"/>
              <a:cs typeface="+mj-cs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</a:t>
            </a:r>
            <a:endParaRPr lang="en-US" sz="2000" dirty="0">
              <a:solidFill>
                <a:schemeClr val="tx1"/>
              </a:solidFill>
              <a:latin typeface="Cambria" panose="02040503050406030204" pitchFamily="18" charset="0"/>
              <a:cs typeface="+mj-cs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Mn</a:t>
            </a:r>
            <a:r>
              <a:rPr lang="en-US" sz="2400" baseline="30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+7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 +  5e</a:t>
            </a:r>
            <a:r>
              <a:rPr lang="en-US" sz="2400" baseline="30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-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              Mn</a:t>
            </a:r>
            <a:r>
              <a:rPr lang="en-US" sz="2400" baseline="30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+2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 (Reduction process )     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(C</a:t>
            </a:r>
            <a:r>
              <a:rPr lang="en-US" sz="2400" baseline="30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+3</a:t>
            </a:r>
            <a:r>
              <a:rPr lang="en-US" sz="24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O</a:t>
            </a:r>
            <a:r>
              <a:rPr lang="en-US" sz="24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4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)</a:t>
            </a:r>
            <a:r>
              <a:rPr lang="en-US" sz="2400" baseline="30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+2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                 2C</a:t>
            </a:r>
            <a:r>
              <a:rPr lang="en-US" sz="2400" baseline="30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+4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O</a:t>
            </a:r>
            <a:r>
              <a:rPr lang="en-US" sz="2400" baseline="-25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 +  2e</a:t>
            </a:r>
            <a:r>
              <a:rPr lang="en-US" sz="2400" baseline="300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-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cs typeface="+mj-cs"/>
              </a:rPr>
              <a:t>     (Oxidation reaction</a:t>
            </a:r>
            <a:r>
              <a:rPr lang="en-US" sz="2400" dirty="0">
                <a:solidFill>
                  <a:schemeClr val="tx1"/>
                </a:solidFill>
                <a:cs typeface="+mj-cs"/>
              </a:rPr>
              <a:t>)</a:t>
            </a:r>
          </a:p>
          <a:p>
            <a:pPr lvl="0" algn="l"/>
            <a:endParaRPr lang="en-US" sz="2000" dirty="0" smtClean="0">
              <a:solidFill>
                <a:schemeClr val="tx1"/>
              </a:solidFill>
              <a:cs typeface="+mj-c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552" y="116632"/>
            <a:ext cx="4176464" cy="95491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37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300" b="1" dirty="0" smtClean="0">
                <a:latin typeface="Cambria" panose="02040503050406030204" pitchFamily="18" charset="0"/>
              </a:rPr>
              <a:t/>
            </a:r>
            <a:br>
              <a:rPr lang="en-US" sz="5300" b="1" dirty="0" smtClean="0">
                <a:latin typeface="Cambria" panose="02040503050406030204" pitchFamily="18" charset="0"/>
              </a:rPr>
            </a:br>
            <a:r>
              <a:rPr lang="en-US" sz="8500" b="1" i="1" dirty="0" smtClean="0">
                <a:latin typeface="Cambria" panose="02040503050406030204" pitchFamily="18" charset="0"/>
              </a:rPr>
              <a:t>Chemical principle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ntique Olive Compact" pitchFamily="34" charset="0"/>
            </a:endParaRPr>
          </a:p>
        </p:txBody>
      </p:sp>
      <p:cxnSp>
        <p:nvCxnSpPr>
          <p:cNvPr id="6" name="رابط كسهم مستقيم 5"/>
          <p:cNvCxnSpPr>
            <a:cxnSpLocks noChangeShapeType="1"/>
          </p:cNvCxnSpPr>
          <p:nvPr/>
        </p:nvCxnSpPr>
        <p:spPr bwMode="auto">
          <a:xfrm>
            <a:off x="3923928" y="4725144"/>
            <a:ext cx="5778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رابط كسهم مستقيم 6"/>
          <p:cNvCxnSpPr>
            <a:cxnSpLocks noChangeShapeType="1"/>
          </p:cNvCxnSpPr>
          <p:nvPr/>
        </p:nvCxnSpPr>
        <p:spPr bwMode="auto">
          <a:xfrm>
            <a:off x="1979712" y="5733256"/>
            <a:ext cx="5778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رابط كسهم مستقيم 7"/>
          <p:cNvCxnSpPr>
            <a:cxnSpLocks noChangeShapeType="1"/>
          </p:cNvCxnSpPr>
          <p:nvPr/>
        </p:nvCxnSpPr>
        <p:spPr bwMode="auto">
          <a:xfrm>
            <a:off x="1836589" y="6165304"/>
            <a:ext cx="5778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4935492" cy="76470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7300" b="1" i="1" dirty="0">
                <a:latin typeface="Cambria" panose="02040503050406030204" pitchFamily="18" charset="0"/>
              </a:rPr>
              <a:t>Procedure:</a:t>
            </a:r>
            <a:r>
              <a:rPr lang="en-US" dirty="0"/>
              <a:t/>
            </a:r>
            <a:br>
              <a:rPr lang="en-US" dirty="0"/>
            </a:br>
            <a:endParaRPr lang="ar-IQ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1142984"/>
            <a:ext cx="9001156" cy="5814408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1- </a:t>
            </a:r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Fill the burette with KMnO</a:t>
            </a:r>
            <a:r>
              <a:rPr lang="en-US" sz="44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 solution </a:t>
            </a:r>
            <a:r>
              <a:rPr lang="en-US" sz="4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  <a:endParaRPr lang="en-US" sz="44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/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2-Take (5ml) of (0.1N) Na</a:t>
            </a:r>
            <a:r>
              <a:rPr lang="en-US" sz="44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C</a:t>
            </a:r>
            <a:r>
              <a:rPr lang="en-US" sz="44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en-US" sz="44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 in conical flask and add to it (7.5ml) of diluted  H</a:t>
            </a:r>
            <a:r>
              <a:rPr lang="en-US" sz="44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S0</a:t>
            </a:r>
            <a:r>
              <a:rPr lang="en-US" sz="44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 .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3-Heat the flask to (80</a:t>
            </a:r>
            <a:r>
              <a:rPr lang="en-US" sz="440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0</a:t>
            </a:r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C) .</a:t>
            </a:r>
          </a:p>
          <a:p>
            <a:pPr algn="l"/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4-Titrate with KMnO</a:t>
            </a:r>
            <a:r>
              <a:rPr lang="en-US" sz="44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r>
              <a:rPr lang="en-US" sz="4400" dirty="0">
                <a:solidFill>
                  <a:schemeClr val="tx1"/>
                </a:solidFill>
                <a:latin typeface="Cambria" panose="02040503050406030204" pitchFamily="18" charset="0"/>
              </a:rPr>
              <a:t> solution until a first drop gives a pink color </a:t>
            </a:r>
            <a:r>
              <a:rPr lang="en-US" sz="36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4200</TotalTime>
  <Words>609</Words>
  <Application>Microsoft Office PowerPoint</Application>
  <PresentationFormat>عرض على الشاشة (3:4)‏</PresentationFormat>
  <Paragraphs>91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عرض تقديمي في PowerPoint</vt:lpstr>
      <vt:lpstr> </vt:lpstr>
      <vt:lpstr>عرض تقديمي في PowerPoint</vt:lpstr>
      <vt:lpstr>Physical properties</vt:lpstr>
      <vt:lpstr>Chemical properties</vt:lpstr>
      <vt:lpstr>عرض تقديمي في PowerPoint</vt:lpstr>
      <vt:lpstr>Pharmaceutical application</vt:lpstr>
      <vt:lpstr>عرض تقديمي في PowerPoint</vt:lpstr>
      <vt:lpstr>Procedure: </vt:lpstr>
      <vt:lpstr>Calculation : </vt:lpstr>
    </vt:vector>
  </TitlesOfParts>
  <Company>By DR.Ahmed Saker 2o1O ;)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</dc:creator>
  <cp:lastModifiedBy>Hasaneen</cp:lastModifiedBy>
  <cp:revision>329</cp:revision>
  <dcterms:created xsi:type="dcterms:W3CDTF">2016-06-20T13:15:48Z</dcterms:created>
  <dcterms:modified xsi:type="dcterms:W3CDTF">2020-01-26T06:45:28Z</dcterms:modified>
</cp:coreProperties>
</file>