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12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638E357B-3354-4C74-9599-A34C10FBAE66}" type="datetimeFigureOut">
              <a:rPr lang="en-US" smtClean="0"/>
              <a:t>2019-02-27</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33DAAFC4-31AD-4769-B033-9660691FA565}" type="slidenum">
              <a:rPr lang="en-US" smtClean="0"/>
              <a:t>‹#›</a:t>
            </a:fld>
            <a:endParaRPr lang="en-US"/>
          </a:p>
        </p:txBody>
      </p:sp>
    </p:spTree>
    <p:extLst>
      <p:ext uri="{BB962C8B-B14F-4D97-AF65-F5344CB8AC3E}">
        <p14:creationId xmlns:p14="http://schemas.microsoft.com/office/powerpoint/2010/main" val="4043089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638E357B-3354-4C74-9599-A34C10FBAE66}" type="datetimeFigureOut">
              <a:rPr lang="en-US" smtClean="0"/>
              <a:t>2019-02-27</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33DAAFC4-31AD-4769-B033-9660691FA565}" type="slidenum">
              <a:rPr lang="en-US" smtClean="0"/>
              <a:t>‹#›</a:t>
            </a:fld>
            <a:endParaRPr lang="en-US"/>
          </a:p>
        </p:txBody>
      </p:sp>
    </p:spTree>
    <p:extLst>
      <p:ext uri="{BB962C8B-B14F-4D97-AF65-F5344CB8AC3E}">
        <p14:creationId xmlns:p14="http://schemas.microsoft.com/office/powerpoint/2010/main" val="15820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638E357B-3354-4C74-9599-A34C10FBAE66}" type="datetimeFigureOut">
              <a:rPr lang="en-US" smtClean="0"/>
              <a:t>2019-02-27</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33DAAFC4-31AD-4769-B033-9660691FA565}" type="slidenum">
              <a:rPr lang="en-US" smtClean="0"/>
              <a:t>‹#›</a:t>
            </a:fld>
            <a:endParaRPr lang="en-US"/>
          </a:p>
        </p:txBody>
      </p:sp>
    </p:spTree>
    <p:extLst>
      <p:ext uri="{BB962C8B-B14F-4D97-AF65-F5344CB8AC3E}">
        <p14:creationId xmlns:p14="http://schemas.microsoft.com/office/powerpoint/2010/main" val="1146518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638E357B-3354-4C74-9599-A34C10FBAE66}" type="datetimeFigureOut">
              <a:rPr lang="en-US" smtClean="0"/>
              <a:t>2019-02-27</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33DAAFC4-31AD-4769-B033-9660691FA565}" type="slidenum">
              <a:rPr lang="en-US" smtClean="0"/>
              <a:t>‹#›</a:t>
            </a:fld>
            <a:endParaRPr lang="en-US"/>
          </a:p>
        </p:txBody>
      </p:sp>
    </p:spTree>
    <p:extLst>
      <p:ext uri="{BB962C8B-B14F-4D97-AF65-F5344CB8AC3E}">
        <p14:creationId xmlns:p14="http://schemas.microsoft.com/office/powerpoint/2010/main" val="2426418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638E357B-3354-4C74-9599-A34C10FBAE66}" type="datetimeFigureOut">
              <a:rPr lang="en-US" smtClean="0"/>
              <a:t>2019-02-27</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33DAAFC4-31AD-4769-B033-9660691FA565}" type="slidenum">
              <a:rPr lang="en-US" smtClean="0"/>
              <a:t>‹#›</a:t>
            </a:fld>
            <a:endParaRPr lang="en-US"/>
          </a:p>
        </p:txBody>
      </p:sp>
    </p:spTree>
    <p:extLst>
      <p:ext uri="{BB962C8B-B14F-4D97-AF65-F5344CB8AC3E}">
        <p14:creationId xmlns:p14="http://schemas.microsoft.com/office/powerpoint/2010/main" val="3958039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638E357B-3354-4C74-9599-A34C10FBAE66}" type="datetimeFigureOut">
              <a:rPr lang="en-US" smtClean="0"/>
              <a:t>2019-02-27</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33DAAFC4-31AD-4769-B033-9660691FA565}" type="slidenum">
              <a:rPr lang="en-US" smtClean="0"/>
              <a:t>‹#›</a:t>
            </a:fld>
            <a:endParaRPr lang="en-US"/>
          </a:p>
        </p:txBody>
      </p:sp>
    </p:spTree>
    <p:extLst>
      <p:ext uri="{BB962C8B-B14F-4D97-AF65-F5344CB8AC3E}">
        <p14:creationId xmlns:p14="http://schemas.microsoft.com/office/powerpoint/2010/main" val="1098089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638E357B-3354-4C74-9599-A34C10FBAE66}" type="datetimeFigureOut">
              <a:rPr lang="en-US" smtClean="0"/>
              <a:t>2019-02-27</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33DAAFC4-31AD-4769-B033-9660691FA565}" type="slidenum">
              <a:rPr lang="en-US" smtClean="0"/>
              <a:t>‹#›</a:t>
            </a:fld>
            <a:endParaRPr lang="en-US"/>
          </a:p>
        </p:txBody>
      </p:sp>
    </p:spTree>
    <p:extLst>
      <p:ext uri="{BB962C8B-B14F-4D97-AF65-F5344CB8AC3E}">
        <p14:creationId xmlns:p14="http://schemas.microsoft.com/office/powerpoint/2010/main" val="4293180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638E357B-3354-4C74-9599-A34C10FBAE66}" type="datetimeFigureOut">
              <a:rPr lang="en-US" smtClean="0"/>
              <a:t>2019-02-27</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33DAAFC4-31AD-4769-B033-9660691FA565}" type="slidenum">
              <a:rPr lang="en-US" smtClean="0"/>
              <a:t>‹#›</a:t>
            </a:fld>
            <a:endParaRPr lang="en-US"/>
          </a:p>
        </p:txBody>
      </p:sp>
    </p:spTree>
    <p:extLst>
      <p:ext uri="{BB962C8B-B14F-4D97-AF65-F5344CB8AC3E}">
        <p14:creationId xmlns:p14="http://schemas.microsoft.com/office/powerpoint/2010/main" val="2955379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38E357B-3354-4C74-9599-A34C10FBAE66}" type="datetimeFigureOut">
              <a:rPr lang="en-US" smtClean="0"/>
              <a:t>2019-02-27</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33DAAFC4-31AD-4769-B033-9660691FA565}" type="slidenum">
              <a:rPr lang="en-US" smtClean="0"/>
              <a:t>‹#›</a:t>
            </a:fld>
            <a:endParaRPr lang="en-US"/>
          </a:p>
        </p:txBody>
      </p:sp>
    </p:spTree>
    <p:extLst>
      <p:ext uri="{BB962C8B-B14F-4D97-AF65-F5344CB8AC3E}">
        <p14:creationId xmlns:p14="http://schemas.microsoft.com/office/powerpoint/2010/main" val="842030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638E357B-3354-4C74-9599-A34C10FBAE66}" type="datetimeFigureOut">
              <a:rPr lang="en-US" smtClean="0"/>
              <a:t>2019-02-27</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33DAAFC4-31AD-4769-B033-9660691FA565}" type="slidenum">
              <a:rPr lang="en-US" smtClean="0"/>
              <a:t>‹#›</a:t>
            </a:fld>
            <a:endParaRPr lang="en-US"/>
          </a:p>
        </p:txBody>
      </p:sp>
    </p:spTree>
    <p:extLst>
      <p:ext uri="{BB962C8B-B14F-4D97-AF65-F5344CB8AC3E}">
        <p14:creationId xmlns:p14="http://schemas.microsoft.com/office/powerpoint/2010/main" val="3764155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638E357B-3354-4C74-9599-A34C10FBAE66}" type="datetimeFigureOut">
              <a:rPr lang="en-US" smtClean="0"/>
              <a:t>2019-02-27</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33DAAFC4-31AD-4769-B033-9660691FA565}" type="slidenum">
              <a:rPr lang="en-US" smtClean="0"/>
              <a:t>‹#›</a:t>
            </a:fld>
            <a:endParaRPr lang="en-US"/>
          </a:p>
        </p:txBody>
      </p:sp>
    </p:spTree>
    <p:extLst>
      <p:ext uri="{BB962C8B-B14F-4D97-AF65-F5344CB8AC3E}">
        <p14:creationId xmlns:p14="http://schemas.microsoft.com/office/powerpoint/2010/main" val="2603596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E357B-3354-4C74-9599-A34C10FBAE66}" type="datetimeFigureOut">
              <a:rPr lang="en-US" smtClean="0"/>
              <a:t>2019-02-27</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AAFC4-31AD-4769-B033-9660691FA565}" type="slidenum">
              <a:rPr lang="en-US" smtClean="0"/>
              <a:t>‹#›</a:t>
            </a:fld>
            <a:endParaRPr lang="en-US"/>
          </a:p>
        </p:txBody>
      </p:sp>
    </p:spTree>
    <p:extLst>
      <p:ext uri="{BB962C8B-B14F-4D97-AF65-F5344CB8AC3E}">
        <p14:creationId xmlns:p14="http://schemas.microsoft.com/office/powerpoint/2010/main" val="821956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1196752"/>
            <a:ext cx="7772400" cy="1470025"/>
          </a:xfrm>
        </p:spPr>
        <p:txBody>
          <a:bodyPr>
            <a:normAutofit/>
          </a:bodyPr>
          <a:lstStyle/>
          <a:p>
            <a:r>
              <a:rPr lang="en-US" sz="8000" b="1" dirty="0" smtClean="0"/>
              <a:t>Biochemistry</a:t>
            </a:r>
            <a:endParaRPr lang="en-US" sz="7200" b="1" dirty="0"/>
          </a:p>
        </p:txBody>
      </p:sp>
      <p:sp>
        <p:nvSpPr>
          <p:cNvPr id="3" name="عنوان فرعي 2"/>
          <p:cNvSpPr>
            <a:spLocks noGrp="1"/>
          </p:cNvSpPr>
          <p:nvPr>
            <p:ph type="subTitle" idx="1"/>
          </p:nvPr>
        </p:nvSpPr>
        <p:spPr>
          <a:xfrm>
            <a:off x="1259632" y="2852936"/>
            <a:ext cx="6400800" cy="1752600"/>
          </a:xfrm>
        </p:spPr>
        <p:txBody>
          <a:bodyPr>
            <a:normAutofit/>
          </a:bodyPr>
          <a:lstStyle/>
          <a:p>
            <a:r>
              <a:rPr lang="en-US" sz="4800" b="1" dirty="0" smtClean="0">
                <a:solidFill>
                  <a:schemeClr val="tx1"/>
                </a:solidFill>
              </a:rPr>
              <a:t>Lec:7</a:t>
            </a:r>
            <a:endParaRPr lang="en-US" sz="4800" b="1" dirty="0">
              <a:solidFill>
                <a:schemeClr val="tx1"/>
              </a:solidFill>
            </a:endParaRPr>
          </a:p>
        </p:txBody>
      </p:sp>
      <p:sp>
        <p:nvSpPr>
          <p:cNvPr id="4" name="مستطيل 3"/>
          <p:cNvSpPr/>
          <p:nvPr/>
        </p:nvSpPr>
        <p:spPr>
          <a:xfrm>
            <a:off x="1547664" y="5428381"/>
            <a:ext cx="7560840" cy="138499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err="1">
                <a:cs typeface="+mj-cs"/>
              </a:rPr>
              <a:t>Dr.Radhwan</a:t>
            </a:r>
            <a:r>
              <a:rPr lang="en-US" sz="2800" b="1" dirty="0">
                <a:cs typeface="+mj-cs"/>
              </a:rPr>
              <a:t> M. </a:t>
            </a:r>
            <a:r>
              <a:rPr lang="en-US" sz="2800" b="1" dirty="0" err="1">
                <a:cs typeface="+mj-cs"/>
              </a:rPr>
              <a:t>Asal</a:t>
            </a:r>
            <a:endParaRPr lang="en-US" sz="2800" b="1" dirty="0">
              <a:cs typeface="+mj-cs"/>
            </a:endParaRPr>
          </a:p>
          <a:p>
            <a:pPr algn="ctr"/>
            <a:r>
              <a:rPr lang="en-US" sz="2800" b="1" dirty="0" err="1">
                <a:cs typeface="+mj-cs"/>
              </a:rPr>
              <a:t>Bsc</a:t>
            </a:r>
            <a:r>
              <a:rPr lang="en-US" sz="2800" b="1" dirty="0">
                <a:cs typeface="+mj-cs"/>
              </a:rPr>
              <a:t>. Pharmacy</a:t>
            </a:r>
          </a:p>
          <a:p>
            <a:pPr algn="ctr"/>
            <a:r>
              <a:rPr lang="en-US" sz="2800" b="1" dirty="0">
                <a:cs typeface="+mj-cs"/>
              </a:rPr>
              <a:t>MSC ,PhD  Clinical </a:t>
            </a:r>
            <a:r>
              <a:rPr lang="en-US" sz="2800" b="1" dirty="0" smtClean="0">
                <a:cs typeface="+mj-cs"/>
              </a:rPr>
              <a:t>Biochemistry</a:t>
            </a:r>
            <a:endParaRPr lang="en-US" sz="2800" b="1" dirty="0">
              <a:cs typeface="+mj-cs"/>
            </a:endParaRPr>
          </a:p>
        </p:txBody>
      </p:sp>
    </p:spTree>
    <p:extLst>
      <p:ext uri="{BB962C8B-B14F-4D97-AF65-F5344CB8AC3E}">
        <p14:creationId xmlns:p14="http://schemas.microsoft.com/office/powerpoint/2010/main" val="21180539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175948" y="-115050"/>
            <a:ext cx="4968052" cy="6832640"/>
          </a:xfrm>
          <a:prstGeom prst="rect">
            <a:avLst/>
          </a:prstGeom>
        </p:spPr>
        <p:txBody>
          <a:bodyPr wrap="square">
            <a:spAutoFit/>
          </a:bodyPr>
          <a:lstStyle/>
          <a:p>
            <a:pPr algn="just">
              <a:lnSpc>
                <a:spcPct val="150000"/>
              </a:lnSpc>
            </a:pPr>
            <a:r>
              <a:rPr lang="en-US" sz="3200" b="1" dirty="0"/>
              <a:t>Pentose phosphate pathway </a:t>
            </a:r>
            <a:r>
              <a:rPr lang="en-US" sz="3600" b="1" dirty="0"/>
              <a:t>	</a:t>
            </a:r>
            <a:r>
              <a:rPr lang="en-US" sz="2800" dirty="0" smtClean="0"/>
              <a:t>The </a:t>
            </a:r>
            <a:r>
              <a:rPr lang="en-US" sz="2800" dirty="0"/>
              <a:t>pentose phosphate pathway (also called the </a:t>
            </a:r>
            <a:r>
              <a:rPr lang="en-US" sz="2800" b="1" dirty="0"/>
              <a:t>hexose monophosphate shunt, </a:t>
            </a:r>
            <a:r>
              <a:rPr lang="en-US" sz="2800" dirty="0"/>
              <a:t>or </a:t>
            </a:r>
            <a:r>
              <a:rPr lang="en-US" sz="2800" dirty="0" smtClean="0"/>
              <a:t>6-phosphogluconate </a:t>
            </a:r>
            <a:r>
              <a:rPr lang="en-US" sz="2800" b="1" dirty="0" smtClean="0"/>
              <a:t>pathway</a:t>
            </a:r>
            <a:r>
              <a:rPr lang="en-US" sz="2800" b="1" dirty="0"/>
              <a:t>) </a:t>
            </a:r>
            <a:r>
              <a:rPr lang="en-US" sz="2800" dirty="0"/>
              <a:t>occurs in the cytosol of the cell. </a:t>
            </a:r>
            <a:r>
              <a:rPr lang="en-US" sz="2800" dirty="0" smtClean="0"/>
              <a:t>It consists </a:t>
            </a:r>
            <a:r>
              <a:rPr lang="en-US" sz="2800" dirty="0"/>
              <a:t>of two, irreversible oxidative reactions, followed by a series of reversible sugar-phosphate interconversions </a:t>
            </a:r>
            <a:r>
              <a:rPr lang="en-US" sz="2800" dirty="0" smtClean="0"/>
              <a:t>.</a:t>
            </a:r>
            <a:endParaRPr lang="en-US" sz="2800" b="1" dirty="0"/>
          </a:p>
        </p:txBody>
      </p:sp>
      <p:pic>
        <p:nvPicPr>
          <p:cNvPr id="4098"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27384"/>
            <a:ext cx="4283968" cy="6885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32785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504" y="155401"/>
            <a:ext cx="8496944" cy="6832640"/>
          </a:xfrm>
          <a:prstGeom prst="rect">
            <a:avLst/>
          </a:prstGeom>
        </p:spPr>
        <p:txBody>
          <a:bodyPr wrap="square">
            <a:spAutoFit/>
          </a:bodyPr>
          <a:lstStyle/>
          <a:p>
            <a:pPr algn="just">
              <a:lnSpc>
                <a:spcPct val="150000"/>
              </a:lnSpc>
            </a:pPr>
            <a:r>
              <a:rPr lang="en-US" sz="2800" b="1" dirty="0" smtClean="0"/>
              <a:t>No </a:t>
            </a:r>
            <a:r>
              <a:rPr lang="en-US" sz="2800" b="1" dirty="0"/>
              <a:t>ATP </a:t>
            </a:r>
            <a:r>
              <a:rPr lang="en-US" sz="2400" dirty="0"/>
              <a:t>is directly consumed or produced in the cycle. Carbon one of glucose 6-phosphate is released as </a:t>
            </a:r>
            <a:r>
              <a:rPr lang="en-US" sz="2400" b="1" dirty="0" smtClean="0"/>
              <a:t>CO2</a:t>
            </a:r>
            <a:r>
              <a:rPr lang="en-US" sz="2400" dirty="0" smtClean="0"/>
              <a:t> and </a:t>
            </a:r>
            <a:r>
              <a:rPr lang="en-US" sz="2400" dirty="0"/>
              <a:t>two </a:t>
            </a:r>
            <a:r>
              <a:rPr lang="en-US" sz="2400" b="1" dirty="0"/>
              <a:t>NADPH</a:t>
            </a:r>
            <a:r>
              <a:rPr lang="en-US" sz="2400" dirty="0"/>
              <a:t> are produced for each glucose 6-phosphate molecule entering the oxidative part of the pathway. </a:t>
            </a:r>
            <a:endParaRPr lang="en-US" sz="2400" dirty="0" smtClean="0"/>
          </a:p>
          <a:p>
            <a:pPr algn="just">
              <a:lnSpc>
                <a:spcPct val="150000"/>
              </a:lnSpc>
            </a:pPr>
            <a:r>
              <a:rPr lang="en-US" sz="2400" dirty="0" smtClean="0"/>
              <a:t>The </a:t>
            </a:r>
            <a:r>
              <a:rPr lang="en-US" sz="2400" b="1" dirty="0"/>
              <a:t>rate</a:t>
            </a:r>
            <a:r>
              <a:rPr lang="en-US" sz="2400" dirty="0"/>
              <a:t> and </a:t>
            </a:r>
            <a:r>
              <a:rPr lang="en-US" sz="2400" b="1" dirty="0"/>
              <a:t>direction </a:t>
            </a:r>
            <a:r>
              <a:rPr lang="en-US" sz="2400" dirty="0"/>
              <a:t>of the reversible reactions of the pentose phosphate pathway are determined by the supply of and demand for intermediates of the cycle. The pathway provides a major portion of the body's NADPH, which functions as a biochemical </a:t>
            </a:r>
            <a:r>
              <a:rPr lang="en-US" sz="2400" dirty="0" smtClean="0"/>
              <a:t>reductant.  also </a:t>
            </a:r>
            <a:r>
              <a:rPr lang="en-US" sz="2400" dirty="0"/>
              <a:t>produces ribose 5-phosphate required for the biosynthesis of nucleotides </a:t>
            </a:r>
            <a:r>
              <a:rPr lang="en-US" sz="2400" dirty="0" smtClean="0"/>
              <a:t>,and </a:t>
            </a:r>
            <a:r>
              <a:rPr lang="en-US" sz="2400" dirty="0"/>
              <a:t>provides a mechanism for the metabolic use of five-carbon sugars obtained from the diet or the degradation of structural carbohydrates in the body. </a:t>
            </a:r>
          </a:p>
        </p:txBody>
      </p:sp>
    </p:spTree>
    <p:extLst>
      <p:ext uri="{BB962C8B-B14F-4D97-AF65-F5344CB8AC3E}">
        <p14:creationId xmlns:p14="http://schemas.microsoft.com/office/powerpoint/2010/main" val="8364282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0"/>
            <a:ext cx="9144000" cy="6669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15408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99392"/>
            <a:ext cx="8712968" cy="7135158"/>
          </a:xfrm>
          <a:prstGeom prst="rect">
            <a:avLst/>
          </a:prstGeom>
        </p:spPr>
        <p:txBody>
          <a:bodyPr wrap="square">
            <a:spAutoFit/>
          </a:bodyPr>
          <a:lstStyle/>
          <a:p>
            <a:pPr algn="just">
              <a:lnSpc>
                <a:spcPct val="150000"/>
              </a:lnSpc>
            </a:pPr>
            <a:r>
              <a:rPr lang="en-US" sz="2800" b="1" dirty="0" smtClean="0"/>
              <a:t>IRREVERSIBLE </a:t>
            </a:r>
            <a:r>
              <a:rPr lang="en-US" sz="2800" b="1" dirty="0"/>
              <a:t>OXIDATIVE REACTIONS </a:t>
            </a:r>
            <a:endParaRPr lang="en-US" sz="2800" dirty="0"/>
          </a:p>
          <a:p>
            <a:pPr algn="just">
              <a:lnSpc>
                <a:spcPct val="150000"/>
              </a:lnSpc>
            </a:pPr>
            <a:r>
              <a:rPr lang="en-US" sz="2800" dirty="0"/>
              <a:t>The oxidative portion of the pentose phosphate pathway consists </a:t>
            </a:r>
            <a:r>
              <a:rPr lang="en-US" sz="2800" dirty="0" smtClean="0"/>
              <a:t>of three reactions that lead to the formation of ribulose 5-phosphate,CO2, </a:t>
            </a:r>
            <a:r>
              <a:rPr lang="en-US" sz="2800" dirty="0"/>
              <a:t>and two molecules of NADPH for each molecule of glucose 6-phosphate </a:t>
            </a:r>
            <a:r>
              <a:rPr lang="en-US" sz="2800" dirty="0" smtClean="0"/>
              <a:t>oxidized. </a:t>
            </a:r>
            <a:r>
              <a:rPr lang="en-US" sz="2800" dirty="0"/>
              <a:t>This portion of the pathway is particularly important in the liver and lactating mammary glands, which are active in the biosynthesis of fatty acids, in the adrenal cortex, which is active in the NADPH-dependent synthesis of steroids, and in erythrocytes, which require NADPH to keep glutathione reduced. </a:t>
            </a:r>
          </a:p>
        </p:txBody>
      </p:sp>
    </p:spTree>
    <p:extLst>
      <p:ext uri="{BB962C8B-B14F-4D97-AF65-F5344CB8AC3E}">
        <p14:creationId xmlns:p14="http://schemas.microsoft.com/office/powerpoint/2010/main" val="28764148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35954"/>
            <a:ext cx="8784976" cy="6832640"/>
          </a:xfrm>
          <a:prstGeom prst="rect">
            <a:avLst/>
          </a:prstGeom>
        </p:spPr>
        <p:txBody>
          <a:bodyPr wrap="square">
            <a:spAutoFit/>
          </a:bodyPr>
          <a:lstStyle/>
          <a:p>
            <a:pPr algn="just">
              <a:lnSpc>
                <a:spcPct val="150000"/>
              </a:lnSpc>
            </a:pPr>
            <a:r>
              <a:rPr lang="en-US" sz="2800" b="1" dirty="0" smtClean="0"/>
              <a:t>A</a:t>
            </a:r>
            <a:r>
              <a:rPr lang="en-US" sz="2800" b="1" dirty="0"/>
              <a:t>. Dehydrogenation of glucose 6-phosphate </a:t>
            </a:r>
            <a:endParaRPr lang="en-US" sz="2800" dirty="0"/>
          </a:p>
          <a:p>
            <a:pPr algn="just">
              <a:lnSpc>
                <a:spcPct val="150000"/>
              </a:lnSpc>
            </a:pPr>
            <a:r>
              <a:rPr lang="en-US" sz="2400" i="1" dirty="0"/>
              <a:t>Glucose 6-phosphate dehydrogenase (G6PD) </a:t>
            </a:r>
            <a:r>
              <a:rPr lang="en-US" sz="2400" dirty="0"/>
              <a:t>catalyzes an irreversible oxidation of glucose 6-phosphate to </a:t>
            </a:r>
            <a:r>
              <a:rPr lang="en-US" sz="2400" dirty="0" smtClean="0"/>
              <a:t>6-phosphoglucanolactone </a:t>
            </a:r>
            <a:r>
              <a:rPr lang="en-US" sz="2400" dirty="0"/>
              <a:t>in a reaction that is specific for </a:t>
            </a:r>
            <a:r>
              <a:rPr lang="en-US" sz="2400" dirty="0" smtClean="0"/>
              <a:t>NADP+ as </a:t>
            </a:r>
            <a:r>
              <a:rPr lang="en-US" sz="2400" dirty="0"/>
              <a:t>its coenzyme. The pentose phosphate pathway is regulated primarily at the </a:t>
            </a:r>
            <a:r>
              <a:rPr lang="en-US" sz="2400" i="1" dirty="0"/>
              <a:t>glucose 6phosphate dehydrogenase </a:t>
            </a:r>
            <a:r>
              <a:rPr lang="en-US" sz="2400" dirty="0"/>
              <a:t>reaction. </a:t>
            </a:r>
            <a:r>
              <a:rPr lang="en-US" sz="2400" b="1" dirty="0"/>
              <a:t>NADPH </a:t>
            </a:r>
            <a:r>
              <a:rPr lang="en-US" sz="2400" dirty="0"/>
              <a:t>is a potent </a:t>
            </a:r>
            <a:r>
              <a:rPr lang="en-US" sz="2400" b="1" dirty="0"/>
              <a:t>competitive </a:t>
            </a:r>
            <a:r>
              <a:rPr lang="en-US" sz="2400" b="1" dirty="0" smtClean="0"/>
              <a:t> inhibitor </a:t>
            </a:r>
            <a:r>
              <a:rPr lang="en-US" sz="2400" dirty="0"/>
              <a:t>of the enzyme, and, under most metabolic conditions, the ratio of </a:t>
            </a:r>
            <a:r>
              <a:rPr lang="en-US" sz="2400" dirty="0" smtClean="0"/>
              <a:t>NADPH/NADP+ is </a:t>
            </a:r>
            <a:r>
              <a:rPr lang="en-US" sz="2400" dirty="0"/>
              <a:t>sufficiently high to substantially inhibit enzyme activity. However, with increased demand for NADPH, the ratio </a:t>
            </a:r>
            <a:r>
              <a:rPr lang="en-US" sz="2400" dirty="0" smtClean="0"/>
              <a:t>of NADPH/NADP</a:t>
            </a:r>
            <a:r>
              <a:rPr lang="en-US" sz="2400" dirty="0"/>
              <a:t>+</a:t>
            </a:r>
            <a:r>
              <a:rPr lang="en-US" sz="2400" dirty="0" smtClean="0"/>
              <a:t> </a:t>
            </a:r>
            <a:r>
              <a:rPr lang="en-US" sz="2400" dirty="0"/>
              <a:t>ratio decreases and flux through the cycle increases in response to the enhanced activity of </a:t>
            </a:r>
            <a:r>
              <a:rPr lang="en-US" sz="2400" i="1" dirty="0"/>
              <a:t>glucose 6-phos-phate dehydrogenase</a:t>
            </a:r>
            <a:r>
              <a:rPr lang="en-US" sz="2400" i="1" dirty="0" smtClean="0"/>
              <a:t>.</a:t>
            </a:r>
            <a:r>
              <a:rPr lang="en-US" sz="2400" dirty="0" smtClean="0"/>
              <a:t>. </a:t>
            </a:r>
            <a:endParaRPr lang="en-US" sz="2400" dirty="0"/>
          </a:p>
        </p:txBody>
      </p:sp>
    </p:spTree>
    <p:extLst>
      <p:ext uri="{BB962C8B-B14F-4D97-AF65-F5344CB8AC3E}">
        <p14:creationId xmlns:p14="http://schemas.microsoft.com/office/powerpoint/2010/main" val="21867648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16024" y="-105758"/>
            <a:ext cx="8820472" cy="7135158"/>
          </a:xfrm>
          <a:prstGeom prst="rect">
            <a:avLst/>
          </a:prstGeom>
        </p:spPr>
        <p:txBody>
          <a:bodyPr wrap="square">
            <a:spAutoFit/>
          </a:bodyPr>
          <a:lstStyle/>
          <a:p>
            <a:pPr algn="just">
              <a:lnSpc>
                <a:spcPct val="150000"/>
              </a:lnSpc>
            </a:pPr>
            <a:r>
              <a:rPr lang="en-US" sz="2800" b="1" dirty="0"/>
              <a:t>Insulin </a:t>
            </a:r>
            <a:r>
              <a:rPr lang="en-US" sz="2800" dirty="0"/>
              <a:t>enhances G6PD gene expression, and flux through the pathway increases in the well-fed state</a:t>
            </a:r>
          </a:p>
          <a:p>
            <a:pPr algn="just">
              <a:lnSpc>
                <a:spcPct val="150000"/>
              </a:lnSpc>
            </a:pPr>
            <a:r>
              <a:rPr lang="en-US" sz="2800" b="1" dirty="0"/>
              <a:t>B. Formation of ribulose </a:t>
            </a:r>
            <a:r>
              <a:rPr lang="en-US" sz="2800" dirty="0"/>
              <a:t>5-phosphate </a:t>
            </a:r>
          </a:p>
          <a:p>
            <a:pPr algn="just">
              <a:lnSpc>
                <a:spcPct val="150000"/>
              </a:lnSpc>
            </a:pPr>
            <a:r>
              <a:rPr lang="en-US" sz="2800" dirty="0"/>
              <a:t>6-phosphoglucanolactone </a:t>
            </a:r>
            <a:r>
              <a:rPr lang="en-US" sz="2800" dirty="0" smtClean="0"/>
              <a:t>is </a:t>
            </a:r>
            <a:r>
              <a:rPr lang="en-US" sz="2800" dirty="0"/>
              <a:t>hydrolyzed by 6-phosphoglucanolac</a:t>
            </a:r>
            <a:r>
              <a:rPr lang="en-US" sz="2800" i="1" dirty="0" smtClean="0"/>
              <a:t>tone </a:t>
            </a:r>
            <a:r>
              <a:rPr lang="en-US" sz="2800" i="1" dirty="0"/>
              <a:t>hydrolase. </a:t>
            </a:r>
            <a:r>
              <a:rPr lang="en-US" sz="2800" dirty="0"/>
              <a:t>The reaction is irreversible and not rate-limiting. The subsequent oxidative decarboxylation </a:t>
            </a:r>
            <a:r>
              <a:rPr lang="en-US" sz="2800" dirty="0" smtClean="0"/>
              <a:t>of </a:t>
            </a:r>
            <a:r>
              <a:rPr lang="en-US" sz="2800" i="1" dirty="0"/>
              <a:t>6-phosphogluconate</a:t>
            </a:r>
            <a:r>
              <a:rPr lang="en-US" sz="2800" dirty="0" smtClean="0"/>
              <a:t> catalyzed </a:t>
            </a:r>
            <a:r>
              <a:rPr lang="en-US" sz="2800" dirty="0"/>
              <a:t>by </a:t>
            </a:r>
            <a:r>
              <a:rPr lang="en-US" sz="2800" i="1" dirty="0"/>
              <a:t>6-phosphogluconate dehydrogenase. </a:t>
            </a:r>
            <a:r>
              <a:rPr lang="en-US" sz="2800" dirty="0"/>
              <a:t>This irreversible reaction produces a pentose sugar-phosphate (ribulose </a:t>
            </a:r>
            <a:r>
              <a:rPr lang="en-US" sz="2800" dirty="0" smtClean="0"/>
              <a:t>5-phosphate),CO2 (from </a:t>
            </a:r>
            <a:r>
              <a:rPr lang="en-US" sz="2800" dirty="0"/>
              <a:t>carbon 1 of glucose), and a second molecule of NADPH </a:t>
            </a:r>
            <a:r>
              <a:rPr lang="en-US" sz="2800" dirty="0" smtClean="0"/>
              <a:t>.</a:t>
            </a:r>
            <a:endParaRPr lang="en-US" sz="2800" dirty="0"/>
          </a:p>
        </p:txBody>
      </p:sp>
    </p:spTree>
    <p:extLst>
      <p:ext uri="{BB962C8B-B14F-4D97-AF65-F5344CB8AC3E}">
        <p14:creationId xmlns:p14="http://schemas.microsoft.com/office/powerpoint/2010/main" val="34961927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504" y="188640"/>
            <a:ext cx="8064896" cy="646331"/>
          </a:xfrm>
          <a:prstGeom prst="rect">
            <a:avLst/>
          </a:prstGeom>
        </p:spPr>
        <p:txBody>
          <a:bodyPr wrap="square">
            <a:spAutoFit/>
          </a:bodyPr>
          <a:lstStyle/>
          <a:p>
            <a:r>
              <a:rPr lang="en-US" sz="3600" b="1" dirty="0" smtClean="0"/>
              <a:t>REVERSIBLE </a:t>
            </a:r>
            <a:r>
              <a:rPr lang="en-US" sz="3600" b="1" dirty="0"/>
              <a:t>NONOXIDATIVE REACTIONS </a:t>
            </a:r>
            <a:endParaRPr lang="en-US" sz="3600" dirty="0"/>
          </a:p>
        </p:txBody>
      </p:sp>
      <p:sp>
        <p:nvSpPr>
          <p:cNvPr id="3" name="مستطيل 2"/>
          <p:cNvSpPr/>
          <p:nvPr/>
        </p:nvSpPr>
        <p:spPr>
          <a:xfrm>
            <a:off x="179512" y="898871"/>
            <a:ext cx="8784976" cy="5842497"/>
          </a:xfrm>
          <a:prstGeom prst="rect">
            <a:avLst/>
          </a:prstGeom>
        </p:spPr>
        <p:txBody>
          <a:bodyPr wrap="square">
            <a:spAutoFit/>
          </a:bodyPr>
          <a:lstStyle/>
          <a:p>
            <a:pPr algn="just">
              <a:lnSpc>
                <a:spcPct val="150000"/>
              </a:lnSpc>
            </a:pPr>
            <a:r>
              <a:rPr lang="en-US" sz="2800" dirty="0" smtClean="0"/>
              <a:t>The nonoxidative </a:t>
            </a:r>
            <a:r>
              <a:rPr lang="en-US" sz="2800" dirty="0"/>
              <a:t>reactions of the pentose phosphate pathway occur in </a:t>
            </a:r>
            <a:r>
              <a:rPr lang="en-US" sz="2800" dirty="0" smtClean="0"/>
              <a:t>all cell </a:t>
            </a:r>
            <a:r>
              <a:rPr lang="en-US" sz="2800" dirty="0"/>
              <a:t>types synthesizing nucleotides and nucleic acids. These reactions catalyze the interconversion of three-, four-, five-, six-, and seven-carbon sugars </a:t>
            </a:r>
            <a:r>
              <a:rPr lang="en-US" sz="2800" dirty="0" smtClean="0"/>
              <a:t>.These </a:t>
            </a:r>
            <a:r>
              <a:rPr lang="en-US" sz="2800" dirty="0"/>
              <a:t>reversible reactions permit ribulose 5-phosphate (produced by the oxidative portion of the pathway) to be converted either to ribose 5-phosphate (needed for nucleotide </a:t>
            </a:r>
            <a:r>
              <a:rPr lang="en-US" sz="2800" dirty="0" smtClean="0"/>
              <a:t>synthesis) </a:t>
            </a:r>
            <a:r>
              <a:rPr lang="en-US" sz="2800" dirty="0"/>
              <a:t>or to intermediates of </a:t>
            </a:r>
            <a:r>
              <a:rPr lang="en-US" sz="2800" dirty="0" smtClean="0"/>
              <a:t> glycolysis fructose </a:t>
            </a:r>
            <a:r>
              <a:rPr lang="en-US" sz="2800" b="1" dirty="0" smtClean="0"/>
              <a:t>6- </a:t>
            </a:r>
            <a:r>
              <a:rPr lang="en-US" sz="2800" dirty="0" smtClean="0"/>
              <a:t>phosphate </a:t>
            </a:r>
            <a:r>
              <a:rPr lang="en-US" sz="2800" dirty="0"/>
              <a:t>and glyceraldehyde </a:t>
            </a:r>
            <a:r>
              <a:rPr lang="en-US" sz="2800" b="1" dirty="0"/>
              <a:t>3-</a:t>
            </a:r>
            <a:r>
              <a:rPr lang="en-US" sz="2800" dirty="0"/>
              <a:t>phosphate. </a:t>
            </a:r>
          </a:p>
        </p:txBody>
      </p:sp>
    </p:spTree>
    <p:extLst>
      <p:ext uri="{BB962C8B-B14F-4D97-AF65-F5344CB8AC3E}">
        <p14:creationId xmlns:p14="http://schemas.microsoft.com/office/powerpoint/2010/main" val="32973604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30922" y="206581"/>
            <a:ext cx="8784976" cy="6683048"/>
          </a:xfrm>
          <a:prstGeom prst="rect">
            <a:avLst/>
          </a:prstGeom>
        </p:spPr>
        <p:txBody>
          <a:bodyPr wrap="square">
            <a:spAutoFit/>
          </a:bodyPr>
          <a:lstStyle/>
          <a:p>
            <a:pPr algn="just">
              <a:lnSpc>
                <a:spcPct val="150000"/>
              </a:lnSpc>
            </a:pPr>
            <a:r>
              <a:rPr lang="en-US" sz="2400" dirty="0"/>
              <a:t>For example, many cells that carry out reductive biosynthetic reactions have a greater need for NADPH than for ribose 5-phosphate. In this case, </a:t>
            </a:r>
            <a:r>
              <a:rPr lang="en-US" sz="2400" i="1" dirty="0"/>
              <a:t>transketolase </a:t>
            </a:r>
            <a:r>
              <a:rPr lang="en-US" sz="2400" dirty="0"/>
              <a:t>(which transfers two-carbon units) and </a:t>
            </a:r>
            <a:r>
              <a:rPr lang="en-US" sz="2400" i="1" dirty="0"/>
              <a:t>transaldolase </a:t>
            </a:r>
            <a:r>
              <a:rPr lang="en-US" sz="2400" dirty="0"/>
              <a:t>(which transfers three-carbon units) convert the ribulose 5-phosphate produced as an end-product of the oxidative reactions to glyceraldehyde 3-phosphate and fructose 6-phosphate, which are intermediates of glycolysis. In contrast, under conditions in which the demand for ribose for incorporation into nucleotides and nucleic acids is greater than the need for NADPH, the nonoxidative reactions can provide the biosynthesis of ribose 5-phos-phate from glyceraldehyde 3-phosphate and fructose 6-phosphate in the absence of the oxidative steps </a:t>
            </a:r>
          </a:p>
        </p:txBody>
      </p:sp>
    </p:spTree>
    <p:extLst>
      <p:ext uri="{BB962C8B-B14F-4D97-AF65-F5344CB8AC3E}">
        <p14:creationId xmlns:p14="http://schemas.microsoft.com/office/powerpoint/2010/main" val="81583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392488" y="260648"/>
            <a:ext cx="4572000" cy="584775"/>
          </a:xfrm>
          <a:prstGeom prst="rect">
            <a:avLst/>
          </a:prstGeom>
        </p:spPr>
        <p:txBody>
          <a:bodyPr>
            <a:spAutoFit/>
          </a:bodyPr>
          <a:lstStyle/>
          <a:p>
            <a:r>
              <a:rPr lang="en-US" sz="3200" b="1" dirty="0" smtClean="0"/>
              <a:t>USES OF </a:t>
            </a:r>
            <a:r>
              <a:rPr lang="en-US" sz="3200" b="1" dirty="0"/>
              <a:t>NADPH </a:t>
            </a:r>
            <a:endParaRPr lang="en-US" sz="3200" dirty="0"/>
          </a:p>
        </p:txBody>
      </p:sp>
      <p:sp>
        <p:nvSpPr>
          <p:cNvPr id="3" name="مستطيل 2"/>
          <p:cNvSpPr/>
          <p:nvPr/>
        </p:nvSpPr>
        <p:spPr>
          <a:xfrm>
            <a:off x="4499992" y="980728"/>
            <a:ext cx="4464496" cy="3323987"/>
          </a:xfrm>
          <a:prstGeom prst="rect">
            <a:avLst/>
          </a:prstGeom>
        </p:spPr>
        <p:txBody>
          <a:bodyPr wrap="square">
            <a:spAutoFit/>
          </a:bodyPr>
          <a:lstStyle/>
          <a:p>
            <a:pPr algn="just">
              <a:lnSpc>
                <a:spcPct val="150000"/>
              </a:lnSpc>
            </a:pPr>
            <a:r>
              <a:rPr lang="en-US" sz="2800" dirty="0" smtClean="0"/>
              <a:t>The coenzyme NADP+ differ from the NAD+ only </a:t>
            </a:r>
            <a:r>
              <a:rPr lang="en-US" sz="2800" dirty="0"/>
              <a:t>by the presence of a phosphate group </a:t>
            </a:r>
            <a:r>
              <a:rPr lang="en-US" sz="2800" dirty="0" smtClean="0"/>
              <a:t>  -PO4</a:t>
            </a:r>
            <a:r>
              <a:rPr lang="en-US" sz="2800" baseline="30000" dirty="0" smtClean="0"/>
              <a:t>=    </a:t>
            </a:r>
            <a:r>
              <a:rPr lang="en-US" sz="2800" dirty="0" smtClean="0"/>
              <a:t>on </a:t>
            </a:r>
            <a:r>
              <a:rPr lang="en-US" sz="2800" dirty="0"/>
              <a:t>one of the ribose </a:t>
            </a:r>
            <a:r>
              <a:rPr lang="en-US" sz="2800" dirty="0" smtClean="0"/>
              <a:t>units:  </a:t>
            </a:r>
            <a:endParaRPr lang="en-US" sz="2800" baseline="30000" dirty="0"/>
          </a:p>
        </p:txBody>
      </p:sp>
      <p:pic>
        <p:nvPicPr>
          <p:cNvPr id="614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284" y="0"/>
            <a:ext cx="4396772" cy="6563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1785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19" y="21386"/>
            <a:ext cx="8529071" cy="6647974"/>
          </a:xfrm>
          <a:prstGeom prst="rect">
            <a:avLst/>
          </a:prstGeom>
        </p:spPr>
        <p:txBody>
          <a:bodyPr wrap="square">
            <a:spAutoFit/>
          </a:bodyPr>
          <a:lstStyle/>
          <a:p>
            <a:pPr algn="just">
              <a:lnSpc>
                <a:spcPct val="150000"/>
              </a:lnSpc>
            </a:pPr>
            <a:r>
              <a:rPr lang="en-US" sz="3200" b="1" dirty="0" smtClean="0"/>
              <a:t>A</a:t>
            </a:r>
            <a:r>
              <a:rPr lang="en-US" sz="3200" b="1" dirty="0"/>
              <a:t>. Reductive biosynthesis </a:t>
            </a:r>
            <a:endParaRPr lang="en-US" sz="3200" dirty="0"/>
          </a:p>
          <a:p>
            <a:pPr algn="just">
              <a:lnSpc>
                <a:spcPct val="150000"/>
              </a:lnSpc>
            </a:pPr>
            <a:r>
              <a:rPr lang="en-US" sz="2800" dirty="0"/>
              <a:t>NADPH can be thought of as a high-energy molecule, much in the same way as NADH. However, the electrons of NADPH are destined for use in reductive biosynthesis, rather than for transfer to oxygen as is the case with NADH </a:t>
            </a:r>
            <a:r>
              <a:rPr lang="en-US" sz="2800" dirty="0" smtClean="0"/>
              <a:t>.Thus</a:t>
            </a:r>
            <a:r>
              <a:rPr lang="en-US" sz="2800" dirty="0"/>
              <a:t>, in the metabolic transformations of the pentose phosphate pathway, part of the energy of glucose 6-phosphate is conserved </a:t>
            </a:r>
            <a:r>
              <a:rPr lang="en-US" sz="2800" dirty="0" smtClean="0"/>
              <a:t>in NADPH in </a:t>
            </a:r>
            <a:r>
              <a:rPr lang="en-US" sz="2800" dirty="0"/>
              <a:t>molecule that can be used in reactions requiring a high electron-potential electron donor. </a:t>
            </a:r>
          </a:p>
        </p:txBody>
      </p:sp>
    </p:spTree>
    <p:extLst>
      <p:ext uri="{BB962C8B-B14F-4D97-AF65-F5344CB8AC3E}">
        <p14:creationId xmlns:p14="http://schemas.microsoft.com/office/powerpoint/2010/main" val="16112843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67544" y="260648"/>
            <a:ext cx="4572000" cy="646331"/>
          </a:xfrm>
          <a:prstGeom prst="rect">
            <a:avLst/>
          </a:prstGeom>
        </p:spPr>
        <p:txBody>
          <a:bodyPr>
            <a:spAutoFit/>
          </a:bodyPr>
          <a:lstStyle/>
          <a:p>
            <a:r>
              <a:rPr lang="en-US" sz="3600" b="1" dirty="0" smtClean="0"/>
              <a:t>Gluconeogenesis</a:t>
            </a:r>
            <a:endParaRPr lang="en-US" sz="3600" dirty="0"/>
          </a:p>
        </p:txBody>
      </p:sp>
      <p:sp>
        <p:nvSpPr>
          <p:cNvPr id="3" name="مستطيل 2"/>
          <p:cNvSpPr/>
          <p:nvPr/>
        </p:nvSpPr>
        <p:spPr>
          <a:xfrm>
            <a:off x="5201816" y="836712"/>
            <a:ext cx="3762672" cy="5632311"/>
          </a:xfrm>
          <a:prstGeom prst="rect">
            <a:avLst/>
          </a:prstGeom>
        </p:spPr>
        <p:txBody>
          <a:bodyPr wrap="square">
            <a:spAutoFit/>
          </a:bodyPr>
          <a:lstStyle/>
          <a:p>
            <a:pPr algn="just"/>
            <a:r>
              <a:rPr lang="en-US" sz="2400" b="1" dirty="0" smtClean="0"/>
              <a:t>SUBSTRATES </a:t>
            </a:r>
            <a:r>
              <a:rPr lang="en-US" sz="2400" b="1" dirty="0"/>
              <a:t>FOR GLUCONEOGENESIS </a:t>
            </a:r>
            <a:endParaRPr lang="en-US" sz="2400" dirty="0"/>
          </a:p>
          <a:p>
            <a:pPr algn="just"/>
            <a:r>
              <a:rPr lang="en-US" sz="2400" dirty="0"/>
              <a:t>Gluconeogenic precursors are molecules that can be used to produce a net synthesis of glucose. They include all the intermediates of glycolysis and the citric acid cycle. Glycerol, lactate, and the α-</a:t>
            </a:r>
            <a:r>
              <a:rPr lang="en-US" sz="2400" dirty="0" err="1"/>
              <a:t>keto</a:t>
            </a:r>
            <a:r>
              <a:rPr lang="en-US" sz="2400" dirty="0"/>
              <a:t> acids obtained from </a:t>
            </a:r>
            <a:r>
              <a:rPr lang="en-US" sz="2400" dirty="0" smtClean="0"/>
              <a:t>the deamination </a:t>
            </a:r>
            <a:r>
              <a:rPr lang="en-US" sz="2400" dirty="0"/>
              <a:t>of glucogenic amino acids are the most important gluconeogenic precursors. </a:t>
            </a:r>
          </a:p>
        </p:txBody>
      </p:sp>
      <p:pic>
        <p:nvPicPr>
          <p:cNvPr id="1027"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79512" y="938628"/>
            <a:ext cx="4860032" cy="591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87526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08989" y="41156"/>
            <a:ext cx="8640960" cy="6832640"/>
          </a:xfrm>
          <a:prstGeom prst="rect">
            <a:avLst/>
          </a:prstGeom>
        </p:spPr>
        <p:txBody>
          <a:bodyPr wrap="square">
            <a:spAutoFit/>
          </a:bodyPr>
          <a:lstStyle/>
          <a:p>
            <a:pPr algn="just">
              <a:lnSpc>
                <a:spcPct val="150000"/>
              </a:lnSpc>
            </a:pPr>
            <a:r>
              <a:rPr lang="en-US" sz="2800" b="1" dirty="0" smtClean="0"/>
              <a:t>B</a:t>
            </a:r>
            <a:r>
              <a:rPr lang="en-US" sz="2800" b="1" dirty="0"/>
              <a:t>. Reduction of hydrogen peroxide </a:t>
            </a:r>
            <a:endParaRPr lang="en-US" sz="2800" dirty="0"/>
          </a:p>
          <a:p>
            <a:pPr algn="just">
              <a:lnSpc>
                <a:spcPct val="150000"/>
              </a:lnSpc>
            </a:pPr>
            <a:r>
              <a:rPr lang="en-US" sz="2400" dirty="0"/>
              <a:t>Hydrogen peroxide is one of a family of </a:t>
            </a:r>
            <a:r>
              <a:rPr lang="en-US" sz="2400" b="1" dirty="0"/>
              <a:t>reactive oxygen species </a:t>
            </a:r>
            <a:r>
              <a:rPr lang="en-US" sz="2400" dirty="0"/>
              <a:t>that are formed from the partial reduction of molecular oxygen </a:t>
            </a:r>
            <a:r>
              <a:rPr lang="en-US" sz="2400" dirty="0" smtClean="0"/>
              <a:t>.</a:t>
            </a:r>
            <a:endParaRPr lang="en-US" sz="2400" dirty="0"/>
          </a:p>
          <a:p>
            <a:pPr algn="just">
              <a:lnSpc>
                <a:spcPct val="150000"/>
              </a:lnSpc>
            </a:pPr>
            <a:r>
              <a:rPr lang="en-US" sz="2400" dirty="0"/>
              <a:t>These compounds are formed continuously as by-products of aerobic metabolism, through reactions with drugs and environmental toxins, or when the level of antioxidants is diminished, all creating the condition of </a:t>
            </a:r>
            <a:r>
              <a:rPr lang="en-US" sz="2400" b="1" dirty="0"/>
              <a:t>oxidative stress. </a:t>
            </a:r>
            <a:r>
              <a:rPr lang="en-US" sz="2400" dirty="0"/>
              <a:t>The highly reactive oxygen intermediates can cause serious chemical damage to DNA, proteins, and </a:t>
            </a:r>
            <a:r>
              <a:rPr lang="en-US" sz="2400" dirty="0" smtClean="0"/>
              <a:t> unsaturated </a:t>
            </a:r>
            <a:r>
              <a:rPr lang="en-US" sz="2400" dirty="0"/>
              <a:t>lipids, and can lead to cell death. These reactive oxygen species have been implicated in a number of pathologic processes, including reperfusion injury, cancer, inflammatory disease, and aging. </a:t>
            </a:r>
          </a:p>
        </p:txBody>
      </p:sp>
      <p:sp>
        <p:nvSpPr>
          <p:cNvPr id="3" name="زر إجراء: النهاية 2">
            <a:hlinkClick r:id="" action="ppaction://hlinkshowjump?jump=lastslide" highlightClick="1"/>
          </p:cNvPr>
          <p:cNvSpPr/>
          <p:nvPr/>
        </p:nvSpPr>
        <p:spPr>
          <a:xfrm>
            <a:off x="8028384" y="6237312"/>
            <a:ext cx="1115616" cy="620688"/>
          </a:xfrm>
          <a:prstGeom prst="actionButtonEnd">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ar-IQ"/>
          </a:p>
        </p:txBody>
      </p:sp>
    </p:spTree>
    <p:extLst>
      <p:ext uri="{BB962C8B-B14F-4D97-AF65-F5344CB8AC3E}">
        <p14:creationId xmlns:p14="http://schemas.microsoft.com/office/powerpoint/2010/main" val="24939213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80970" y="2204864"/>
            <a:ext cx="8095486" cy="1862048"/>
          </a:xfrm>
          <a:prstGeom prst="rect">
            <a:avLst/>
          </a:prstGeom>
        </p:spPr>
        <p:txBody>
          <a:bodyPr wrap="none">
            <a:spAutoFit/>
          </a:bodyPr>
          <a:lstStyle/>
          <a:p>
            <a:r>
              <a:rPr lang="en-US" sz="11500" dirty="0" smtClean="0">
                <a:latin typeface="Algerian" pitchFamily="82" charset="0"/>
              </a:rPr>
              <a:t>Thank You</a:t>
            </a:r>
            <a:endParaRPr lang="ar-IQ" sz="11500" dirty="0">
              <a:latin typeface="Algerian" pitchFamily="82" charset="0"/>
            </a:endParaRPr>
          </a:p>
        </p:txBody>
      </p:sp>
    </p:spTree>
    <p:extLst>
      <p:ext uri="{BB962C8B-B14F-4D97-AF65-F5344CB8AC3E}">
        <p14:creationId xmlns:p14="http://schemas.microsoft.com/office/powerpoint/2010/main" val="3832816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393074"/>
            <a:ext cx="8568952" cy="5909310"/>
          </a:xfrm>
          <a:prstGeom prst="rect">
            <a:avLst/>
          </a:prstGeom>
        </p:spPr>
        <p:txBody>
          <a:bodyPr wrap="square">
            <a:spAutoFit/>
          </a:bodyPr>
          <a:lstStyle/>
          <a:p>
            <a:pPr marL="457200" indent="-457200" algn="just">
              <a:lnSpc>
                <a:spcPct val="150000"/>
              </a:lnSpc>
              <a:buAutoNum type="alphaUcPeriod"/>
            </a:pPr>
            <a:r>
              <a:rPr lang="en-US" sz="2800" b="1" dirty="0" smtClean="0"/>
              <a:t>Glycerol: </a:t>
            </a:r>
          </a:p>
          <a:p>
            <a:pPr algn="just">
              <a:lnSpc>
                <a:spcPct val="150000"/>
              </a:lnSpc>
            </a:pPr>
            <a:r>
              <a:rPr lang="en-US" sz="2800" dirty="0" smtClean="0"/>
              <a:t>is released during the hydrolysis of triacylglycerol in adipose tissue, and is delivered by the blood to the liver. Glycerol is phosphorylated by </a:t>
            </a:r>
            <a:r>
              <a:rPr lang="en-US" sz="2800" i="1" dirty="0" smtClean="0"/>
              <a:t>glycerol kinase </a:t>
            </a:r>
            <a:r>
              <a:rPr lang="en-US" sz="2800" dirty="0" smtClean="0"/>
              <a:t>to glycerol phosphate, which is oxidized by </a:t>
            </a:r>
            <a:r>
              <a:rPr lang="en-US" sz="2800" i="1" dirty="0" smtClean="0"/>
              <a:t>glycerol phosphate dehydrogenase </a:t>
            </a:r>
            <a:r>
              <a:rPr lang="en-US" sz="2800" dirty="0" smtClean="0"/>
              <a:t>to dihydroxyacetone  phosphate an intermediate of glycolysis. </a:t>
            </a:r>
            <a:r>
              <a:rPr lang="en-US" sz="2800" b="1" dirty="0" smtClean="0"/>
              <a:t>[Note: Adipocytes cannot phosphorylate glycerol because they lack </a:t>
            </a:r>
            <a:r>
              <a:rPr lang="en-US" sz="2800" b="1" i="1" dirty="0" smtClean="0"/>
              <a:t>glycerol kinase.]</a:t>
            </a:r>
          </a:p>
        </p:txBody>
      </p:sp>
    </p:spTree>
    <p:extLst>
      <p:ext uri="{BB962C8B-B14F-4D97-AF65-F5344CB8AC3E}">
        <p14:creationId xmlns:p14="http://schemas.microsoft.com/office/powerpoint/2010/main" val="26622853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28" y="90487"/>
            <a:ext cx="3756025" cy="676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4427984" y="128739"/>
            <a:ext cx="4572000" cy="6129050"/>
          </a:xfrm>
          <a:prstGeom prst="rect">
            <a:avLst/>
          </a:prstGeom>
        </p:spPr>
        <p:txBody>
          <a:bodyPr>
            <a:spAutoFit/>
          </a:bodyPr>
          <a:lstStyle/>
          <a:p>
            <a:pPr algn="just">
              <a:lnSpc>
                <a:spcPct val="150000"/>
              </a:lnSpc>
            </a:pPr>
            <a:r>
              <a:rPr lang="en-US" sz="2400" b="1" dirty="0"/>
              <a:t>B. Lactate : </a:t>
            </a:r>
            <a:r>
              <a:rPr lang="en-US" sz="2400" dirty="0"/>
              <a:t>is released into the blood by exercising skeletal muscle, and by cells that lack mitochondria, such as red blood cells. In the </a:t>
            </a:r>
            <a:r>
              <a:rPr lang="en-US" sz="2400" b="1" dirty="0"/>
              <a:t>Cori cycle, </a:t>
            </a:r>
            <a:r>
              <a:rPr lang="en-US" sz="2400" dirty="0"/>
              <a:t>blood-borne glucose is converted by exercising muscle to lactate, which diffuses into the blood. This lactate is taken up by the liver and reconverted to glucose, which is released back into the circulation </a:t>
            </a:r>
          </a:p>
        </p:txBody>
      </p:sp>
    </p:spTree>
    <p:extLst>
      <p:ext uri="{BB962C8B-B14F-4D97-AF65-F5344CB8AC3E}">
        <p14:creationId xmlns:p14="http://schemas.microsoft.com/office/powerpoint/2010/main" val="4901997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90563" y="188640"/>
            <a:ext cx="8568951" cy="6683048"/>
          </a:xfrm>
          <a:prstGeom prst="rect">
            <a:avLst/>
          </a:prstGeom>
        </p:spPr>
        <p:txBody>
          <a:bodyPr wrap="square">
            <a:spAutoFit/>
          </a:bodyPr>
          <a:lstStyle/>
          <a:p>
            <a:pPr algn="just">
              <a:lnSpc>
                <a:spcPct val="150000"/>
              </a:lnSpc>
            </a:pPr>
            <a:r>
              <a:rPr lang="en-US" sz="2400" b="1" dirty="0" smtClean="0"/>
              <a:t>C</a:t>
            </a:r>
            <a:r>
              <a:rPr lang="en-US" sz="2400" b="1" dirty="0"/>
              <a:t>. Amino acids </a:t>
            </a:r>
            <a:r>
              <a:rPr lang="en-US" sz="2400" b="1" dirty="0" smtClean="0"/>
              <a:t>: </a:t>
            </a:r>
            <a:r>
              <a:rPr lang="en-US" sz="2400" dirty="0" smtClean="0"/>
              <a:t>Amino </a:t>
            </a:r>
            <a:r>
              <a:rPr lang="en-US" sz="2400" dirty="0"/>
              <a:t>acids derived from hydrolysis of tissue proteins are the major sources of glucose during a fast. α</a:t>
            </a:r>
            <a:r>
              <a:rPr lang="en-US" sz="2400" dirty="0" smtClean="0"/>
              <a:t>-ketoacid such </a:t>
            </a:r>
            <a:r>
              <a:rPr lang="en-US" sz="2400" dirty="0"/>
              <a:t>as oxaloacetate and α-ketoglutarate, are derived from the metabolism of </a:t>
            </a:r>
            <a:r>
              <a:rPr lang="en-US" sz="2400" b="1" dirty="0"/>
              <a:t>glucogenic amino acids </a:t>
            </a:r>
            <a:r>
              <a:rPr lang="en-US" sz="2400" dirty="0" smtClean="0"/>
              <a:t>( </a:t>
            </a:r>
            <a:r>
              <a:rPr lang="en-US" sz="2400" dirty="0"/>
              <a:t>These substances can enter the citric acid cycle and form oxaloacetate </a:t>
            </a:r>
            <a:r>
              <a:rPr lang="en-US" sz="2400" dirty="0" smtClean="0"/>
              <a:t>direct </a:t>
            </a:r>
            <a:r>
              <a:rPr lang="en-US" sz="2400" dirty="0"/>
              <a:t>precursor of phosphoenolpyruvate. [Note: Acetyl CoA and compounds that give rise to acetyl CoA (for example, acetoacetate and amino acids such as lysine and </a:t>
            </a:r>
            <a:r>
              <a:rPr lang="en-US" sz="2400" dirty="0" smtClean="0"/>
              <a:t>leucine</a:t>
            </a:r>
            <a:r>
              <a:rPr lang="en-US" sz="2400" dirty="0"/>
              <a:t>) cannot give rise to a net synthesis of glucose. This is due to the irreversible nature of the </a:t>
            </a:r>
            <a:r>
              <a:rPr lang="en-US" sz="2400" i="1" dirty="0"/>
              <a:t>pyruvate dehydrogenase </a:t>
            </a:r>
            <a:r>
              <a:rPr lang="en-US" sz="2400" dirty="0"/>
              <a:t>reaction, which converts pyruvate to acetyl CoA </a:t>
            </a:r>
            <a:r>
              <a:rPr lang="en-US" sz="2400" dirty="0" smtClean="0"/>
              <a:t>.These  compounds </a:t>
            </a:r>
            <a:r>
              <a:rPr lang="en-US" sz="2400" dirty="0"/>
              <a:t>give rise instead to ketone bodies 	and </a:t>
            </a:r>
            <a:r>
              <a:rPr lang="en-US" sz="2400" dirty="0" smtClean="0"/>
              <a:t>are therefore </a:t>
            </a:r>
            <a:r>
              <a:rPr lang="en-US" sz="2400" dirty="0"/>
              <a:t>termed </a:t>
            </a:r>
            <a:r>
              <a:rPr lang="en-US" sz="2400" b="1" dirty="0"/>
              <a:t>ketogenic] </a:t>
            </a:r>
            <a:r>
              <a:rPr lang="en-US" sz="2400" dirty="0"/>
              <a:t>	</a:t>
            </a:r>
          </a:p>
        </p:txBody>
      </p:sp>
    </p:spTree>
    <p:extLst>
      <p:ext uri="{BB962C8B-B14F-4D97-AF65-F5344CB8AC3E}">
        <p14:creationId xmlns:p14="http://schemas.microsoft.com/office/powerpoint/2010/main" val="2718337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27384"/>
            <a:ext cx="8712968" cy="6832640"/>
          </a:xfrm>
          <a:prstGeom prst="rect">
            <a:avLst/>
          </a:prstGeom>
        </p:spPr>
        <p:txBody>
          <a:bodyPr wrap="square">
            <a:spAutoFit/>
          </a:bodyPr>
          <a:lstStyle/>
          <a:p>
            <a:pPr algn="just">
              <a:lnSpc>
                <a:spcPct val="150000"/>
              </a:lnSpc>
            </a:pPr>
            <a:r>
              <a:rPr lang="en-US" sz="2800" b="1" dirty="0" smtClean="0"/>
              <a:t>Seven </a:t>
            </a:r>
            <a:r>
              <a:rPr lang="en-US" sz="2800" b="1" dirty="0"/>
              <a:t>glycolytic reactions </a:t>
            </a:r>
            <a:r>
              <a:rPr lang="en-US" sz="2400" dirty="0"/>
              <a:t>are reversible and are used in the synthesis of glucose from lactate or pyruvate. However, three of the reactions are irreversible and must be circumvented by four alternate reactions </a:t>
            </a:r>
            <a:r>
              <a:rPr lang="en-US" sz="2400" dirty="0" smtClean="0"/>
              <a:t>that energetically </a:t>
            </a:r>
            <a:r>
              <a:rPr lang="en-US" sz="2400" dirty="0"/>
              <a:t>favor the synthesis of glucose. These reactions, unique to gluconeogenesis </a:t>
            </a:r>
            <a:endParaRPr lang="en-US" sz="2400" dirty="0" smtClean="0"/>
          </a:p>
          <a:p>
            <a:pPr algn="just">
              <a:lnSpc>
                <a:spcPct val="150000"/>
              </a:lnSpc>
            </a:pPr>
            <a:r>
              <a:rPr lang="en-US" sz="2400" b="1" dirty="0" smtClean="0"/>
              <a:t>A</a:t>
            </a:r>
            <a:r>
              <a:rPr lang="en-US" sz="2400" b="1" dirty="0"/>
              <a:t>. Carboxylation of pyruvate </a:t>
            </a:r>
            <a:endParaRPr lang="en-US" sz="2400" dirty="0"/>
          </a:p>
          <a:p>
            <a:pPr algn="just">
              <a:lnSpc>
                <a:spcPct val="150000"/>
              </a:lnSpc>
            </a:pPr>
            <a:r>
              <a:rPr lang="en-US" sz="2400" dirty="0"/>
              <a:t>The first "roadblock" to overcome in the synthesis of glucose from pyruvate is the irreversible conversion in glycolysis of pyruvate to phosphoenolpyruvate (PEP) by </a:t>
            </a:r>
            <a:r>
              <a:rPr lang="en-US" sz="2400" i="1" dirty="0"/>
              <a:t>pyruvate kinase. </a:t>
            </a:r>
            <a:r>
              <a:rPr lang="en-US" sz="2400" i="1" dirty="0" smtClean="0"/>
              <a:t>In </a:t>
            </a:r>
            <a:r>
              <a:rPr lang="en-US" sz="2400" dirty="0" smtClean="0"/>
              <a:t>gluconeogenesis</a:t>
            </a:r>
            <a:r>
              <a:rPr lang="en-US" sz="2400" dirty="0"/>
              <a:t>, pyruvate is first carboxylated by </a:t>
            </a:r>
            <a:r>
              <a:rPr lang="en-US" sz="2400" i="1" dirty="0"/>
              <a:t>pyruvate carboxylase </a:t>
            </a:r>
            <a:r>
              <a:rPr lang="en-US" sz="2400" dirty="0"/>
              <a:t>to oxaloacetate (OAA), which is then converted to PEP by the action </a:t>
            </a:r>
            <a:r>
              <a:rPr lang="en-US" sz="2400" dirty="0" smtClean="0"/>
              <a:t>of PEP </a:t>
            </a:r>
            <a:r>
              <a:rPr lang="en-US" sz="2400" i="1" dirty="0"/>
              <a:t>carboxykinase </a:t>
            </a:r>
            <a:r>
              <a:rPr lang="en-US" sz="2400" i="1" dirty="0" smtClean="0"/>
              <a:t>.</a:t>
            </a:r>
            <a:endParaRPr lang="en-US" sz="2400" dirty="0"/>
          </a:p>
        </p:txBody>
      </p:sp>
    </p:spTree>
    <p:extLst>
      <p:ext uri="{BB962C8B-B14F-4D97-AF65-F5344CB8AC3E}">
        <p14:creationId xmlns:p14="http://schemas.microsoft.com/office/powerpoint/2010/main" val="41764662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260648"/>
            <a:ext cx="8712968" cy="6001643"/>
          </a:xfrm>
          <a:prstGeom prst="rect">
            <a:avLst/>
          </a:prstGeom>
        </p:spPr>
        <p:txBody>
          <a:bodyPr wrap="square">
            <a:spAutoFit/>
          </a:bodyPr>
          <a:lstStyle/>
          <a:p>
            <a:pPr algn="just">
              <a:lnSpc>
                <a:spcPct val="150000"/>
              </a:lnSpc>
            </a:pPr>
            <a:r>
              <a:rPr lang="en-US" sz="3200" b="1" dirty="0" smtClean="0"/>
              <a:t>B</a:t>
            </a:r>
            <a:r>
              <a:rPr lang="en-US" sz="3200" b="1" dirty="0"/>
              <a:t>. Transport of oxaloacetate to the cytosol </a:t>
            </a:r>
            <a:endParaRPr lang="en-US" sz="3200" dirty="0"/>
          </a:p>
          <a:p>
            <a:pPr algn="just">
              <a:lnSpc>
                <a:spcPct val="150000"/>
              </a:lnSpc>
            </a:pPr>
            <a:r>
              <a:rPr lang="en-US" sz="2800" dirty="0"/>
              <a:t>Oxaloacetate, formed in the mitochondria, must enter the </a:t>
            </a:r>
            <a:r>
              <a:rPr lang="en-US" sz="2800" dirty="0" smtClean="0"/>
              <a:t>cytosol where </a:t>
            </a:r>
            <a:r>
              <a:rPr lang="en-US" sz="2800" dirty="0"/>
              <a:t>the other enzymes of gluconeogenesis are located. However</a:t>
            </a:r>
            <a:r>
              <a:rPr lang="en-US" sz="2800" dirty="0" smtClean="0"/>
              <a:t>, OAA </a:t>
            </a:r>
            <a:r>
              <a:rPr lang="en-US" sz="2800" dirty="0"/>
              <a:t>is unable to directly cross the inner mitochondrial membrane; </a:t>
            </a:r>
            <a:r>
              <a:rPr lang="en-US" sz="2800" dirty="0" smtClean="0"/>
              <a:t>it must </a:t>
            </a:r>
            <a:r>
              <a:rPr lang="en-US" sz="2800" dirty="0"/>
              <a:t>first be reduced </a:t>
            </a:r>
            <a:r>
              <a:rPr lang="en-US" sz="2800" dirty="0" smtClean="0"/>
              <a:t>to malate </a:t>
            </a:r>
            <a:r>
              <a:rPr lang="en-US" sz="2800" dirty="0"/>
              <a:t>by mitochondrial </a:t>
            </a:r>
            <a:r>
              <a:rPr lang="en-US" sz="2800" dirty="0" smtClean="0"/>
              <a:t>malate </a:t>
            </a:r>
            <a:r>
              <a:rPr lang="en-US" sz="2800" i="1" dirty="0" smtClean="0"/>
              <a:t>dehydrogenase</a:t>
            </a:r>
            <a:r>
              <a:rPr lang="en-US" sz="2800" i="1" dirty="0"/>
              <a:t>. </a:t>
            </a:r>
            <a:r>
              <a:rPr lang="en-US" sz="2800" dirty="0"/>
              <a:t>Malate can be transported from the mitochondria to </a:t>
            </a:r>
            <a:r>
              <a:rPr lang="en-US" sz="2800" dirty="0" smtClean="0"/>
              <a:t>the cytosol</a:t>
            </a:r>
            <a:r>
              <a:rPr lang="en-US" sz="2800" dirty="0"/>
              <a:t>, where it is reoxidized to oxaloacetate by cytosolic </a:t>
            </a:r>
            <a:r>
              <a:rPr lang="en-US" sz="2800" i="1" dirty="0" smtClean="0"/>
              <a:t>malate dehydrogenase </a:t>
            </a:r>
            <a:endParaRPr lang="en-US" sz="2800" dirty="0"/>
          </a:p>
        </p:txBody>
      </p:sp>
    </p:spTree>
    <p:extLst>
      <p:ext uri="{BB962C8B-B14F-4D97-AF65-F5344CB8AC3E}">
        <p14:creationId xmlns:p14="http://schemas.microsoft.com/office/powerpoint/2010/main" val="2796646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158466"/>
            <a:ext cx="8568952" cy="6001643"/>
          </a:xfrm>
          <a:prstGeom prst="rect">
            <a:avLst/>
          </a:prstGeom>
        </p:spPr>
        <p:txBody>
          <a:bodyPr wrap="square">
            <a:spAutoFit/>
          </a:bodyPr>
          <a:lstStyle/>
          <a:p>
            <a:pPr algn="just">
              <a:lnSpc>
                <a:spcPct val="150000"/>
              </a:lnSpc>
            </a:pPr>
            <a:r>
              <a:rPr lang="en-US" sz="3200" b="1" dirty="0" smtClean="0"/>
              <a:t>C</a:t>
            </a:r>
            <a:r>
              <a:rPr lang="en-US" sz="3200" b="1" dirty="0"/>
              <a:t>. Decarboxylation of cytosolic oxaloacetate </a:t>
            </a:r>
            <a:endParaRPr lang="en-US" sz="3200" dirty="0"/>
          </a:p>
          <a:p>
            <a:pPr algn="just">
              <a:lnSpc>
                <a:spcPct val="150000"/>
              </a:lnSpc>
            </a:pPr>
            <a:r>
              <a:rPr lang="en-US" sz="2800" dirty="0"/>
              <a:t>Oxaloacetate is decarboxylated and phosphorylated in the </a:t>
            </a:r>
            <a:r>
              <a:rPr lang="en-US" sz="2800" dirty="0" smtClean="0"/>
              <a:t>cytosol by </a:t>
            </a:r>
            <a:r>
              <a:rPr lang="en-US" sz="2800" i="1" dirty="0"/>
              <a:t>PEP-carboxykinase </a:t>
            </a:r>
            <a:r>
              <a:rPr lang="en-US" sz="2800" dirty="0"/>
              <a:t>(also referred to as </a:t>
            </a:r>
            <a:r>
              <a:rPr lang="en-US" sz="2800" dirty="0" smtClean="0"/>
              <a:t> PEP CK) The </a:t>
            </a:r>
            <a:r>
              <a:rPr lang="en-US" sz="2800" dirty="0"/>
              <a:t>reaction </a:t>
            </a:r>
            <a:r>
              <a:rPr lang="en-US" sz="2800" dirty="0" smtClean="0"/>
              <a:t>is </a:t>
            </a:r>
            <a:r>
              <a:rPr lang="en-US" sz="2800" b="1" dirty="0" smtClean="0"/>
              <a:t>driven </a:t>
            </a:r>
            <a:r>
              <a:rPr lang="en-US" sz="2800" dirty="0"/>
              <a:t>by hydrolysis of GTP </a:t>
            </a:r>
            <a:r>
              <a:rPr lang="en-US" sz="2800" dirty="0" smtClean="0"/>
              <a:t>.The </a:t>
            </a:r>
            <a:r>
              <a:rPr lang="en-US" sz="2800" dirty="0"/>
              <a:t>combined actions of </a:t>
            </a:r>
            <a:r>
              <a:rPr lang="en-US" sz="2800" i="1" dirty="0"/>
              <a:t>pyruvate carboxylase </a:t>
            </a:r>
            <a:r>
              <a:rPr lang="en-US" sz="2800" dirty="0"/>
              <a:t>and </a:t>
            </a:r>
            <a:r>
              <a:rPr lang="en-US" sz="2800" i="1" dirty="0"/>
              <a:t>PEP-carboxykinase </a:t>
            </a:r>
            <a:r>
              <a:rPr lang="en-US" sz="2800" dirty="0"/>
              <a:t>provide an energetically favorable pathway from pyruvate to PEP. PEP is then acted on by the reactions of glycolysis running in the reverse direction until it becomes fructose </a:t>
            </a:r>
            <a:r>
              <a:rPr lang="en-US" sz="2800" dirty="0" smtClean="0"/>
              <a:t>1,6 bisphosphate.</a:t>
            </a:r>
            <a:endParaRPr lang="en-US" sz="2800" dirty="0"/>
          </a:p>
        </p:txBody>
      </p:sp>
    </p:spTree>
    <p:extLst>
      <p:ext uri="{BB962C8B-B14F-4D97-AF65-F5344CB8AC3E}">
        <p14:creationId xmlns:p14="http://schemas.microsoft.com/office/powerpoint/2010/main" val="37258182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504" y="-172572"/>
            <a:ext cx="9036496" cy="7201972"/>
          </a:xfrm>
          <a:prstGeom prst="rect">
            <a:avLst/>
          </a:prstGeom>
        </p:spPr>
        <p:txBody>
          <a:bodyPr wrap="square">
            <a:spAutoFit/>
          </a:bodyPr>
          <a:lstStyle/>
          <a:p>
            <a:pPr algn="just">
              <a:lnSpc>
                <a:spcPct val="150000"/>
              </a:lnSpc>
            </a:pPr>
            <a:r>
              <a:rPr lang="en-US" sz="2800" b="1" dirty="0"/>
              <a:t>D. Dephosphorylation of fructose </a:t>
            </a:r>
            <a:endParaRPr lang="en-US" sz="2800" dirty="0"/>
          </a:p>
          <a:p>
            <a:pPr algn="just">
              <a:lnSpc>
                <a:spcPct val="150000"/>
              </a:lnSpc>
            </a:pPr>
            <a:r>
              <a:rPr lang="en-US" sz="2800" dirty="0"/>
              <a:t>Hydrolysis of fructose 1,6bisphosphate by </a:t>
            </a:r>
            <a:r>
              <a:rPr lang="en-US" sz="2800" i="1" dirty="0"/>
              <a:t>fructose </a:t>
            </a:r>
            <a:r>
              <a:rPr lang="en-US" sz="2800" i="1" dirty="0" smtClean="0"/>
              <a:t>1,6 </a:t>
            </a:r>
            <a:r>
              <a:rPr lang="en-US" sz="2800" i="1" dirty="0" err="1" smtClean="0"/>
              <a:t>bisphatase</a:t>
            </a:r>
            <a:r>
              <a:rPr lang="en-US" sz="2800" i="1" dirty="0" smtClean="0"/>
              <a:t> </a:t>
            </a:r>
            <a:r>
              <a:rPr lang="en-US" sz="2800" dirty="0"/>
              <a:t>bypasses the irreversible phosphofructokinase reaction, and provides an energetically favorable pathway for the formation of fructose 6-phosphate . This reaction is an important regulatory site of gluconeogenesis. </a:t>
            </a:r>
            <a:endParaRPr lang="en-US" sz="2800" dirty="0" smtClean="0"/>
          </a:p>
          <a:p>
            <a:pPr algn="just">
              <a:lnSpc>
                <a:spcPct val="150000"/>
              </a:lnSpc>
            </a:pPr>
            <a:r>
              <a:rPr lang="en-US" sz="2800" b="1" dirty="0" smtClean="0"/>
              <a:t>E</a:t>
            </a:r>
            <a:r>
              <a:rPr lang="en-US" sz="2800" b="1" dirty="0"/>
              <a:t>. Dephosphorylation of glucose 6-phosphate </a:t>
            </a:r>
            <a:endParaRPr lang="en-US" sz="2800" dirty="0"/>
          </a:p>
          <a:p>
            <a:pPr algn="just">
              <a:lnSpc>
                <a:spcPct val="150000"/>
              </a:lnSpc>
            </a:pPr>
            <a:r>
              <a:rPr lang="en-US" sz="2800" dirty="0"/>
              <a:t>Hydrolysis of glucose 6-phosphate by </a:t>
            </a:r>
            <a:r>
              <a:rPr lang="en-US" sz="2800" i="1" dirty="0"/>
              <a:t>glucose </a:t>
            </a:r>
            <a:r>
              <a:rPr lang="en-US" sz="2800" i="1" dirty="0" smtClean="0"/>
              <a:t>6-phosphatase </a:t>
            </a:r>
            <a:r>
              <a:rPr lang="en-US" sz="2800" dirty="0" smtClean="0"/>
              <a:t>bypasses </a:t>
            </a:r>
            <a:r>
              <a:rPr lang="en-US" sz="2800" dirty="0"/>
              <a:t>the </a:t>
            </a:r>
            <a:r>
              <a:rPr lang="en-US" sz="2800" dirty="0" smtClean="0"/>
              <a:t>irreversible hexokinase </a:t>
            </a:r>
            <a:r>
              <a:rPr lang="en-US" sz="2800" dirty="0"/>
              <a:t>reaction, and provides </a:t>
            </a:r>
            <a:r>
              <a:rPr lang="en-US" sz="2800" dirty="0" smtClean="0"/>
              <a:t>an energetically </a:t>
            </a:r>
            <a:r>
              <a:rPr lang="en-US" sz="2800" dirty="0"/>
              <a:t>favorable pathway for the formation of free </a:t>
            </a:r>
            <a:r>
              <a:rPr lang="en-US" sz="2800" dirty="0" smtClean="0"/>
              <a:t>glucose.</a:t>
            </a:r>
            <a:endParaRPr lang="en-US" sz="2800" dirty="0"/>
          </a:p>
        </p:txBody>
      </p:sp>
    </p:spTree>
    <p:extLst>
      <p:ext uri="{BB962C8B-B14F-4D97-AF65-F5344CB8AC3E}">
        <p14:creationId xmlns:p14="http://schemas.microsoft.com/office/powerpoint/2010/main" val="1522067712"/>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2179</TotalTime>
  <Words>1481</Words>
  <Application>Microsoft Office PowerPoint</Application>
  <PresentationFormat>On-screen Show (4:3)</PresentationFormat>
  <Paragraphs>44</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Algerian</vt:lpstr>
      <vt:lpstr>Arial</vt:lpstr>
      <vt:lpstr>Calibri</vt:lpstr>
      <vt:lpstr>Times New Roman</vt:lpstr>
      <vt:lpstr>نسق Office</vt:lpstr>
      <vt:lpstr>Biochemistry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Enjoy My Fine Releases.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Biochemistry</dc:title>
  <dc:creator>DR.Ahmed Saker 2o1O</dc:creator>
  <cp:lastModifiedBy>Ali</cp:lastModifiedBy>
  <cp:revision>73</cp:revision>
  <dcterms:created xsi:type="dcterms:W3CDTF">2015-04-16T20:55:39Z</dcterms:created>
  <dcterms:modified xsi:type="dcterms:W3CDTF">2019-02-27T05:37:30Z</dcterms:modified>
</cp:coreProperties>
</file>