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60" r:id="rId5"/>
    <p:sldId id="261" r:id="rId6"/>
    <p:sldId id="262" r:id="rId7"/>
    <p:sldId id="263" r:id="rId8"/>
    <p:sldId id="264" r:id="rId9"/>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varScale="1">
        <p:scale>
          <a:sx n="70" d="100"/>
          <a:sy n="70" d="100"/>
        </p:scale>
        <p:origin x="-1164"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5207BC86-102C-4B95-8D07-28B758A2EE7F}" type="datetimeFigureOut">
              <a:rPr lang="ar-IQ" smtClean="0"/>
              <a:pPr/>
              <a:t>03/03/1429</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8BDFD818-F510-485D-82EE-611BD17A9B4D}" type="slidenum">
              <a:rPr lang="ar-IQ" smtClean="0"/>
              <a:pPr/>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5207BC86-102C-4B95-8D07-28B758A2EE7F}" type="datetimeFigureOut">
              <a:rPr lang="ar-IQ" smtClean="0"/>
              <a:pPr/>
              <a:t>03/03/1429</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8BDFD818-F510-485D-82EE-611BD17A9B4D}" type="slidenum">
              <a:rPr lang="ar-IQ" smtClean="0"/>
              <a:pPr/>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5207BC86-102C-4B95-8D07-28B758A2EE7F}" type="datetimeFigureOut">
              <a:rPr lang="ar-IQ" smtClean="0"/>
              <a:pPr/>
              <a:t>03/03/1429</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8BDFD818-F510-485D-82EE-611BD17A9B4D}" type="slidenum">
              <a:rPr lang="ar-IQ" smtClean="0"/>
              <a:pPr/>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5207BC86-102C-4B95-8D07-28B758A2EE7F}" type="datetimeFigureOut">
              <a:rPr lang="ar-IQ" smtClean="0"/>
              <a:pPr/>
              <a:t>03/03/1429</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8BDFD818-F510-485D-82EE-611BD17A9B4D}" type="slidenum">
              <a:rPr lang="ar-IQ" smtClean="0"/>
              <a:pPr/>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5207BC86-102C-4B95-8D07-28B758A2EE7F}" type="datetimeFigureOut">
              <a:rPr lang="ar-IQ" smtClean="0"/>
              <a:pPr/>
              <a:t>03/03/1429</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8BDFD818-F510-485D-82EE-611BD17A9B4D}" type="slidenum">
              <a:rPr lang="ar-IQ" smtClean="0"/>
              <a:pPr/>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5207BC86-102C-4B95-8D07-28B758A2EE7F}" type="datetimeFigureOut">
              <a:rPr lang="ar-IQ" smtClean="0"/>
              <a:pPr/>
              <a:t>03/03/1429</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8BDFD818-F510-485D-82EE-611BD17A9B4D}" type="slidenum">
              <a:rPr lang="ar-IQ" smtClean="0"/>
              <a:pPr/>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5207BC86-102C-4B95-8D07-28B758A2EE7F}" type="datetimeFigureOut">
              <a:rPr lang="ar-IQ" smtClean="0"/>
              <a:pPr/>
              <a:t>03/03/1429</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8BDFD818-F510-485D-82EE-611BD17A9B4D}" type="slidenum">
              <a:rPr lang="ar-IQ" smtClean="0"/>
              <a:pPr/>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5207BC86-102C-4B95-8D07-28B758A2EE7F}" type="datetimeFigureOut">
              <a:rPr lang="ar-IQ" smtClean="0"/>
              <a:pPr/>
              <a:t>03/03/1429</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8BDFD818-F510-485D-82EE-611BD17A9B4D}" type="slidenum">
              <a:rPr lang="ar-IQ" smtClean="0"/>
              <a:pPr/>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5207BC86-102C-4B95-8D07-28B758A2EE7F}" type="datetimeFigureOut">
              <a:rPr lang="ar-IQ" smtClean="0"/>
              <a:pPr/>
              <a:t>03/03/1429</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8BDFD818-F510-485D-82EE-611BD17A9B4D}" type="slidenum">
              <a:rPr lang="ar-IQ" smtClean="0"/>
              <a:pPr/>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5207BC86-102C-4B95-8D07-28B758A2EE7F}" type="datetimeFigureOut">
              <a:rPr lang="ar-IQ" smtClean="0"/>
              <a:pPr/>
              <a:t>03/03/1429</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8BDFD818-F510-485D-82EE-611BD17A9B4D}" type="slidenum">
              <a:rPr lang="ar-IQ" smtClean="0"/>
              <a:pPr/>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5207BC86-102C-4B95-8D07-28B758A2EE7F}" type="datetimeFigureOut">
              <a:rPr lang="ar-IQ" smtClean="0"/>
              <a:pPr/>
              <a:t>03/03/1429</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8BDFD818-F510-485D-82EE-611BD17A9B4D}" type="slidenum">
              <a:rPr lang="ar-IQ" smtClean="0"/>
              <a:pPr/>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5207BC86-102C-4B95-8D07-28B758A2EE7F}" type="datetimeFigureOut">
              <a:rPr lang="ar-IQ" smtClean="0"/>
              <a:pPr/>
              <a:t>03/03/1429</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8BDFD818-F510-485D-82EE-611BD17A9B4D}" type="slidenum">
              <a:rPr lang="ar-IQ" smtClean="0"/>
              <a:pPr/>
              <a:t>‹#›</a:t>
            </a:fld>
            <a:endParaRPr lang="ar-IQ"/>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normAutofit/>
          </a:bodyPr>
          <a:lstStyle/>
          <a:p>
            <a:pPr algn="just" rtl="0"/>
            <a:r>
              <a:rPr lang="en-US" sz="1300" u="sng" dirty="0" smtClean="0">
                <a:solidFill>
                  <a:schemeClr val="tx1"/>
                </a:solidFill>
              </a:rPr>
              <a:t>Prepared by </a:t>
            </a:r>
            <a:r>
              <a:rPr lang="en-US" sz="1300" u="sng" dirty="0" err="1" smtClean="0">
                <a:solidFill>
                  <a:schemeClr val="tx1"/>
                </a:solidFill>
              </a:rPr>
              <a:t>Yussor</a:t>
            </a:r>
            <a:r>
              <a:rPr lang="en-US" sz="1300" u="sng" dirty="0" smtClean="0">
                <a:solidFill>
                  <a:schemeClr val="tx1"/>
                </a:solidFill>
              </a:rPr>
              <a:t> </a:t>
            </a:r>
            <a:r>
              <a:rPr lang="en-US" sz="1300" u="sng" dirty="0" err="1" smtClean="0">
                <a:solidFill>
                  <a:schemeClr val="tx1"/>
                </a:solidFill>
              </a:rPr>
              <a:t>noory</a:t>
            </a:r>
            <a:r>
              <a:rPr lang="en-US" sz="1300" u="sng" dirty="0" smtClean="0">
                <a:solidFill>
                  <a:schemeClr val="tx1"/>
                </a:solidFill>
              </a:rPr>
              <a:t>                          Physical pharmacy                         college of  Pharmacy</a:t>
            </a:r>
            <a:br>
              <a:rPr lang="en-US" sz="1300" u="sng" dirty="0" smtClean="0">
                <a:solidFill>
                  <a:schemeClr val="tx1"/>
                </a:solidFill>
              </a:rPr>
            </a:br>
            <a:r>
              <a:rPr lang="en-US" dirty="0" smtClean="0"/>
              <a:t>Lab5</a:t>
            </a:r>
            <a:endParaRPr lang="ar-IQ" dirty="0"/>
          </a:p>
        </p:txBody>
      </p:sp>
      <p:sp>
        <p:nvSpPr>
          <p:cNvPr id="3" name="عنوان فرعي 2"/>
          <p:cNvSpPr>
            <a:spLocks noGrp="1"/>
          </p:cNvSpPr>
          <p:nvPr>
            <p:ph type="subTitle" idx="1"/>
          </p:nvPr>
        </p:nvSpPr>
        <p:spPr>
          <a:xfrm>
            <a:off x="857224" y="3886200"/>
            <a:ext cx="7500990" cy="900122"/>
          </a:xfrm>
        </p:spPr>
        <p:txBody>
          <a:bodyPr/>
          <a:lstStyle/>
          <a:p>
            <a:pPr rtl="0"/>
            <a:r>
              <a:rPr lang="en-US" sz="4000" b="1" dirty="0" err="1" smtClean="0">
                <a:solidFill>
                  <a:schemeClr val="tx1"/>
                </a:solidFill>
              </a:rPr>
              <a:t>Solubilization</a:t>
            </a:r>
            <a:r>
              <a:rPr lang="en-US" sz="4000" b="1" dirty="0" smtClean="0">
                <a:solidFill>
                  <a:schemeClr val="tx1"/>
                </a:solidFill>
              </a:rPr>
              <a:t> by Surfactants </a:t>
            </a:r>
          </a:p>
          <a:p>
            <a:endParaRPr lang="ar-IQ"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357166"/>
            <a:ext cx="8229600" cy="6072230"/>
          </a:xfrm>
        </p:spPr>
        <p:txBody>
          <a:bodyPr>
            <a:normAutofit lnSpcReduction="10000"/>
          </a:bodyPr>
          <a:lstStyle/>
          <a:p>
            <a:pPr algn="just" rtl="0">
              <a:buNone/>
            </a:pPr>
            <a:r>
              <a:rPr lang="en-US" b="1" dirty="0" err="1" smtClean="0">
                <a:solidFill>
                  <a:schemeClr val="tx1"/>
                </a:solidFill>
              </a:rPr>
              <a:t>Solubilization</a:t>
            </a:r>
            <a:r>
              <a:rPr lang="en-US" b="1" dirty="0" smtClean="0">
                <a:solidFill>
                  <a:schemeClr val="tx1"/>
                </a:solidFill>
              </a:rPr>
              <a:t> :- </a:t>
            </a:r>
            <a:r>
              <a:rPr lang="en-US" sz="2400" dirty="0" smtClean="0">
                <a:solidFill>
                  <a:schemeClr val="tx1"/>
                </a:solidFill>
              </a:rPr>
              <a:t>is defined as a particular mode of brining into solution substances that are other wise insoluble in a given medium  , involving the previous presence of colloidal solution whose particles take up and incorporate within or upon them selves the other wise insoluble material .</a:t>
            </a:r>
            <a:r>
              <a:rPr lang="en-US" sz="2400" dirty="0" smtClean="0"/>
              <a:t>           </a:t>
            </a:r>
          </a:p>
          <a:p>
            <a:pPr algn="just" rtl="0">
              <a:buNone/>
            </a:pPr>
            <a:r>
              <a:rPr lang="en-US" sz="2400" dirty="0" smtClean="0"/>
              <a:t>             Surfactants are </a:t>
            </a:r>
            <a:r>
              <a:rPr lang="en-US" sz="2400" dirty="0" err="1" smtClean="0"/>
              <a:t>amphiphilic</a:t>
            </a:r>
            <a:r>
              <a:rPr lang="en-US" sz="2400" dirty="0" smtClean="0"/>
              <a:t> molecules, consisting of both hydrophilic and hydrophobic regions. These substances are known to play a vital role in many processes of interest in both fundamental and applied sciences. One important property of surfactants is the formation of colloidal-sized clusters in solutions, known as micelles, which have particular significance in Pharmacy because of their ability to increase the solubility of sparingly soluble substances in water . The ambivalence of </a:t>
            </a:r>
            <a:r>
              <a:rPr lang="en-US" sz="2400" dirty="0" err="1" smtClean="0"/>
              <a:t>amphiphiles</a:t>
            </a:r>
            <a:r>
              <a:rPr lang="en-US" sz="2400" dirty="0" smtClean="0"/>
              <a:t> towards an aqueous environment is responsible for the phenomenon of self-association of individual surfactant molecules resulting in a variety of </a:t>
            </a:r>
            <a:r>
              <a:rPr lang="en-US" sz="2400" dirty="0" err="1" smtClean="0"/>
              <a:t>micellar</a:t>
            </a:r>
            <a:r>
              <a:rPr lang="en-US" sz="2400" dirty="0" smtClean="0"/>
              <a:t> aggregate structures . </a:t>
            </a:r>
            <a:endParaRPr lang="ar-IQ" sz="2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285728"/>
            <a:ext cx="8229600" cy="6215106"/>
          </a:xfrm>
        </p:spPr>
        <p:txBody>
          <a:bodyPr>
            <a:normAutofit fontScale="85000" lnSpcReduction="20000"/>
          </a:bodyPr>
          <a:lstStyle/>
          <a:p>
            <a:pPr algn="just" rtl="0">
              <a:buNone/>
            </a:pPr>
            <a:r>
              <a:rPr lang="en-US" dirty="0" smtClean="0"/>
              <a:t>The concentration of a </a:t>
            </a:r>
            <a:r>
              <a:rPr lang="en-US" dirty="0" err="1" smtClean="0"/>
              <a:t>monomeric</a:t>
            </a:r>
            <a:r>
              <a:rPr lang="en-US" dirty="0" smtClean="0"/>
              <a:t> </a:t>
            </a:r>
            <a:r>
              <a:rPr lang="en-US" dirty="0" err="1" smtClean="0"/>
              <a:t>amphiphile</a:t>
            </a:r>
            <a:r>
              <a:rPr lang="en-US" dirty="0" smtClean="0"/>
              <a:t> (surfactant molecule) at which micelles appear is called the Critical Micelle Concentration (CMC). The occurrence of a CMC results from a delicate balance of intermolecular forces. Micelles are formed at the </a:t>
            </a:r>
            <a:r>
              <a:rPr lang="en-US" i="1" dirty="0" smtClean="0"/>
              <a:t>critical micelle concentration (CMC), which is detected as </a:t>
            </a:r>
            <a:r>
              <a:rPr lang="en-US" dirty="0" smtClean="0"/>
              <a:t>an inflection point when physicochemical properties such as surface tension are plotted </a:t>
            </a:r>
            <a:r>
              <a:rPr lang="en-US" dirty="0" err="1" smtClean="0"/>
              <a:t>mas</a:t>
            </a:r>
            <a:r>
              <a:rPr lang="en-US" dirty="0" smtClean="0"/>
              <a:t> a function of concentration . The main reason for micelle formation is the attainment of a minimum free energy state. The main driving force for the formation of micelles is the increase of entropy that occurs when the hydrophobic regions of the surfactant are removed from water and the ordered structure of the water molecules around this region of the molecule is lost. Most micelles are spherical and contain between 60 and 100 surfactant molecules.</a:t>
            </a:r>
          </a:p>
          <a:p>
            <a:pPr algn="just" rtl="0">
              <a:buNone/>
            </a:pPr>
            <a:endParaRPr lang="ar-IQ"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28604"/>
            <a:ext cx="8229600" cy="5697559"/>
          </a:xfrm>
        </p:spPr>
        <p:txBody>
          <a:bodyPr>
            <a:normAutofit fontScale="92500" lnSpcReduction="20000"/>
          </a:bodyPr>
          <a:lstStyle/>
          <a:p>
            <a:pPr algn="just" rtl="0">
              <a:buNone/>
            </a:pPr>
            <a:r>
              <a:rPr lang="en-US" dirty="0" smtClean="0"/>
              <a:t>        In a micelle , polar or ionic heads form an outer shell in contact with water ,while non-</a:t>
            </a:r>
            <a:r>
              <a:rPr lang="en-US" dirty="0" err="1" smtClean="0"/>
              <a:t>poler</a:t>
            </a:r>
            <a:r>
              <a:rPr lang="en-US" dirty="0" smtClean="0"/>
              <a:t> tails are sequestered in the interior to avoid water and obtain minimum energy state . The typical micelle diameter is about 2-3 nm , therefore they are not visible under the light microscope . </a:t>
            </a:r>
          </a:p>
          <a:p>
            <a:pPr algn="just" rtl="0">
              <a:buNone/>
            </a:pPr>
            <a:r>
              <a:rPr lang="en-US" dirty="0" smtClean="0"/>
              <a:t>        Micelle can increase the solubility of slightly soluble drugs by incorporating them into the hydrophobic core of the micelle </a:t>
            </a:r>
            <a:r>
              <a:rPr lang="en-US" dirty="0" err="1" smtClean="0"/>
              <a:t>solubilization</a:t>
            </a:r>
            <a:r>
              <a:rPr lang="en-US" dirty="0" smtClean="0"/>
              <a:t> does not occur until the micelle are formed (i.e. surfactant concentration must be above C.M.C ). The amount of substance </a:t>
            </a:r>
            <a:r>
              <a:rPr lang="en-US" dirty="0" err="1" smtClean="0"/>
              <a:t>solubilized</a:t>
            </a:r>
            <a:r>
              <a:rPr lang="en-US" dirty="0" smtClean="0"/>
              <a:t> increases as the number of micelle increases .</a:t>
            </a:r>
          </a:p>
          <a:p>
            <a:pPr algn="just" rtl="0">
              <a:buNone/>
            </a:pPr>
            <a:r>
              <a:rPr lang="en-US" dirty="0" smtClean="0"/>
              <a:t>  </a:t>
            </a:r>
            <a:endParaRPr lang="ar-IQ"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2297106"/>
          </a:xfrm>
        </p:spPr>
        <p:txBody>
          <a:bodyPr>
            <a:normAutofit fontScale="90000"/>
          </a:bodyPr>
          <a:lstStyle/>
          <a:p>
            <a:pPr algn="l" rtl="0"/>
            <a:r>
              <a:rPr lang="en-US" sz="3200" dirty="0" smtClean="0"/>
              <a:t>Shape of micelle </a:t>
            </a:r>
            <a:br>
              <a:rPr lang="en-US" sz="3200" dirty="0" smtClean="0"/>
            </a:br>
            <a:r>
              <a:rPr lang="en-US" sz="3200" dirty="0" smtClean="0"/>
              <a:t>1-Spherical micelle</a:t>
            </a:r>
            <a:br>
              <a:rPr lang="en-US" sz="3200" dirty="0" smtClean="0"/>
            </a:br>
            <a:r>
              <a:rPr lang="en-US" sz="3200" dirty="0" smtClean="0"/>
              <a:t>2- Laminar micelle </a:t>
            </a:r>
            <a:br>
              <a:rPr lang="en-US" sz="3200" dirty="0" smtClean="0"/>
            </a:br>
            <a:r>
              <a:rPr lang="en-US" sz="3200" dirty="0" smtClean="0"/>
              <a:t>3- Cylindrical micelle</a:t>
            </a:r>
            <a:br>
              <a:rPr lang="en-US" sz="3200" dirty="0" smtClean="0"/>
            </a:br>
            <a:endParaRPr lang="ar-IQ" sz="3200" dirty="0"/>
          </a:p>
        </p:txBody>
      </p:sp>
      <p:pic>
        <p:nvPicPr>
          <p:cNvPr id="4" name="Picture 3"/>
          <p:cNvPicPr>
            <a:picLocks noGrp="1" noChangeAspect="1" noChangeArrowheads="1"/>
          </p:cNvPicPr>
          <p:nvPr>
            <p:ph idx="1"/>
          </p:nvPr>
        </p:nvPicPr>
        <p:blipFill>
          <a:blip r:embed="rId2"/>
          <a:srcRect/>
          <a:stretch>
            <a:fillRect/>
          </a:stretch>
        </p:blipFill>
        <p:spPr bwMode="auto">
          <a:xfrm>
            <a:off x="714348" y="2285993"/>
            <a:ext cx="7572428" cy="2143140"/>
          </a:xfrm>
          <a:prstGeom prst="rect">
            <a:avLst/>
          </a:prstGeom>
          <a:noFill/>
          <a:ln w="9525">
            <a:noFill/>
            <a:miter lim="800000"/>
            <a:headEnd/>
            <a:tailEnd/>
          </a:ln>
          <a:effectLst/>
        </p:spPr>
      </p:pic>
      <p:sp>
        <p:nvSpPr>
          <p:cNvPr id="5" name="مربع نص 4"/>
          <p:cNvSpPr txBox="1"/>
          <p:nvPr/>
        </p:nvSpPr>
        <p:spPr>
          <a:xfrm>
            <a:off x="1042433" y="3500438"/>
            <a:ext cx="1172116" cy="276999"/>
          </a:xfrm>
          <a:prstGeom prst="rect">
            <a:avLst/>
          </a:prstGeom>
          <a:noFill/>
        </p:spPr>
        <p:txBody>
          <a:bodyPr wrap="none" rtlCol="1">
            <a:spAutoFit/>
          </a:bodyPr>
          <a:lstStyle/>
          <a:p>
            <a:r>
              <a:rPr lang="en-US" sz="1200" dirty="0" smtClean="0"/>
              <a:t>Laminar micelle</a:t>
            </a:r>
            <a:endParaRPr lang="ar-IQ" sz="1200" dirty="0"/>
          </a:p>
        </p:txBody>
      </p:sp>
      <p:sp>
        <p:nvSpPr>
          <p:cNvPr id="6" name="مربع نص 5"/>
          <p:cNvSpPr txBox="1"/>
          <p:nvPr/>
        </p:nvSpPr>
        <p:spPr>
          <a:xfrm>
            <a:off x="714348" y="5072074"/>
            <a:ext cx="7656903" cy="646331"/>
          </a:xfrm>
          <a:prstGeom prst="rect">
            <a:avLst/>
          </a:prstGeom>
          <a:noFill/>
        </p:spPr>
        <p:txBody>
          <a:bodyPr wrap="square" rtlCol="1">
            <a:spAutoFit/>
          </a:bodyPr>
          <a:lstStyle/>
          <a:p>
            <a:r>
              <a:rPr lang="en-US" dirty="0" smtClean="0"/>
              <a:t>The physical properties of solution containing surface active agents are change ,</a:t>
            </a:r>
          </a:p>
          <a:p>
            <a:pPr algn="l" rtl="0"/>
            <a:r>
              <a:rPr lang="en-US" dirty="0" smtClean="0"/>
              <a:t>at C.M.C </a:t>
            </a:r>
            <a:r>
              <a:rPr lang="en-US" dirty="0" err="1" smtClean="0"/>
              <a:t>serface</a:t>
            </a:r>
            <a:r>
              <a:rPr lang="en-US" dirty="0" smtClean="0"/>
              <a:t> tension , conductivity , and osmotic pressure .   </a:t>
            </a:r>
            <a:endParaRPr lang="ar-IQ"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p:txBody>
          <a:bodyPr/>
          <a:lstStyle/>
          <a:p>
            <a:pPr algn="just" rtl="0">
              <a:buNone/>
            </a:pPr>
            <a:r>
              <a:rPr lang="en-US" u="sng" dirty="0" smtClean="0"/>
              <a:t>Experimental work </a:t>
            </a:r>
          </a:p>
          <a:p>
            <a:pPr algn="just" rtl="0">
              <a:buNone/>
            </a:pPr>
            <a:r>
              <a:rPr lang="en-US" dirty="0" smtClean="0"/>
              <a:t>The aim of this experiment is to observe the effect of increasing the concentration of </a:t>
            </a:r>
            <a:r>
              <a:rPr lang="en-US" dirty="0" err="1" smtClean="0"/>
              <a:t>Tween</a:t>
            </a:r>
            <a:r>
              <a:rPr lang="en-US" dirty="0" smtClean="0"/>
              <a:t> 80 on the solubility of salicylic acid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428604"/>
            <a:ext cx="8229600" cy="5697559"/>
          </a:xfrm>
        </p:spPr>
        <p:txBody>
          <a:bodyPr>
            <a:normAutofit lnSpcReduction="10000"/>
          </a:bodyPr>
          <a:lstStyle/>
          <a:p>
            <a:pPr algn="just" rtl="0">
              <a:buNone/>
            </a:pPr>
            <a:r>
              <a:rPr lang="en-GB" b="1" u="sng" dirty="0" smtClean="0"/>
              <a:t>Procedure: </a:t>
            </a:r>
          </a:p>
          <a:p>
            <a:pPr algn="just" rtl="0">
              <a:buNone/>
            </a:pPr>
            <a:r>
              <a:rPr lang="en-GB" dirty="0" smtClean="0"/>
              <a:t>1- prepare 6 solution of (0.25g) of salicylic acid in 25 ml of different concentrations of </a:t>
            </a:r>
            <a:r>
              <a:rPr lang="en-GB" dirty="0" err="1" smtClean="0"/>
              <a:t>Tween</a:t>
            </a:r>
            <a:r>
              <a:rPr lang="en-GB" dirty="0" smtClean="0"/>
              <a:t> 80 (0%,1%,2%,4%, 6%, and 10%) </a:t>
            </a:r>
          </a:p>
          <a:p>
            <a:pPr algn="just" rtl="0">
              <a:buNone/>
            </a:pPr>
            <a:r>
              <a:rPr lang="en-GB" dirty="0" smtClean="0"/>
              <a:t>2- shake the flasks for 10 minutes then filter </a:t>
            </a:r>
          </a:p>
          <a:p>
            <a:pPr algn="just" rtl="0">
              <a:buNone/>
            </a:pPr>
            <a:r>
              <a:rPr lang="en-GB" dirty="0" smtClean="0"/>
              <a:t>3- Titrate 10 ml of the filtrate </a:t>
            </a:r>
            <a:r>
              <a:rPr lang="en-GB" dirty="0" err="1" smtClean="0"/>
              <a:t>NaOH</a:t>
            </a:r>
            <a:r>
              <a:rPr lang="en-GB" dirty="0" smtClean="0"/>
              <a:t> solution (0.05)using  phenol red as indicator . The end point is determined  when the colour changes from yellow to pink </a:t>
            </a:r>
          </a:p>
          <a:p>
            <a:pPr algn="just" rtl="0">
              <a:buNone/>
            </a:pPr>
            <a:r>
              <a:rPr lang="en-GB" dirty="0" smtClean="0"/>
              <a:t>4- plot the solubility (w/v%) of salicylic acid against concentration (w/v%) of </a:t>
            </a:r>
            <a:r>
              <a:rPr lang="en-GB" dirty="0" err="1" smtClean="0"/>
              <a:t>tween</a:t>
            </a:r>
            <a:r>
              <a:rPr lang="en-GB" dirty="0" smtClean="0"/>
              <a:t> 80 .</a:t>
            </a:r>
          </a:p>
          <a:p>
            <a:endParaRPr lang="ar-IQ"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285728"/>
            <a:ext cx="8229600" cy="5840435"/>
          </a:xfrm>
        </p:spPr>
        <p:txBody>
          <a:bodyPr>
            <a:normAutofit/>
          </a:bodyPr>
          <a:lstStyle/>
          <a:p>
            <a:pPr algn="just" rtl="0">
              <a:buNone/>
            </a:pPr>
            <a:r>
              <a:rPr lang="en-US" b="1" i="1" u="sng" dirty="0" smtClean="0"/>
              <a:t>Calculation: </a:t>
            </a:r>
          </a:p>
          <a:p>
            <a:pPr algn="just" rtl="0">
              <a:buNone/>
            </a:pPr>
            <a:endParaRPr lang="en-US" b="1" i="1" u="sng" dirty="0" smtClean="0"/>
          </a:p>
          <a:p>
            <a:pPr algn="just" rtl="0">
              <a:buNone/>
            </a:pPr>
            <a:endParaRPr lang="en-US" b="1" i="1" u="sng" dirty="0" smtClean="0"/>
          </a:p>
          <a:p>
            <a:pPr algn="just" rtl="0">
              <a:buNone/>
            </a:pPr>
            <a:r>
              <a:rPr lang="en-US" dirty="0" smtClean="0"/>
              <a:t>(</a:t>
            </a:r>
            <a:r>
              <a:rPr lang="en-US" dirty="0" err="1" smtClean="0"/>
              <a:t>NaOH</a:t>
            </a:r>
            <a:r>
              <a:rPr lang="en-US" dirty="0" smtClean="0"/>
              <a:t>)    (Salicylic Acid)</a:t>
            </a:r>
          </a:p>
          <a:p>
            <a:pPr algn="just" rtl="0">
              <a:buNone/>
            </a:pPr>
            <a:r>
              <a:rPr lang="en-US" dirty="0" smtClean="0"/>
              <a:t>  N x V    =   N x V </a:t>
            </a:r>
          </a:p>
          <a:p>
            <a:pPr algn="just" rtl="0">
              <a:buNone/>
            </a:pPr>
            <a:r>
              <a:rPr lang="en-US" dirty="0" smtClean="0"/>
              <a:t>  (0.05) x    = (N(S.A)) x 10 </a:t>
            </a:r>
          </a:p>
          <a:p>
            <a:pPr algn="just" rtl="0">
              <a:buNone/>
            </a:pPr>
            <a:r>
              <a:rPr lang="en-US" sz="2800" dirty="0" smtClean="0"/>
              <a:t>N x V = Wt Salicylic acid / </a:t>
            </a:r>
            <a:r>
              <a:rPr lang="en-US" sz="2800" dirty="0" err="1" smtClean="0"/>
              <a:t>Eq.Wt</a:t>
            </a:r>
            <a:r>
              <a:rPr lang="en-US" sz="2800" dirty="0" smtClean="0"/>
              <a:t> Salicylic acid</a:t>
            </a:r>
          </a:p>
          <a:p>
            <a:pPr algn="just" rtl="0">
              <a:buNone/>
            </a:pPr>
            <a:r>
              <a:rPr lang="en-US" sz="2800" dirty="0" smtClean="0"/>
              <a:t>0.05 x 0.001 = Wt Salicylic acid/138.1 </a:t>
            </a:r>
          </a:p>
          <a:p>
            <a:pPr algn="just" rtl="0">
              <a:buNone/>
            </a:pPr>
            <a:r>
              <a:rPr lang="en-US" sz="2800" dirty="0" smtClean="0"/>
              <a:t>Wt Salicylic acid = </a:t>
            </a:r>
            <a:r>
              <a:rPr lang="en-US" sz="2800" smtClean="0"/>
              <a:t>0.0069 </a:t>
            </a:r>
            <a:r>
              <a:rPr lang="en-US" sz="2800" smtClean="0"/>
              <a:t>mg </a:t>
            </a:r>
            <a:r>
              <a:rPr lang="en-US" sz="2800" dirty="0" smtClean="0"/>
              <a:t>(Chemical factor) </a:t>
            </a:r>
          </a:p>
          <a:p>
            <a:pPr algn="just" rtl="0">
              <a:buNone/>
            </a:pPr>
            <a:r>
              <a:rPr lang="en-US" sz="2800" dirty="0" smtClean="0"/>
              <a:t>Chemical factor x end point = g (mg/ml) </a:t>
            </a:r>
            <a:r>
              <a:rPr lang="en-US" sz="2000" dirty="0" smtClean="0"/>
              <a:t>Salicylic acid in 10 ml </a:t>
            </a:r>
          </a:p>
        </p:txBody>
      </p:sp>
    </p:spTree>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226</TotalTime>
  <Words>628</Words>
  <Application>Microsoft Office PowerPoint</Application>
  <PresentationFormat>عرض على الشاشة (3:4)‏</PresentationFormat>
  <Paragraphs>29</Paragraphs>
  <Slides>8</Slides>
  <Notes>0</Notes>
  <HiddenSlides>0</HiddenSlides>
  <MMClips>0</MMClips>
  <ScaleCrop>false</ScaleCrop>
  <HeadingPairs>
    <vt:vector size="4" baseType="variant">
      <vt:variant>
        <vt:lpstr>سمة</vt:lpstr>
      </vt:variant>
      <vt:variant>
        <vt:i4>1</vt:i4>
      </vt:variant>
      <vt:variant>
        <vt:lpstr>عناوين الشرائح</vt:lpstr>
      </vt:variant>
      <vt:variant>
        <vt:i4>8</vt:i4>
      </vt:variant>
    </vt:vector>
  </HeadingPairs>
  <TitlesOfParts>
    <vt:vector size="9" baseType="lpstr">
      <vt:lpstr>سمة Office</vt:lpstr>
      <vt:lpstr>Prepared by Yussor noory                          Physical pharmacy                         college of  Pharmacy Lab5</vt:lpstr>
      <vt:lpstr>الشريحة 2</vt:lpstr>
      <vt:lpstr>الشريحة 3</vt:lpstr>
      <vt:lpstr>الشريحة 4</vt:lpstr>
      <vt:lpstr>Shape of micelle  1-Spherical micelle 2- Laminar micelle  3- Cylindrical micelle </vt:lpstr>
      <vt:lpstr>الشريحة 6</vt:lpstr>
      <vt:lpstr>الشريحة 7</vt:lpstr>
      <vt:lpstr>الشريحة 8</vt:lpstr>
    </vt:vector>
  </TitlesOfParts>
  <Company>ZzTeaM2009</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Prepared by Yussor noory                          Physical pharmacy                         college of  Pharmacy Lab5</dc:title>
  <dc:creator>DR.Ahmed Saker</dc:creator>
  <cp:lastModifiedBy>DR.Ahmed Saker</cp:lastModifiedBy>
  <cp:revision>33</cp:revision>
  <dcterms:created xsi:type="dcterms:W3CDTF">2008-03-09T21:45:21Z</dcterms:created>
  <dcterms:modified xsi:type="dcterms:W3CDTF">2008-03-09T21:16:13Z</dcterms:modified>
</cp:coreProperties>
</file>