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9EE1A18-FEF1-4FD8-9D67-3F7700120C4B}" type="datetimeFigureOut">
              <a:rPr lang="ar-IQ" smtClean="0"/>
              <a:pPr/>
              <a:t>03/03/1429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F25C0C-5EBE-4585-9AB8-3FCDB25AFC92}"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9EE1A18-FEF1-4FD8-9D67-3F7700120C4B}" type="datetimeFigureOut">
              <a:rPr lang="ar-IQ" smtClean="0"/>
              <a:pPr/>
              <a:t>03/03/1429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3F25C0C-5EBE-4585-9AB8-3FCDB25AFC9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428605"/>
            <a:ext cx="7772400" cy="357189"/>
          </a:xfrm>
          <a:ln w="28575">
            <a:solidFill>
              <a:schemeClr val="bg1"/>
            </a:solidFill>
          </a:ln>
        </p:spPr>
        <p:txBody>
          <a:bodyPr>
            <a:normAutofit fontScale="90000"/>
          </a:bodyPr>
          <a:lstStyle/>
          <a:p>
            <a:pPr algn="l" rtl="0"/>
            <a:r>
              <a:rPr lang="en-US" sz="3600" b="1" dirty="0" smtClean="0"/>
              <a:t/>
            </a:r>
            <a:br>
              <a:rPr lang="en-US" sz="3600" b="1" dirty="0" smtClean="0"/>
            </a:br>
            <a:r>
              <a:rPr lang="en-US" sz="3600" b="1" dirty="0" smtClean="0"/>
              <a:t/>
            </a:r>
            <a:br>
              <a:rPr lang="en-US" sz="3600" b="1" dirty="0" smtClean="0"/>
            </a:br>
            <a:r>
              <a:rPr lang="en-US" sz="1200" u="sng" dirty="0" smtClean="0"/>
              <a:t>Prepared by </a:t>
            </a:r>
            <a:r>
              <a:rPr lang="en-US" sz="1200" u="sng" dirty="0" err="1" smtClean="0"/>
              <a:t>Yussor</a:t>
            </a:r>
            <a:r>
              <a:rPr lang="en-US" sz="1200" u="sng" dirty="0" smtClean="0"/>
              <a:t> </a:t>
            </a:r>
            <a:r>
              <a:rPr lang="en-US" sz="1200" u="sng" dirty="0" err="1" smtClean="0"/>
              <a:t>noory</a:t>
            </a:r>
            <a:r>
              <a:rPr lang="en-US" sz="1200" u="sng" dirty="0" smtClean="0"/>
              <a:t>                                                         Physical pharmacy                                                                  college of  Pharmacy</a:t>
            </a:r>
            <a:r>
              <a:rPr lang="en-US" sz="3600" dirty="0" smtClean="0"/>
              <a:t/>
            </a:r>
            <a:br>
              <a:rPr lang="en-US" sz="3600" dirty="0" smtClean="0"/>
            </a:br>
            <a:r>
              <a:rPr lang="en-US" sz="3600" b="1" dirty="0" smtClean="0"/>
              <a:t>Lab 3</a:t>
            </a:r>
            <a:br>
              <a:rPr lang="en-US" sz="3600" b="1" dirty="0" smtClean="0"/>
            </a:br>
            <a:r>
              <a:rPr lang="en-US" sz="3600" b="1" dirty="0" smtClean="0"/>
              <a:t>Chemical kinetics</a:t>
            </a:r>
            <a:r>
              <a:rPr lang="en-US" b="1" dirty="0" smtClean="0"/>
              <a:t/>
            </a:r>
            <a:br>
              <a:rPr lang="en-US" b="1" dirty="0" smtClean="0"/>
            </a:br>
            <a:endParaRPr lang="ar-IQ" dirty="0"/>
          </a:p>
        </p:txBody>
      </p:sp>
      <p:sp>
        <p:nvSpPr>
          <p:cNvPr id="3" name="عنوان فرعي 2"/>
          <p:cNvSpPr>
            <a:spLocks noGrp="1"/>
          </p:cNvSpPr>
          <p:nvPr>
            <p:ph type="subTitle" idx="1"/>
          </p:nvPr>
        </p:nvSpPr>
        <p:spPr>
          <a:xfrm>
            <a:off x="571472" y="1357298"/>
            <a:ext cx="7858180" cy="5143536"/>
          </a:xfrm>
        </p:spPr>
        <p:txBody>
          <a:bodyPr>
            <a:noAutofit/>
          </a:bodyPr>
          <a:lstStyle/>
          <a:p>
            <a:pPr algn="just" rtl="0"/>
            <a:r>
              <a:rPr lang="en-US" sz="1600" dirty="0" smtClean="0">
                <a:solidFill>
                  <a:schemeClr val="tx1"/>
                </a:solidFill>
              </a:rPr>
              <a:t>can </a:t>
            </a:r>
            <a:r>
              <a:rPr lang="en-US" sz="1600" dirty="0">
                <a:solidFill>
                  <a:schemeClr val="tx1"/>
                </a:solidFill>
              </a:rPr>
              <a:t>be defined as a quantitative study of concentration (or pressure) changes with time brought about by chemical reaction. In other words, the chemical kinetics investigates velocities of various chemical reactions. </a:t>
            </a:r>
          </a:p>
          <a:p>
            <a:pPr algn="just" rtl="0"/>
            <a:r>
              <a:rPr lang="en-US" sz="1600" b="1" dirty="0">
                <a:solidFill>
                  <a:schemeClr val="tx1"/>
                </a:solidFill>
              </a:rPr>
              <a:t>Reaction rate </a:t>
            </a:r>
            <a:r>
              <a:rPr lang="en-US" sz="1600" i="1" dirty="0">
                <a:solidFill>
                  <a:schemeClr val="tx1"/>
                </a:solidFill>
              </a:rPr>
              <a:t>is the decrease of the concentration per unit time of one of the reactants. The rate constant is a measure of the rate of a given chemical reaction under specified conditions (pressure, temperature). It may be defined in words as the rate of change in concentration of reactant or product with time for a reaction in which all the reactants are at unit concentration. </a:t>
            </a:r>
            <a:endParaRPr lang="en-US" sz="1600" i="1" dirty="0" smtClean="0">
              <a:solidFill>
                <a:schemeClr val="tx1"/>
              </a:solidFill>
            </a:endParaRPr>
          </a:p>
          <a:p>
            <a:pPr rtl="0"/>
            <a:r>
              <a:rPr lang="en-US" sz="1600" i="1" dirty="0" smtClean="0">
                <a:solidFill>
                  <a:schemeClr val="tx1"/>
                </a:solidFill>
              </a:rPr>
              <a:t>Rate =-</a:t>
            </a:r>
            <a:r>
              <a:rPr lang="el-GR" sz="1600" i="1" dirty="0" smtClean="0">
                <a:solidFill>
                  <a:schemeClr val="tx1"/>
                </a:solidFill>
              </a:rPr>
              <a:t>Δ</a:t>
            </a:r>
            <a:r>
              <a:rPr lang="en-US" sz="1600" i="1" dirty="0" smtClean="0">
                <a:solidFill>
                  <a:schemeClr val="tx1"/>
                </a:solidFill>
              </a:rPr>
              <a:t>C of react /</a:t>
            </a:r>
            <a:r>
              <a:rPr lang="el-GR" sz="1600" i="1" dirty="0" smtClean="0">
                <a:solidFill>
                  <a:schemeClr val="tx1"/>
                </a:solidFill>
              </a:rPr>
              <a:t>Δ</a:t>
            </a:r>
            <a:r>
              <a:rPr lang="en-US" sz="1600" i="1" dirty="0" smtClean="0">
                <a:solidFill>
                  <a:schemeClr val="tx1"/>
                </a:solidFill>
              </a:rPr>
              <a:t>t or = </a:t>
            </a:r>
            <a:r>
              <a:rPr lang="el-GR" sz="1600" i="1" dirty="0" smtClean="0">
                <a:solidFill>
                  <a:schemeClr val="tx1"/>
                </a:solidFill>
              </a:rPr>
              <a:t>Δ</a:t>
            </a:r>
            <a:r>
              <a:rPr lang="en-US" sz="1600" i="1" dirty="0">
                <a:solidFill>
                  <a:schemeClr val="tx1"/>
                </a:solidFill>
              </a:rPr>
              <a:t> </a:t>
            </a:r>
            <a:r>
              <a:rPr lang="en-US" sz="1600" i="1" dirty="0" smtClean="0">
                <a:solidFill>
                  <a:schemeClr val="tx1"/>
                </a:solidFill>
              </a:rPr>
              <a:t>of product /</a:t>
            </a:r>
            <a:r>
              <a:rPr lang="el-GR" sz="1600" i="1" dirty="0" smtClean="0">
                <a:solidFill>
                  <a:schemeClr val="tx1"/>
                </a:solidFill>
              </a:rPr>
              <a:t>Δ</a:t>
            </a:r>
            <a:r>
              <a:rPr lang="en-US" sz="1600" i="1" dirty="0" smtClean="0">
                <a:solidFill>
                  <a:schemeClr val="tx1"/>
                </a:solidFill>
              </a:rPr>
              <a:t>t</a:t>
            </a:r>
            <a:endParaRPr lang="en-US" sz="1600" i="1" dirty="0">
              <a:solidFill>
                <a:schemeClr val="tx1"/>
              </a:solidFill>
            </a:endParaRPr>
          </a:p>
          <a:p>
            <a:pPr algn="just" rtl="0"/>
            <a:r>
              <a:rPr lang="en-US" sz="1600" dirty="0">
                <a:solidFill>
                  <a:schemeClr val="tx1"/>
                </a:solidFill>
              </a:rPr>
              <a:t>The </a:t>
            </a:r>
            <a:r>
              <a:rPr lang="en-US" sz="1600" b="1" dirty="0">
                <a:solidFill>
                  <a:schemeClr val="tx1"/>
                </a:solidFill>
              </a:rPr>
              <a:t>order of reaction </a:t>
            </a:r>
            <a:r>
              <a:rPr lang="en-US" sz="1600" i="1" dirty="0">
                <a:solidFill>
                  <a:schemeClr val="tx1"/>
                </a:solidFill>
              </a:rPr>
              <a:t>is usually a small integer, but in special cases it may have a fractional value or be zero. It is formally defined as the sum of the powers of the concentration terms that occur in the differential form of the rate law. If the chemical reaction proceeds in a series of sequential stages, then the rate of the reaction is limited by the slowest stage</a:t>
            </a:r>
            <a:r>
              <a:rPr lang="en-US" sz="1600" i="1" dirty="0" smtClean="0">
                <a:solidFill>
                  <a:schemeClr val="tx1"/>
                </a:solidFill>
              </a:rPr>
              <a:t>.</a:t>
            </a:r>
          </a:p>
          <a:p>
            <a:pPr algn="just" rtl="0"/>
            <a:r>
              <a:rPr lang="en-US" sz="1600" dirty="0" smtClean="0">
                <a:solidFill>
                  <a:schemeClr val="tx1"/>
                </a:solidFill>
              </a:rPr>
              <a:t>1- zero order </a:t>
            </a:r>
          </a:p>
          <a:p>
            <a:pPr algn="just" rtl="0"/>
            <a:r>
              <a:rPr lang="en-US" sz="1600" dirty="0" smtClean="0">
                <a:solidFill>
                  <a:schemeClr val="tx1"/>
                </a:solidFill>
              </a:rPr>
              <a:t>2-first order </a:t>
            </a:r>
          </a:p>
          <a:p>
            <a:pPr algn="just" rtl="0"/>
            <a:r>
              <a:rPr lang="en-US" sz="1600" dirty="0" smtClean="0">
                <a:solidFill>
                  <a:schemeClr val="tx1"/>
                </a:solidFill>
              </a:rPr>
              <a:t>3- second order </a:t>
            </a:r>
          </a:p>
          <a:p>
            <a:pPr lvl="0" algn="just" rtl="0"/>
            <a:r>
              <a:rPr lang="en-US" sz="1600" i="1" dirty="0" smtClean="0">
                <a:solidFill>
                  <a:schemeClr val="tx1"/>
                </a:solidFill>
              </a:rPr>
              <a:t>4- </a:t>
            </a:r>
            <a:r>
              <a:rPr lang="en-GB" sz="1800" dirty="0" smtClean="0">
                <a:solidFill>
                  <a:schemeClr val="tx1"/>
                </a:solidFill>
              </a:rPr>
              <a:t>Third order reaction.</a:t>
            </a:r>
            <a:endParaRPr lang="en-US" sz="1800" i="1" dirty="0">
              <a:solidFill>
                <a:schemeClr val="tx1"/>
              </a:solidFill>
            </a:endParaRPr>
          </a:p>
          <a:p>
            <a:pPr algn="just" rtl="0"/>
            <a:r>
              <a:rPr lang="en-US" sz="1600" dirty="0" err="1">
                <a:solidFill>
                  <a:schemeClr val="tx1"/>
                </a:solidFill>
              </a:rPr>
              <a:t>Molecularity</a:t>
            </a:r>
            <a:r>
              <a:rPr lang="en-US" sz="1600" dirty="0">
                <a:solidFill>
                  <a:schemeClr val="tx1"/>
                </a:solidFill>
              </a:rPr>
              <a:t> is the number of molecules or ions from which the transition state is formed. The time taken for 50% reaction to occur is called the </a:t>
            </a:r>
            <a:r>
              <a:rPr lang="en-US" sz="1600" i="1" dirty="0">
                <a:solidFill>
                  <a:schemeClr val="tx1"/>
                </a:solidFill>
              </a:rPr>
              <a:t>half life</a:t>
            </a:r>
            <a:r>
              <a:rPr lang="en-US" sz="1400" b="1" i="1" dirty="0"/>
              <a:t>. </a:t>
            </a:r>
            <a:endParaRPr lang="ar-IQ"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normAutofit lnSpcReduction="10000"/>
          </a:bodyPr>
          <a:lstStyle/>
          <a:p>
            <a:pPr algn="l" rtl="0">
              <a:buNone/>
            </a:pPr>
            <a:endParaRPr lang="en-GB" sz="2000" b="1" i="1" dirty="0" smtClean="0"/>
          </a:p>
          <a:p>
            <a:pPr algn="l" rtl="0">
              <a:buNone/>
            </a:pPr>
            <a:r>
              <a:rPr lang="en-GB" sz="2000" b="1" i="1" dirty="0" smtClean="0"/>
              <a:t>Order of reaction </a:t>
            </a:r>
            <a:endParaRPr lang="en-US" sz="2000" dirty="0" smtClean="0"/>
          </a:p>
          <a:p>
            <a:pPr algn="l" rtl="0">
              <a:buNone/>
            </a:pPr>
            <a:r>
              <a:rPr lang="en-GB" sz="2000" dirty="0" smtClean="0"/>
              <a:t>It is the no of atoms or molecules whose concentration determine the rate of reaction.</a:t>
            </a:r>
            <a:endParaRPr lang="en-US" sz="2000" dirty="0" smtClean="0"/>
          </a:p>
          <a:p>
            <a:pPr algn="l" rtl="0">
              <a:buNone/>
            </a:pPr>
            <a:r>
              <a:rPr lang="en-GB" sz="2000" dirty="0" smtClean="0"/>
              <a:t>n</a:t>
            </a:r>
            <a:r>
              <a:rPr lang="en-GB" sz="2000" baseline="-25000" dirty="0" smtClean="0"/>
              <a:t>1</a:t>
            </a:r>
            <a:r>
              <a:rPr lang="en-GB" sz="2000" dirty="0" smtClean="0"/>
              <a:t>A+n</a:t>
            </a:r>
            <a:r>
              <a:rPr lang="en-GB" sz="2000" baseline="-25000" dirty="0" smtClean="0"/>
              <a:t>2</a:t>
            </a:r>
            <a:r>
              <a:rPr lang="en-GB" sz="2000" dirty="0" smtClean="0"/>
              <a:t>B+n</a:t>
            </a:r>
            <a:r>
              <a:rPr lang="en-GB" sz="2000" baseline="-25000" dirty="0" smtClean="0"/>
              <a:t>3</a:t>
            </a:r>
            <a:r>
              <a:rPr lang="en-GB" sz="2000" dirty="0" smtClean="0"/>
              <a:t>C                     products</a:t>
            </a:r>
            <a:endParaRPr lang="en-US" sz="2000" dirty="0" smtClean="0"/>
          </a:p>
          <a:p>
            <a:pPr algn="l" rtl="0">
              <a:buNone/>
            </a:pPr>
            <a:r>
              <a:rPr lang="en-GB" sz="2000" dirty="0" smtClean="0"/>
              <a:t>Rate = </a:t>
            </a:r>
            <a:endParaRPr lang="en-US" sz="2000" dirty="0" smtClean="0"/>
          </a:p>
          <a:p>
            <a:pPr algn="l" rtl="0">
              <a:buNone/>
            </a:pPr>
            <a:r>
              <a:rPr lang="en-GB" sz="2000" dirty="0" smtClean="0"/>
              <a:t>Order = n</a:t>
            </a:r>
            <a:r>
              <a:rPr lang="en-GB" sz="2000" baseline="-25000" dirty="0" smtClean="0"/>
              <a:t>1</a:t>
            </a:r>
            <a:r>
              <a:rPr lang="en-GB" sz="2000" dirty="0" smtClean="0"/>
              <a:t> + n</a:t>
            </a:r>
            <a:r>
              <a:rPr lang="en-GB" sz="2000" baseline="-25000" dirty="0" smtClean="0"/>
              <a:t>2</a:t>
            </a:r>
            <a:r>
              <a:rPr lang="en-GB" sz="2000" dirty="0" smtClean="0"/>
              <a:t> + n</a:t>
            </a:r>
            <a:r>
              <a:rPr lang="en-GB" sz="2000" baseline="-25000" dirty="0" smtClean="0"/>
              <a:t>3</a:t>
            </a:r>
            <a:r>
              <a:rPr lang="en-GB" sz="2000" dirty="0" smtClean="0"/>
              <a:t> </a:t>
            </a:r>
            <a:endParaRPr lang="en-US" sz="2000" dirty="0" smtClean="0"/>
          </a:p>
          <a:p>
            <a:pPr algn="l" rtl="0">
              <a:buNone/>
            </a:pPr>
            <a:r>
              <a:rPr lang="en-GB" sz="2000" dirty="0" smtClean="0"/>
              <a:t>Reactions may be also classified according to </a:t>
            </a:r>
            <a:r>
              <a:rPr lang="en-GB" sz="2000" dirty="0" err="1" smtClean="0"/>
              <a:t>molecularity</a:t>
            </a:r>
            <a:r>
              <a:rPr lang="en-GB" sz="2000" dirty="0" smtClean="0"/>
              <a:t>.</a:t>
            </a:r>
            <a:endParaRPr lang="en-GB" sz="2000" b="1" i="1" dirty="0" smtClean="0"/>
          </a:p>
          <a:p>
            <a:pPr algn="l" rtl="0">
              <a:buNone/>
            </a:pPr>
            <a:r>
              <a:rPr lang="en-GB" sz="2000" b="1" i="1" dirty="0" smtClean="0"/>
              <a:t>Factors affecting rate of reaction </a:t>
            </a:r>
            <a:endParaRPr lang="en-US" sz="2000" dirty="0" smtClean="0"/>
          </a:p>
          <a:p>
            <a:pPr lvl="0" algn="l" rtl="0"/>
            <a:r>
              <a:rPr lang="en-GB" sz="2000" dirty="0" smtClean="0"/>
              <a:t>Temperature.</a:t>
            </a:r>
            <a:endParaRPr lang="en-US" sz="2000" dirty="0" smtClean="0"/>
          </a:p>
          <a:p>
            <a:pPr lvl="0" algn="l" rtl="0"/>
            <a:r>
              <a:rPr lang="en-GB" sz="2000" dirty="0" smtClean="0"/>
              <a:t>Catalysts.</a:t>
            </a:r>
            <a:endParaRPr lang="en-US" sz="2000" dirty="0" smtClean="0"/>
          </a:p>
          <a:p>
            <a:pPr lvl="0" algn="l" rtl="0"/>
            <a:r>
              <a:rPr lang="en-GB" sz="2000" dirty="0" smtClean="0"/>
              <a:t>Conc. .</a:t>
            </a:r>
          </a:p>
          <a:p>
            <a:pPr lvl="0" algn="l" rtl="0">
              <a:buNone/>
            </a:pPr>
            <a:r>
              <a:rPr lang="en-GB" sz="2000" dirty="0" smtClean="0"/>
              <a:t>Half-time : the period of time required for a drug to decompose to one half the original concentration .</a:t>
            </a:r>
          </a:p>
          <a:p>
            <a:pPr lvl="0" algn="l" rtl="0">
              <a:buNone/>
            </a:pPr>
            <a:r>
              <a:rPr lang="en-GB" sz="2000" dirty="0" smtClean="0"/>
              <a:t>Shelf time : time required for a drug to loss 10% of its original concentration .   </a:t>
            </a:r>
          </a:p>
          <a:p>
            <a:pPr lvl="0" algn="l" rtl="0">
              <a:buNone/>
            </a:pPr>
            <a:r>
              <a:rPr lang="en-GB" sz="2000" dirty="0" smtClean="0"/>
              <a:t> </a:t>
            </a:r>
            <a:endParaRPr lang="en-US" sz="2000" dirty="0" smtClean="0"/>
          </a:p>
          <a:p>
            <a:pPr algn="l" rtl="0">
              <a:buNone/>
            </a:pPr>
            <a:endParaRPr lang="ar-IQ" sz="2000" dirty="0"/>
          </a:p>
        </p:txBody>
      </p:sp>
      <p:cxnSp>
        <p:nvCxnSpPr>
          <p:cNvPr id="5" name="رابط كسهم مستقيم 4"/>
          <p:cNvCxnSpPr/>
          <p:nvPr/>
        </p:nvCxnSpPr>
        <p:spPr>
          <a:xfrm>
            <a:off x="2071670" y="1927214"/>
            <a:ext cx="78581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just" rtl="0"/>
            <a:r>
              <a:rPr lang="en-US" u="sng" dirty="0" smtClean="0"/>
              <a:t>Experimental work </a:t>
            </a:r>
            <a:endParaRPr lang="ar-IQ" u="sng" dirty="0"/>
          </a:p>
        </p:txBody>
      </p:sp>
      <p:sp>
        <p:nvSpPr>
          <p:cNvPr id="3" name="عنصر نائب للمحتوى 2"/>
          <p:cNvSpPr>
            <a:spLocks noGrp="1"/>
          </p:cNvSpPr>
          <p:nvPr>
            <p:ph idx="1"/>
          </p:nvPr>
        </p:nvSpPr>
        <p:spPr/>
        <p:txBody>
          <a:bodyPr/>
          <a:lstStyle/>
          <a:p>
            <a:pPr algn="just" rtl="0">
              <a:buNone/>
            </a:pPr>
            <a:r>
              <a:rPr lang="en-GB" dirty="0" smtClean="0"/>
              <a:t>Determination of specific reaction rate ethyl acetate in presence of 1N HCL</a:t>
            </a:r>
            <a:endParaRPr lang="en-US" dirty="0" smtClean="0"/>
          </a:p>
          <a:p>
            <a:pPr algn="just">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85000" lnSpcReduction="10000"/>
          </a:bodyPr>
          <a:lstStyle/>
          <a:p>
            <a:pPr marL="514350" indent="-514350" algn="just" rtl="0">
              <a:buNone/>
            </a:pPr>
            <a:r>
              <a:rPr lang="en-GB" b="1" u="sng" dirty="0" smtClean="0"/>
              <a:t>Procedures:</a:t>
            </a:r>
            <a:endParaRPr lang="en-US" dirty="0" smtClean="0"/>
          </a:p>
          <a:p>
            <a:pPr marL="514350" lvl="0" indent="-514350" algn="just" rtl="0">
              <a:buFont typeface="+mj-lt"/>
              <a:buAutoNum type="arabicPeriod"/>
            </a:pPr>
            <a:r>
              <a:rPr lang="en-GB" dirty="0" smtClean="0"/>
              <a:t>In a dry clean stopped conical flask put 18 C.C. dist H</a:t>
            </a:r>
            <a:r>
              <a:rPr lang="en-GB" baseline="-25000" dirty="0" smtClean="0"/>
              <a:t>2</a:t>
            </a:r>
            <a:r>
              <a:rPr lang="en-GB" dirty="0" smtClean="0"/>
              <a:t>O and 20 ml 1 N HCL.</a:t>
            </a:r>
            <a:endParaRPr lang="en-US" dirty="0" smtClean="0"/>
          </a:p>
          <a:p>
            <a:pPr marL="514350" lvl="0" indent="-514350" algn="just" rtl="0">
              <a:buFont typeface="+mj-lt"/>
              <a:buAutoNum type="arabicPeriod"/>
            </a:pPr>
            <a:r>
              <a:rPr lang="en-GB" dirty="0" smtClean="0"/>
              <a:t>To this mixture, add 2 C.C. ethyl acetate.</a:t>
            </a:r>
            <a:endParaRPr lang="en-US" dirty="0" smtClean="0"/>
          </a:p>
          <a:p>
            <a:pPr marL="514350" lvl="0" indent="-514350" algn="just" rtl="0">
              <a:buFont typeface="+mj-lt"/>
              <a:buAutoNum type="arabicPeriod"/>
            </a:pPr>
            <a:r>
              <a:rPr lang="en-GB" dirty="0" smtClean="0"/>
              <a:t>In another flask (titration flask) put 30 C.C. dist. H</a:t>
            </a:r>
            <a:r>
              <a:rPr lang="en-GB" baseline="-25000" dirty="0" smtClean="0"/>
              <a:t>2</a:t>
            </a:r>
            <a:r>
              <a:rPr lang="en-GB" dirty="0" smtClean="0"/>
              <a:t>O (by a measure) and transfer 5 ml of the mixture into the titration flask (use </a:t>
            </a:r>
            <a:r>
              <a:rPr lang="en-GB" dirty="0" err="1" smtClean="0"/>
              <a:t>pepett</a:t>
            </a:r>
            <a:r>
              <a:rPr lang="en-GB" dirty="0" smtClean="0"/>
              <a:t>) (water is added to decrease the effect of ethyl acetate).</a:t>
            </a:r>
            <a:endParaRPr lang="en-US" dirty="0" smtClean="0"/>
          </a:p>
          <a:p>
            <a:pPr marL="514350" lvl="0" indent="-514350" algn="just" rtl="0">
              <a:buFont typeface="+mj-lt"/>
              <a:buAutoNum type="arabicPeriod"/>
            </a:pPr>
            <a:r>
              <a:rPr lang="en-GB" dirty="0" smtClean="0"/>
              <a:t>Titrate against 4N </a:t>
            </a:r>
            <a:r>
              <a:rPr lang="en-GB" dirty="0" err="1" smtClean="0"/>
              <a:t>NaOH</a:t>
            </a:r>
            <a:r>
              <a:rPr lang="en-GB" dirty="0" smtClean="0"/>
              <a:t> using </a:t>
            </a:r>
            <a:r>
              <a:rPr lang="en-GB" dirty="0" err="1" smtClean="0"/>
              <a:t>Ph.Ph</a:t>
            </a:r>
            <a:r>
              <a:rPr lang="en-GB" dirty="0" smtClean="0"/>
              <a:t>. indicator at 0 time or blank E.P. = HCL.</a:t>
            </a:r>
            <a:endParaRPr lang="en-US" dirty="0" smtClean="0"/>
          </a:p>
          <a:p>
            <a:pPr marL="514350" indent="-514350" algn="just" rtl="0">
              <a:buFont typeface="+mj-lt"/>
              <a:buAutoNum type="arabicPeriod"/>
            </a:pPr>
            <a:r>
              <a:rPr lang="en-GB" dirty="0" smtClean="0"/>
              <a:t>i.e. </a:t>
            </a:r>
            <a:r>
              <a:rPr lang="en-GB" dirty="0" err="1" smtClean="0"/>
              <a:t>E.P.o</a:t>
            </a:r>
            <a:r>
              <a:rPr lang="en-GB" dirty="0" smtClean="0"/>
              <a:t> = b = HCL </a:t>
            </a:r>
            <a:endParaRPr lang="en-US" dirty="0" smtClean="0"/>
          </a:p>
          <a:p>
            <a:pPr marL="514350" lvl="0" indent="-514350" algn="just" rtl="0">
              <a:buFont typeface="+mj-lt"/>
              <a:buAutoNum type="arabicPeriod"/>
            </a:pPr>
            <a:r>
              <a:rPr lang="en-GB" dirty="0" smtClean="0"/>
              <a:t>Repeat the </a:t>
            </a:r>
            <a:r>
              <a:rPr lang="en-GB" dirty="0" err="1" smtClean="0"/>
              <a:t>titiation</a:t>
            </a:r>
            <a:r>
              <a:rPr lang="en-GB" dirty="0" smtClean="0"/>
              <a:t> after different time intervals: 5,15,30,40,50. </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55000" lnSpcReduction="20000"/>
          </a:bodyPr>
          <a:lstStyle/>
          <a:p>
            <a:pPr algn="just" rtl="0">
              <a:buNone/>
            </a:pPr>
            <a:r>
              <a:rPr lang="en-GB" b="1" u="sng" dirty="0" smtClean="0"/>
              <a:t>Calculation:</a:t>
            </a:r>
            <a:endParaRPr lang="en-US" dirty="0" smtClean="0"/>
          </a:p>
          <a:p>
            <a:pPr algn="just" rtl="0">
              <a:buNone/>
            </a:pPr>
            <a:r>
              <a:rPr lang="en-GB" dirty="0" smtClean="0"/>
              <a:t>	CH</a:t>
            </a:r>
            <a:r>
              <a:rPr lang="en-GB" baseline="-25000" dirty="0" smtClean="0"/>
              <a:t>3</a:t>
            </a:r>
            <a:r>
              <a:rPr lang="en-GB" dirty="0" smtClean="0"/>
              <a:t>COOEt + H</a:t>
            </a:r>
            <a:r>
              <a:rPr lang="en-GB" baseline="-25000" dirty="0" smtClean="0"/>
              <a:t>2</a:t>
            </a:r>
            <a:r>
              <a:rPr lang="en-GB" dirty="0" smtClean="0"/>
              <a:t>O  CH</a:t>
            </a:r>
            <a:r>
              <a:rPr lang="en-GB" baseline="-25000" dirty="0" smtClean="0"/>
              <a:t>3</a:t>
            </a:r>
            <a:r>
              <a:rPr lang="en-GB" dirty="0" smtClean="0"/>
              <a:t>COOH + </a:t>
            </a:r>
            <a:r>
              <a:rPr lang="en-GB" dirty="0" err="1" smtClean="0"/>
              <a:t>EtOH</a:t>
            </a:r>
            <a:endParaRPr lang="en-US" dirty="0" smtClean="0"/>
          </a:p>
          <a:p>
            <a:pPr algn="just" rtl="0">
              <a:buNone/>
            </a:pPr>
            <a:r>
              <a:rPr lang="en-GB" dirty="0" smtClean="0"/>
              <a:t> </a:t>
            </a:r>
            <a:endParaRPr lang="en-US" dirty="0" smtClean="0"/>
          </a:p>
          <a:p>
            <a:pPr algn="just" rtl="0">
              <a:buNone/>
            </a:pPr>
            <a:r>
              <a:rPr lang="en-GB" dirty="0" smtClean="0"/>
              <a:t>This is first order bimolecular reaction.</a:t>
            </a:r>
            <a:endParaRPr lang="en-US" dirty="0" smtClean="0"/>
          </a:p>
          <a:p>
            <a:pPr algn="just" rtl="0">
              <a:buNone/>
            </a:pPr>
            <a:r>
              <a:rPr lang="en-GB" b="1" dirty="0" smtClean="0"/>
              <a:t>At 0 time</a:t>
            </a:r>
            <a:r>
              <a:rPr lang="en-GB" dirty="0" smtClean="0"/>
              <a:t>:  CH</a:t>
            </a:r>
            <a:r>
              <a:rPr lang="en-GB" baseline="-25000" dirty="0" smtClean="0"/>
              <a:t>3</a:t>
            </a:r>
            <a:r>
              <a:rPr lang="en-GB" dirty="0" smtClean="0"/>
              <a:t>COOEt is not affected.</a:t>
            </a:r>
            <a:endParaRPr lang="en-US" dirty="0" smtClean="0"/>
          </a:p>
          <a:p>
            <a:pPr algn="just" rtl="0">
              <a:buNone/>
            </a:pPr>
            <a:r>
              <a:rPr lang="en-GB" dirty="0" smtClean="0"/>
              <a:t>So  E.P. = HCL (blank, b.)</a:t>
            </a:r>
            <a:endParaRPr lang="en-US" dirty="0" smtClean="0"/>
          </a:p>
          <a:p>
            <a:pPr algn="just" rtl="0">
              <a:buNone/>
            </a:pPr>
            <a:r>
              <a:rPr lang="en-GB" b="1" dirty="0" smtClean="0"/>
              <a:t>After 5: </a:t>
            </a:r>
            <a:endParaRPr lang="en-US" dirty="0" smtClean="0"/>
          </a:p>
          <a:p>
            <a:pPr algn="just" rtl="0">
              <a:buNone/>
            </a:pPr>
            <a:r>
              <a:rPr lang="en-GB" dirty="0" smtClean="0"/>
              <a:t>E.P. = HCL + CH</a:t>
            </a:r>
            <a:r>
              <a:rPr lang="en-GB" baseline="-25000" dirty="0" smtClean="0"/>
              <a:t>3</a:t>
            </a:r>
            <a:r>
              <a:rPr lang="en-GB" dirty="0" smtClean="0"/>
              <a:t>COOH (formed by hydrolysis or degradation)</a:t>
            </a:r>
            <a:endParaRPr lang="en-US" dirty="0" smtClean="0"/>
          </a:p>
          <a:p>
            <a:pPr algn="just" rtl="0">
              <a:buNone/>
            </a:pPr>
            <a:r>
              <a:rPr lang="en-GB" dirty="0" smtClean="0"/>
              <a:t>E.P. after 5 – b. = </a:t>
            </a:r>
            <a:r>
              <a:rPr lang="en-GB" dirty="0" err="1" smtClean="0"/>
              <a:t>HAc</a:t>
            </a:r>
            <a:endParaRPr lang="en-US" dirty="0" smtClean="0"/>
          </a:p>
          <a:p>
            <a:pPr algn="just" rtl="0">
              <a:buNone/>
            </a:pPr>
            <a:r>
              <a:rPr lang="en-GB" dirty="0" smtClean="0"/>
              <a:t>		= ml of </a:t>
            </a:r>
            <a:r>
              <a:rPr lang="en-GB" dirty="0" err="1" smtClean="0"/>
              <a:t>NaOH</a:t>
            </a:r>
            <a:r>
              <a:rPr lang="en-GB" dirty="0" smtClean="0"/>
              <a:t> equivalent to </a:t>
            </a:r>
            <a:r>
              <a:rPr lang="en-GB" dirty="0" err="1" smtClean="0"/>
              <a:t>Hac</a:t>
            </a:r>
            <a:endParaRPr lang="en-GB" dirty="0" smtClean="0"/>
          </a:p>
          <a:p>
            <a:pPr algn="just" rtl="0">
              <a:buNone/>
            </a:pPr>
            <a:r>
              <a:rPr lang="en-GB" dirty="0" smtClean="0"/>
              <a:t>= ml of </a:t>
            </a:r>
            <a:r>
              <a:rPr lang="en-GB" dirty="0" err="1" smtClean="0"/>
              <a:t>NaOH</a:t>
            </a:r>
            <a:r>
              <a:rPr lang="en-GB" dirty="0" smtClean="0"/>
              <a:t> equivalent to decomposed ethyl acetate after 5 min.</a:t>
            </a:r>
            <a:endParaRPr lang="en-US" dirty="0" smtClean="0"/>
          </a:p>
          <a:p>
            <a:pPr algn="just" rtl="0">
              <a:buNone/>
            </a:pPr>
            <a:r>
              <a:rPr lang="en-GB" b="1" dirty="0" smtClean="0"/>
              <a:t>(N * V- b)</a:t>
            </a:r>
            <a:r>
              <a:rPr lang="en-GB" b="1" baseline="-25000" dirty="0" err="1" smtClean="0"/>
              <a:t>NaOH</a:t>
            </a:r>
            <a:r>
              <a:rPr lang="en-GB" b="1" dirty="0" smtClean="0"/>
              <a:t> = (N * V)</a:t>
            </a:r>
            <a:r>
              <a:rPr lang="en-GB" b="1" baseline="-25000" dirty="0" err="1" smtClean="0"/>
              <a:t>EtAc</a:t>
            </a:r>
            <a:r>
              <a:rPr lang="en-GB" baseline="-25000" dirty="0" smtClean="0"/>
              <a:t> </a:t>
            </a:r>
            <a:r>
              <a:rPr lang="en-GB" dirty="0" smtClean="0"/>
              <a:t>  (= no. of </a:t>
            </a:r>
            <a:r>
              <a:rPr lang="en-GB" dirty="0" err="1" smtClean="0"/>
              <a:t>mols</a:t>
            </a:r>
            <a:r>
              <a:rPr lang="en-GB" dirty="0" smtClean="0"/>
              <a:t> of Ac presence in the sample)</a:t>
            </a:r>
            <a:endParaRPr lang="en-US" dirty="0" smtClean="0"/>
          </a:p>
          <a:p>
            <a:pPr algn="just" rtl="0">
              <a:buNone/>
            </a:pPr>
            <a:r>
              <a:rPr lang="en-GB" b="1" dirty="0" smtClean="0"/>
              <a:t>1n </a:t>
            </a:r>
            <a:r>
              <a:rPr lang="en-GB" b="1" dirty="0" err="1" smtClean="0"/>
              <a:t>NaOH</a:t>
            </a:r>
            <a:r>
              <a:rPr lang="en-GB" b="1" dirty="0" smtClean="0"/>
              <a:t> = 1n HAC = 1n Et Ac   ( </a:t>
            </a:r>
            <a:r>
              <a:rPr lang="en-GB" b="1" dirty="0" err="1" smtClean="0"/>
              <a:t>V</a:t>
            </a:r>
            <a:r>
              <a:rPr lang="en-GB" b="1" baseline="-25000" dirty="0" err="1" smtClean="0"/>
              <a:t>EtAc</a:t>
            </a:r>
            <a:r>
              <a:rPr lang="en-GB" b="1" dirty="0" smtClean="0"/>
              <a:t> = 5 ml)</a:t>
            </a:r>
            <a:endParaRPr lang="en-US" dirty="0" smtClean="0"/>
          </a:p>
          <a:p>
            <a:pPr algn="just" rtl="0">
              <a:buNone/>
            </a:pPr>
            <a:r>
              <a:rPr lang="en-GB" b="1" dirty="0" smtClean="0"/>
              <a:t>N = M </a:t>
            </a:r>
            <a:endParaRPr lang="en-US" dirty="0" smtClean="0"/>
          </a:p>
          <a:p>
            <a:pPr lvl="0" algn="just" rtl="0">
              <a:buNone/>
            </a:pPr>
            <a:r>
              <a:rPr lang="en-GB" b="1" dirty="0" smtClean="0"/>
              <a:t>W </a:t>
            </a:r>
            <a:r>
              <a:rPr lang="en-GB" b="1" baseline="-25000" dirty="0" smtClean="0"/>
              <a:t>2 </a:t>
            </a:r>
            <a:r>
              <a:rPr lang="en-GB" b="1" dirty="0" smtClean="0"/>
              <a:t> =  no. of </a:t>
            </a:r>
            <a:r>
              <a:rPr lang="en-GB" b="1" dirty="0" err="1" smtClean="0"/>
              <a:t>mols</a:t>
            </a:r>
            <a:r>
              <a:rPr lang="en-GB" b="1" dirty="0" smtClean="0"/>
              <a:t> * 88 (gm/mol Et Ac) </a:t>
            </a:r>
            <a:endParaRPr lang="en-US" dirty="0" smtClean="0"/>
          </a:p>
          <a:p>
            <a:pPr lvl="0" algn="just" rtl="0">
              <a:buNone/>
            </a:pPr>
            <a:r>
              <a:rPr lang="en-GB" b="1" dirty="0" smtClean="0"/>
              <a:t>W</a:t>
            </a:r>
            <a:r>
              <a:rPr lang="en-GB" dirty="0" smtClean="0"/>
              <a:t> </a:t>
            </a:r>
            <a:r>
              <a:rPr lang="en-GB" baseline="-25000" dirty="0" smtClean="0"/>
              <a:t>1</a:t>
            </a:r>
            <a:r>
              <a:rPr lang="en-GB" dirty="0" smtClean="0"/>
              <a:t>(first used)  = d * V (2 ml) Et Ac</a:t>
            </a:r>
            <a:endParaRPr lang="en-US" dirty="0" smtClean="0"/>
          </a:p>
          <a:p>
            <a:pPr algn="just" rtl="0">
              <a:buNone/>
            </a:pPr>
            <a:r>
              <a:rPr lang="en-GB" b="1" dirty="0" smtClean="0"/>
              <a:t>W </a:t>
            </a:r>
            <a:r>
              <a:rPr lang="en-GB" baseline="-25000" dirty="0" smtClean="0"/>
              <a:t>remaining in solution</a:t>
            </a:r>
            <a:r>
              <a:rPr lang="en-GB" b="1" dirty="0" smtClean="0"/>
              <a:t> = W</a:t>
            </a:r>
            <a:r>
              <a:rPr lang="en-GB" b="1" baseline="-25000" dirty="0" smtClean="0"/>
              <a:t>1</a:t>
            </a:r>
            <a:r>
              <a:rPr lang="en-GB" b="1" dirty="0" smtClean="0"/>
              <a:t> – W</a:t>
            </a:r>
            <a:r>
              <a:rPr lang="en-GB" b="1" baseline="-25000" dirty="0" smtClean="0"/>
              <a:t>2 </a:t>
            </a:r>
            <a:endParaRPr lang="en-US" dirty="0" smtClean="0"/>
          </a:p>
          <a:p>
            <a:pPr algn="just" rtl="0">
              <a:buNone/>
            </a:pPr>
            <a:r>
              <a:rPr lang="en-GB" dirty="0" smtClean="0"/>
              <a:t>% Percentage remaining = [(</a:t>
            </a:r>
            <a:r>
              <a:rPr lang="en-GB" b="1" dirty="0" smtClean="0"/>
              <a:t>W</a:t>
            </a:r>
            <a:r>
              <a:rPr lang="en-GB" b="1" baseline="-25000" dirty="0" smtClean="0"/>
              <a:t>1</a:t>
            </a:r>
            <a:r>
              <a:rPr lang="en-GB" b="1" dirty="0" smtClean="0"/>
              <a:t> – W</a:t>
            </a:r>
            <a:r>
              <a:rPr lang="en-GB" b="1" baseline="-25000" dirty="0" smtClean="0"/>
              <a:t>2 </a:t>
            </a:r>
            <a:r>
              <a:rPr lang="en-GB" dirty="0" smtClean="0"/>
              <a:t>) / (</a:t>
            </a:r>
            <a:r>
              <a:rPr lang="en-GB" b="1" dirty="0" smtClean="0"/>
              <a:t>W</a:t>
            </a:r>
            <a:r>
              <a:rPr lang="en-GB" b="1" baseline="-25000" dirty="0" smtClean="0"/>
              <a:t>1</a:t>
            </a:r>
            <a:r>
              <a:rPr lang="en-GB" b="1" dirty="0" smtClean="0"/>
              <a:t> + W</a:t>
            </a:r>
            <a:r>
              <a:rPr lang="en-GB" b="1" baseline="-25000" dirty="0" smtClean="0"/>
              <a:t>2 </a:t>
            </a:r>
            <a:r>
              <a:rPr lang="en-GB" dirty="0" smtClean="0"/>
              <a:t>)] * 100</a:t>
            </a:r>
            <a:endParaRPr lang="en-US" dirty="0" smtClean="0"/>
          </a:p>
          <a:p>
            <a:pPr algn="just" rtl="0">
              <a:buNone/>
            </a:pPr>
            <a:r>
              <a:rPr lang="en-GB" dirty="0" smtClean="0"/>
              <a:t>And so a calculation is performed at other time intervals </a:t>
            </a:r>
            <a:endParaRPr lang="en-US" dirty="0" smtClean="0"/>
          </a:p>
          <a:p>
            <a:pPr algn="just" rtl="0">
              <a:buNone/>
            </a:pPr>
            <a:r>
              <a:rPr lang="en-GB" dirty="0" smtClean="0"/>
              <a:t>The results are written in a table:</a:t>
            </a:r>
            <a:endParaRPr lang="en-US" dirty="0" smtClean="0"/>
          </a:p>
          <a:p>
            <a:pPr algn="l" rtl="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428619"/>
          <a:ext cx="8229600" cy="5812992"/>
        </p:xfrm>
        <a:graphic>
          <a:graphicData uri="http://schemas.openxmlformats.org/drawingml/2006/table">
            <a:tbl>
              <a:tblPr rtl="1" firstRow="1" bandRow="1">
                <a:tableStyleId>{5940675A-B579-460E-94D1-54222C63F5DA}</a:tableStyleId>
              </a:tblPr>
              <a:tblGrid>
                <a:gridCol w="2057400"/>
                <a:gridCol w="2057400"/>
                <a:gridCol w="2057400"/>
                <a:gridCol w="2057400"/>
              </a:tblGrid>
              <a:tr h="816432">
                <a:tc>
                  <a:txBody>
                    <a:bodyPr/>
                    <a:lstStyle/>
                    <a:p>
                      <a:pPr rtl="1"/>
                      <a:endParaRPr lang="en-US" dirty="0" smtClean="0">
                        <a:ln>
                          <a:solidFill>
                            <a:sysClr val="windowText" lastClr="000000"/>
                          </a:solidFill>
                        </a:ln>
                      </a:endParaRPr>
                    </a:p>
                    <a:p>
                      <a:pPr algn="ctr" rtl="1"/>
                      <a:r>
                        <a:rPr lang="en-US" dirty="0" smtClean="0">
                          <a:ln>
                            <a:solidFill>
                              <a:sysClr val="windowText" lastClr="000000"/>
                            </a:solidFill>
                          </a:ln>
                        </a:rPr>
                        <a:t>Log % remaining</a:t>
                      </a:r>
                      <a:endParaRPr lang="ar-IQ" dirty="0">
                        <a:ln>
                          <a:solidFill>
                            <a:sysClr val="windowText" lastClr="000000"/>
                          </a:solidFill>
                        </a:ln>
                        <a:solidFill>
                          <a:schemeClr val="tx1"/>
                        </a:solidFill>
                      </a:endParaRPr>
                    </a:p>
                  </a:txBody>
                  <a:tcPr/>
                </a:tc>
                <a:tc>
                  <a:txBody>
                    <a:bodyPr/>
                    <a:lstStyle/>
                    <a:p>
                      <a:pPr rtl="1"/>
                      <a:endParaRPr lang="en-US" dirty="0" smtClean="0">
                        <a:ln>
                          <a:solidFill>
                            <a:sysClr val="windowText" lastClr="000000"/>
                          </a:solidFill>
                        </a:ln>
                      </a:endParaRPr>
                    </a:p>
                    <a:p>
                      <a:pPr algn="ctr" rtl="1"/>
                      <a:r>
                        <a:rPr lang="en-US" dirty="0" smtClean="0">
                          <a:ln>
                            <a:solidFill>
                              <a:sysClr val="windowText" lastClr="000000"/>
                            </a:solidFill>
                          </a:ln>
                        </a:rPr>
                        <a:t>Percentage remaining</a:t>
                      </a:r>
                      <a:endParaRPr lang="ar-IQ" dirty="0">
                        <a:ln>
                          <a:solidFill>
                            <a:sysClr val="windowText" lastClr="000000"/>
                          </a:solidFill>
                        </a:ln>
                        <a:solidFill>
                          <a:schemeClr val="tx1"/>
                        </a:solidFill>
                      </a:endParaRPr>
                    </a:p>
                  </a:txBody>
                  <a:tcPr/>
                </a:tc>
                <a:tc>
                  <a:txBody>
                    <a:bodyPr/>
                    <a:lstStyle/>
                    <a:p>
                      <a:pPr rtl="1"/>
                      <a:endParaRPr lang="en-US" dirty="0" smtClean="0">
                        <a:ln>
                          <a:solidFill>
                            <a:sysClr val="windowText" lastClr="000000"/>
                          </a:solidFill>
                        </a:ln>
                      </a:endParaRPr>
                    </a:p>
                    <a:p>
                      <a:pPr algn="ctr" rtl="1"/>
                      <a:r>
                        <a:rPr lang="en-US" dirty="0" smtClean="0">
                          <a:ln>
                            <a:solidFill>
                              <a:sysClr val="windowText" lastClr="000000"/>
                            </a:solidFill>
                          </a:ln>
                        </a:rPr>
                        <a:t>E.P</a:t>
                      </a:r>
                      <a:endParaRPr lang="ar-IQ" dirty="0">
                        <a:ln>
                          <a:solidFill>
                            <a:sysClr val="windowText" lastClr="000000"/>
                          </a:solidFill>
                        </a:ln>
                        <a:solidFill>
                          <a:schemeClr val="tx1"/>
                        </a:solidFill>
                      </a:endParaRPr>
                    </a:p>
                  </a:txBody>
                  <a:tcPr/>
                </a:tc>
                <a:tc>
                  <a:txBody>
                    <a:bodyPr/>
                    <a:lstStyle/>
                    <a:p>
                      <a:pPr algn="ctr" rtl="1"/>
                      <a:endParaRPr lang="en-US" dirty="0" smtClean="0">
                        <a:ln>
                          <a:solidFill>
                            <a:sysClr val="windowText" lastClr="000000"/>
                          </a:solidFill>
                        </a:ln>
                      </a:endParaRPr>
                    </a:p>
                    <a:p>
                      <a:pPr algn="ctr" rtl="1"/>
                      <a:r>
                        <a:rPr lang="en-US" dirty="0" smtClean="0">
                          <a:ln>
                            <a:solidFill>
                              <a:sysClr val="windowText" lastClr="000000"/>
                            </a:solidFill>
                          </a:ln>
                        </a:rPr>
                        <a:t>Time </a:t>
                      </a:r>
                      <a:endParaRPr lang="ar-IQ" dirty="0">
                        <a:ln>
                          <a:solidFill>
                            <a:sysClr val="windowText" lastClr="000000"/>
                          </a:solidFill>
                        </a:ln>
                      </a:endParaRPr>
                    </a:p>
                  </a:txBody>
                  <a:tcPr/>
                </a:tc>
              </a:tr>
              <a:tr h="816432">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en-US" dirty="0" smtClean="0">
                        <a:ln>
                          <a:solidFill>
                            <a:sysClr val="windowText" lastClr="000000"/>
                          </a:solidFill>
                        </a:ln>
                      </a:endParaRPr>
                    </a:p>
                    <a:p>
                      <a:pPr algn="ctr" rtl="1"/>
                      <a:r>
                        <a:rPr lang="en-US" dirty="0" smtClean="0">
                          <a:ln>
                            <a:solidFill>
                              <a:sysClr val="windowText" lastClr="000000"/>
                            </a:solidFill>
                          </a:ln>
                        </a:rPr>
                        <a:t>0</a:t>
                      </a:r>
                      <a:endParaRPr lang="ar-IQ" dirty="0">
                        <a:ln>
                          <a:solidFill>
                            <a:sysClr val="windowText" lastClr="000000"/>
                          </a:solidFill>
                        </a:ln>
                      </a:endParaRPr>
                    </a:p>
                  </a:txBody>
                  <a:tcPr/>
                </a:tc>
              </a:tr>
              <a:tr h="816432">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en-US" dirty="0" smtClean="0">
                        <a:ln>
                          <a:solidFill>
                            <a:sysClr val="windowText" lastClr="000000"/>
                          </a:solidFill>
                        </a:ln>
                      </a:endParaRPr>
                    </a:p>
                    <a:p>
                      <a:pPr algn="ctr" rtl="1"/>
                      <a:r>
                        <a:rPr lang="en-US" dirty="0" smtClean="0">
                          <a:ln>
                            <a:solidFill>
                              <a:sysClr val="windowText" lastClr="000000"/>
                            </a:solidFill>
                          </a:ln>
                        </a:rPr>
                        <a:t>5</a:t>
                      </a:r>
                      <a:endParaRPr lang="ar-IQ" dirty="0">
                        <a:ln>
                          <a:solidFill>
                            <a:sysClr val="windowText" lastClr="000000"/>
                          </a:solidFill>
                        </a:ln>
                      </a:endParaRPr>
                    </a:p>
                  </a:txBody>
                  <a:tcPr/>
                </a:tc>
              </a:tr>
              <a:tr h="816432">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en-US" dirty="0" smtClean="0">
                        <a:ln>
                          <a:solidFill>
                            <a:sysClr val="windowText" lastClr="000000"/>
                          </a:solidFill>
                        </a:ln>
                      </a:endParaRPr>
                    </a:p>
                    <a:p>
                      <a:pPr algn="ctr" rtl="1"/>
                      <a:r>
                        <a:rPr lang="en-US" dirty="0" smtClean="0">
                          <a:ln>
                            <a:solidFill>
                              <a:sysClr val="windowText" lastClr="000000"/>
                            </a:solidFill>
                          </a:ln>
                        </a:rPr>
                        <a:t>15</a:t>
                      </a:r>
                      <a:endParaRPr lang="ar-IQ" dirty="0">
                        <a:ln>
                          <a:solidFill>
                            <a:sysClr val="windowText" lastClr="000000"/>
                          </a:solidFill>
                        </a:ln>
                      </a:endParaRPr>
                    </a:p>
                  </a:txBody>
                  <a:tcPr/>
                </a:tc>
              </a:tr>
              <a:tr h="816432">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en-US" dirty="0" smtClean="0">
                        <a:ln>
                          <a:solidFill>
                            <a:sysClr val="windowText" lastClr="000000"/>
                          </a:solidFill>
                        </a:ln>
                      </a:endParaRPr>
                    </a:p>
                    <a:p>
                      <a:pPr algn="ctr" rtl="1"/>
                      <a:r>
                        <a:rPr lang="en-US" dirty="0" smtClean="0">
                          <a:ln>
                            <a:solidFill>
                              <a:sysClr val="windowText" lastClr="000000"/>
                            </a:solidFill>
                          </a:ln>
                        </a:rPr>
                        <a:t>30</a:t>
                      </a:r>
                      <a:endParaRPr lang="ar-IQ" dirty="0">
                        <a:ln>
                          <a:solidFill>
                            <a:sysClr val="windowText" lastClr="000000"/>
                          </a:solidFill>
                        </a:ln>
                      </a:endParaRPr>
                    </a:p>
                  </a:txBody>
                  <a:tcPr/>
                </a:tc>
              </a:tr>
              <a:tr h="816432">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en-US" dirty="0" smtClean="0">
                        <a:ln>
                          <a:solidFill>
                            <a:sysClr val="windowText" lastClr="000000"/>
                          </a:solidFill>
                        </a:ln>
                      </a:endParaRPr>
                    </a:p>
                    <a:p>
                      <a:pPr algn="ctr" rtl="1"/>
                      <a:r>
                        <a:rPr lang="en-US" dirty="0" smtClean="0">
                          <a:ln>
                            <a:solidFill>
                              <a:sysClr val="windowText" lastClr="000000"/>
                            </a:solidFill>
                          </a:ln>
                        </a:rPr>
                        <a:t>40</a:t>
                      </a:r>
                    </a:p>
                  </a:txBody>
                  <a:tcPr/>
                </a:tc>
              </a:tr>
              <a:tr h="816432">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ar-IQ">
                        <a:ln>
                          <a:solidFill>
                            <a:sysClr val="windowText" lastClr="000000"/>
                          </a:solidFill>
                        </a:ln>
                      </a:endParaRPr>
                    </a:p>
                  </a:txBody>
                  <a:tcPr/>
                </a:tc>
                <a:tc>
                  <a:txBody>
                    <a:bodyPr/>
                    <a:lstStyle/>
                    <a:p>
                      <a:pPr algn="ctr" rtl="1"/>
                      <a:endParaRPr lang="en-US" dirty="0" smtClean="0">
                        <a:ln>
                          <a:solidFill>
                            <a:sysClr val="windowText" lastClr="000000"/>
                          </a:solidFill>
                        </a:ln>
                      </a:endParaRPr>
                    </a:p>
                    <a:p>
                      <a:pPr algn="ctr" rtl="1"/>
                      <a:r>
                        <a:rPr lang="en-US" dirty="0" smtClean="0">
                          <a:ln>
                            <a:solidFill>
                              <a:sysClr val="windowText" lastClr="000000"/>
                            </a:solidFill>
                          </a:ln>
                        </a:rPr>
                        <a:t>50</a:t>
                      </a:r>
                      <a:endParaRPr lang="ar-IQ" dirty="0">
                        <a:ln>
                          <a:solidFill>
                            <a:sysClr val="windowText" lastClr="000000"/>
                          </a:solidFill>
                        </a:ln>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54"/>
          <p:cNvGrpSpPr>
            <a:grpSpLocks noGrp="1"/>
          </p:cNvGrpSpPr>
          <p:nvPr>
            <p:ph idx="1"/>
          </p:nvPr>
        </p:nvGrpSpPr>
        <p:grpSpPr bwMode="auto">
          <a:xfrm>
            <a:off x="457200" y="571502"/>
            <a:ext cx="8229600" cy="4286863"/>
            <a:chOff x="4140" y="7020"/>
            <a:chExt cx="2700" cy="1667"/>
          </a:xfrm>
        </p:grpSpPr>
        <p:sp>
          <p:nvSpPr>
            <p:cNvPr id="5" name="Line 255"/>
            <p:cNvSpPr>
              <a:spLocks noChangeShapeType="1"/>
            </p:cNvSpPr>
            <p:nvPr/>
          </p:nvSpPr>
          <p:spPr bwMode="auto">
            <a:xfrm>
              <a:off x="4950" y="7020"/>
              <a:ext cx="0" cy="1440"/>
            </a:xfrm>
            <a:prstGeom prst="line">
              <a:avLst/>
            </a:prstGeom>
            <a:noFill/>
            <a:ln w="9525">
              <a:solidFill>
                <a:srgbClr val="000000"/>
              </a:solidFill>
              <a:round/>
              <a:headEnd/>
              <a:tailEnd/>
            </a:ln>
          </p:spPr>
          <p:txBody>
            <a:bodyPr/>
            <a:lstStyle>
              <a:defPPr>
                <a:defRPr lang="en-A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GB"/>
            </a:p>
          </p:txBody>
        </p:sp>
        <p:sp>
          <p:nvSpPr>
            <p:cNvPr id="6" name="Line 256"/>
            <p:cNvSpPr>
              <a:spLocks noChangeShapeType="1"/>
            </p:cNvSpPr>
            <p:nvPr/>
          </p:nvSpPr>
          <p:spPr bwMode="auto">
            <a:xfrm rot="5400000">
              <a:off x="5490" y="7920"/>
              <a:ext cx="0" cy="1080"/>
            </a:xfrm>
            <a:prstGeom prst="line">
              <a:avLst/>
            </a:prstGeom>
            <a:noFill/>
            <a:ln w="9525">
              <a:solidFill>
                <a:srgbClr val="000000"/>
              </a:solidFill>
              <a:round/>
              <a:headEnd/>
              <a:tailEnd/>
            </a:ln>
          </p:spPr>
          <p:txBody>
            <a:bodyPr/>
            <a:lstStyle>
              <a:defPPr>
                <a:defRPr lang="en-A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GB"/>
            </a:p>
          </p:txBody>
        </p:sp>
        <p:sp>
          <p:nvSpPr>
            <p:cNvPr id="7" name="Line 257"/>
            <p:cNvSpPr>
              <a:spLocks noChangeShapeType="1"/>
            </p:cNvSpPr>
            <p:nvPr/>
          </p:nvSpPr>
          <p:spPr bwMode="auto">
            <a:xfrm flipH="1" flipV="1">
              <a:off x="4968" y="7630"/>
              <a:ext cx="844" cy="523"/>
            </a:xfrm>
            <a:prstGeom prst="line">
              <a:avLst/>
            </a:prstGeom>
            <a:noFill/>
            <a:ln w="38100">
              <a:solidFill>
                <a:srgbClr val="FF0000"/>
              </a:solidFill>
              <a:round/>
              <a:headEnd/>
              <a:tailEnd/>
            </a:ln>
          </p:spPr>
          <p:txBody>
            <a:bodyPr/>
            <a:lstStyle>
              <a:defPPr>
                <a:defRPr lang="en-A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endParaRPr lang="en-GB"/>
            </a:p>
          </p:txBody>
        </p:sp>
        <p:sp>
          <p:nvSpPr>
            <p:cNvPr id="8" name="Text Box 258"/>
            <p:cNvSpPr txBox="1">
              <a:spLocks noChangeArrowheads="1"/>
            </p:cNvSpPr>
            <p:nvPr/>
          </p:nvSpPr>
          <p:spPr bwMode="auto">
            <a:xfrm>
              <a:off x="4140" y="7380"/>
              <a:ext cx="810" cy="279"/>
            </a:xfrm>
            <a:prstGeom prst="rect">
              <a:avLst/>
            </a:prstGeom>
            <a:noFill/>
            <a:ln w="9525">
              <a:noFill/>
              <a:miter lim="800000"/>
              <a:headEnd/>
              <a:tailEnd/>
            </a:ln>
          </p:spPr>
          <p:txBody>
            <a:bodyPr/>
            <a:lstStyle>
              <a:defPPr>
                <a:defRPr lang="en-A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eaLnBrk="0" hangingPunct="0"/>
              <a:r>
                <a:rPr lang="en-US" sz="2000" dirty="0" smtClean="0"/>
                <a:t>Log </a:t>
              </a:r>
              <a:r>
                <a:rPr lang="en-US" sz="2000" dirty="0" smtClean="0"/>
                <a:t>% </a:t>
              </a:r>
              <a:r>
                <a:rPr lang="en-US" sz="2000" dirty="0" err="1" smtClean="0"/>
                <a:t>Reminig</a:t>
              </a:r>
              <a:r>
                <a:rPr lang="en-US" sz="2000" dirty="0" smtClean="0"/>
                <a:t> </a:t>
              </a:r>
              <a:endParaRPr lang="en-US" sz="2000" dirty="0"/>
            </a:p>
          </p:txBody>
        </p:sp>
        <p:sp>
          <p:nvSpPr>
            <p:cNvPr id="9" name="Text Box 259"/>
            <p:cNvSpPr txBox="1">
              <a:spLocks noChangeArrowheads="1"/>
            </p:cNvSpPr>
            <p:nvPr/>
          </p:nvSpPr>
          <p:spPr bwMode="auto">
            <a:xfrm>
              <a:off x="5220" y="8460"/>
              <a:ext cx="1080" cy="227"/>
            </a:xfrm>
            <a:prstGeom prst="rect">
              <a:avLst/>
            </a:prstGeom>
            <a:noFill/>
            <a:ln w="9525">
              <a:noFill/>
              <a:miter lim="800000"/>
              <a:headEnd/>
              <a:tailEnd/>
            </a:ln>
          </p:spPr>
          <p:txBody>
            <a:bodyPr/>
            <a:lstStyle>
              <a:defPPr>
                <a:defRPr lang="en-A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eaLnBrk="0" hangingPunct="0"/>
              <a:r>
                <a:rPr lang="en-US" sz="2000" dirty="0" smtClean="0"/>
                <a:t>time</a:t>
              </a:r>
              <a:endParaRPr lang="en-US" sz="2000" dirty="0"/>
            </a:p>
          </p:txBody>
        </p:sp>
        <p:sp>
          <p:nvSpPr>
            <p:cNvPr id="10" name="Text Box 260"/>
            <p:cNvSpPr txBox="1">
              <a:spLocks noChangeArrowheads="1"/>
            </p:cNvSpPr>
            <p:nvPr/>
          </p:nvSpPr>
          <p:spPr bwMode="auto">
            <a:xfrm>
              <a:off x="5490" y="7020"/>
              <a:ext cx="1350" cy="278"/>
            </a:xfrm>
            <a:prstGeom prst="rect">
              <a:avLst/>
            </a:prstGeom>
            <a:noFill/>
            <a:ln w="9525">
              <a:noFill/>
              <a:miter lim="800000"/>
              <a:headEnd/>
              <a:tailEnd/>
            </a:ln>
          </p:spPr>
          <p:txBody>
            <a:bodyPr/>
            <a:lstStyle>
              <a:defPPr>
                <a:defRPr lang="en-AU"/>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a:lstStyle>
            <a:p>
              <a:pPr eaLnBrk="0" hangingPunct="0"/>
              <a:r>
                <a:rPr lang="en-US" sz="2000" dirty="0"/>
                <a:t>slope</a:t>
              </a:r>
              <a:r>
                <a:rPr lang="en-US" sz="2000" dirty="0" smtClean="0"/>
                <a:t>=-k/2.303</a:t>
              </a:r>
              <a:endParaRPr lang="en-US" sz="2000" dirty="0"/>
            </a:p>
          </p:txBody>
        </p:sp>
      </p:grpSp>
      <p:sp>
        <p:nvSpPr>
          <p:cNvPr id="11" name="مربع نص 10"/>
          <p:cNvSpPr txBox="1"/>
          <p:nvPr/>
        </p:nvSpPr>
        <p:spPr>
          <a:xfrm>
            <a:off x="857224" y="4925809"/>
            <a:ext cx="1638686" cy="646331"/>
          </a:xfrm>
          <a:prstGeom prst="rect">
            <a:avLst/>
          </a:prstGeom>
          <a:noFill/>
        </p:spPr>
        <p:txBody>
          <a:bodyPr wrap="square" rtlCol="1">
            <a:spAutoFit/>
          </a:bodyPr>
          <a:lstStyle/>
          <a:p>
            <a:pPr algn="l"/>
            <a:r>
              <a:rPr lang="en-US" dirty="0" smtClean="0"/>
              <a:t>t₁̷₂ = 0.693/K₁</a:t>
            </a:r>
          </a:p>
          <a:p>
            <a:pPr algn="l"/>
            <a:r>
              <a:rPr lang="ar-IQ" dirty="0" smtClean="0"/>
              <a:t> </a:t>
            </a:r>
            <a:r>
              <a:rPr lang="en-US" dirty="0" smtClean="0"/>
              <a:t>t₀‚₉ = 0.105/K₁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493</Words>
  <Application>Microsoft Office PowerPoint</Application>
  <PresentationFormat>عرض على الشاشة (3:4)‏</PresentationFormat>
  <Paragraphs>78</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سمة Office</vt:lpstr>
      <vt:lpstr>  Prepared by Yussor noory                                                         Physical pharmacy                                                                  college of  Pharmacy Lab 3 Chemical kinetics </vt:lpstr>
      <vt:lpstr>الشريحة 2</vt:lpstr>
      <vt:lpstr>Experimental work </vt:lpstr>
      <vt:lpstr>الشريحة 4</vt:lpstr>
      <vt:lpstr>الشريحة 5</vt:lpstr>
      <vt:lpstr>الشريحة 6</vt:lpstr>
      <vt:lpstr>الشريحة 7</vt:lpstr>
    </vt:vector>
  </TitlesOfParts>
  <Company>ZzTeaM2009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3 Chemical kinetics </dc:title>
  <dc:creator>DR.Ahmed Saker</dc:creator>
  <cp:lastModifiedBy>DR.Ahmed Saker</cp:lastModifiedBy>
  <cp:revision>29</cp:revision>
  <dcterms:created xsi:type="dcterms:W3CDTF">2008-03-09T21:50:11Z</dcterms:created>
  <dcterms:modified xsi:type="dcterms:W3CDTF">2008-03-09T22:47:52Z</dcterms:modified>
</cp:coreProperties>
</file>