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7" r:id="rId11"/>
    <p:sldId id="268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integumentary+system&amp;source=images&amp;cd=&amp;cad=rja&amp;uact=8&amp;ved=0CAcQjRw&amp;url=http://www.rci.rutgers.edu/~uzwiak/AnatPhys/APFallLect7.html&amp;ei=A8mzVNOtHomWNsmCgpgJ&amp;bvm=bv.83339334,d.eXY&amp;psig=AFQjCNF49B0TGDMmBCmYHRbvJ8S9nMAwSA&amp;ust=1421154907194415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Organ systems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By</a:t>
            </a:r>
          </a:p>
          <a:p>
            <a:r>
              <a:rPr lang="en-GB" dirty="0" smtClean="0"/>
              <a:t>Dr. Hesnaa Saeed AL-Mossawi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207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b="1" dirty="0"/>
              <a:t>Endocrine System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0" y="1066800"/>
            <a:ext cx="4800600" cy="5943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</a:rPr>
              <a:t>Functions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</a:rPr>
              <a:t>regulates body temperature, metabolism, development, and reproduction; maintains homeostasis; regulates other organ </a:t>
            </a: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systems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Major Structures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hypothalamus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pituitary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pancreas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 pineal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adrenal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thyroid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parathyroid</a:t>
            </a:r>
          </a:p>
          <a:p>
            <a:pPr>
              <a:lnSpc>
                <a:spcPct val="80000"/>
              </a:lnSpc>
              <a:defRPr/>
            </a:pP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testes, and ovaries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altLang="en-US" sz="2400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" name="Picture 6" descr="endocrinebi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73902" y="1447800"/>
            <a:ext cx="433546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171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9372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n-US" sz="3200" b="1" smtClean="0">
                <a:solidFill>
                  <a:schemeClr val="bg1">
                    <a:lumMod val="10000"/>
                  </a:schemeClr>
                </a:solidFill>
              </a:rPr>
              <a:t>Important Glands and Hormones of the Human Body</a:t>
            </a:r>
          </a:p>
        </p:txBody>
      </p:sp>
      <p:graphicFrame>
        <p:nvGraphicFramePr>
          <p:cNvPr id="5" name="Group 1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113134"/>
              </p:ext>
            </p:extLst>
          </p:nvPr>
        </p:nvGraphicFramePr>
        <p:xfrm>
          <a:off x="304800" y="1057275"/>
          <a:ext cx="8382000" cy="5802314"/>
        </p:xfrm>
        <a:graphic>
          <a:graphicData uri="http://schemas.openxmlformats.org/drawingml/2006/table">
            <a:tbl>
              <a:tblPr/>
              <a:tblGrid>
                <a:gridCol w="2362200"/>
                <a:gridCol w="2178050"/>
                <a:gridCol w="3841750"/>
              </a:tblGrid>
              <a:tr h="5334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Gland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Hormone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Function 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944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Pineal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Melatonin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Controls sleep and wake cycle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944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Thyroid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Thyroxine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Controls appetite and metabolism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944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Adrenal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Adrenaline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Deals with stressful situations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944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Thymus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Thymosin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T-cell development (fight diseases)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42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Ovary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Estrogen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Female reproduction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7461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Testis </a:t>
                      </a: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Testosterone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Times New Roman" charset="0"/>
                        </a:rPr>
                        <a:t>Male reproduction</a:t>
                      </a: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847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4636" y="438971"/>
            <a:ext cx="91440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Excretory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34635" y="1602178"/>
            <a:ext cx="5685036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Functions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Removes wastes from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blood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Removes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harmful substances from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blood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Regulates body fluids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Main Parts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Kidneys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Urinary bladder </a:t>
            </a:r>
          </a:p>
          <a:p>
            <a:endParaRPr lang="en-US" sz="3200" dirty="0"/>
          </a:p>
          <a:p>
            <a:pPr marL="585216" lvl="1" indent="0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1" y="1828800"/>
            <a:ext cx="3505200" cy="462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211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7924800" cy="1325563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FF0000"/>
                </a:solidFill>
              </a:rPr>
              <a:t>Immune System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1825625"/>
            <a:ext cx="6629400" cy="435133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Functions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Fights off disease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Main Parts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Lymph nodes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White blood cells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Skin </a:t>
            </a:r>
          </a:p>
          <a:p>
            <a:pPr lvl="1"/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7" name="Content Placeholder 6" descr="immunesy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1" y="1676400"/>
            <a:ext cx="432261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751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1628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Reproductive System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1295400"/>
            <a:ext cx="4191000" cy="5403811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Functions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Produce offspring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Males- make sperm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Females- make eggs</a:t>
            </a: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Main Parts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Male</a:t>
            </a:r>
          </a:p>
          <a:p>
            <a:pPr lvl="2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Penis</a:t>
            </a:r>
          </a:p>
          <a:p>
            <a:pPr lvl="2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Testes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Female</a:t>
            </a:r>
          </a:p>
          <a:p>
            <a:pPr lvl="2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Uterus</a:t>
            </a:r>
          </a:p>
          <a:p>
            <a:pPr lvl="2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Ovary</a:t>
            </a:r>
          </a:p>
          <a:p>
            <a:pPr lvl="2"/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Vagina</a:t>
            </a:r>
          </a:p>
          <a:p>
            <a:pPr lvl="1"/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336861"/>
            <a:ext cx="4908383" cy="436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64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92964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Nervous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4864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Functions</a:t>
            </a:r>
          </a:p>
          <a:p>
            <a:pPr>
              <a:defRPr/>
            </a:pP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</a:rPr>
              <a:t>regulates </a:t>
            </a: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behavior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</a:rPr>
              <a:t>maintains </a:t>
            </a: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homeostasis</a:t>
            </a:r>
          </a:p>
          <a:p>
            <a:pPr>
              <a:defRPr/>
            </a:pP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</a:rPr>
              <a:t>regulates other organ </a:t>
            </a:r>
            <a:r>
              <a:rPr lang="en-US" altLang="en-US" sz="2400" dirty="0" smtClean="0">
                <a:solidFill>
                  <a:schemeClr val="bg1">
                    <a:lumMod val="10000"/>
                  </a:schemeClr>
                </a:solidFill>
              </a:rPr>
              <a:t>systems controls </a:t>
            </a:r>
            <a:r>
              <a:rPr lang="en-US" altLang="en-US" sz="2400" dirty="0">
                <a:solidFill>
                  <a:schemeClr val="bg1">
                    <a:lumMod val="10000"/>
                  </a:schemeClr>
                </a:solidFill>
              </a:rPr>
              <a:t>sensory and motor functions</a:t>
            </a:r>
          </a:p>
          <a:p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Main 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Parts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Brain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Nerves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Spinal cord</a:t>
            </a:r>
          </a:p>
          <a:p>
            <a:pPr lvl="1"/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1676399"/>
            <a:ext cx="3886200" cy="518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7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400" dirty="0"/>
              <a:t>The nervous system is divided into two divisions</a:t>
            </a:r>
            <a:r>
              <a:rPr lang="en-US" altLang="en-US" dirty="0"/>
              <a:t>: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bg1">
                    <a:lumMod val="10000"/>
                  </a:schemeClr>
                </a:solidFill>
              </a:rPr>
              <a:t>The </a:t>
            </a:r>
            <a:r>
              <a:rPr lang="en-US" altLang="en-US" b="1" dirty="0">
                <a:solidFill>
                  <a:schemeClr val="bg1">
                    <a:lumMod val="10000"/>
                  </a:schemeClr>
                </a:solidFill>
              </a:rPr>
              <a:t>Central Nervous System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</a:rPr>
              <a:t> (</a:t>
            </a:r>
            <a:r>
              <a:rPr lang="en-US" altLang="en-US" b="1" dirty="0">
                <a:solidFill>
                  <a:schemeClr val="bg1">
                    <a:lumMod val="10000"/>
                  </a:schemeClr>
                </a:solidFill>
              </a:rPr>
              <a:t>CNS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</a:rPr>
              <a:t>)– Responsible for relaying messages, processing and analyzing information.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dirty="0">
                <a:solidFill>
                  <a:schemeClr val="bg1">
                    <a:lumMod val="10000"/>
                  </a:schemeClr>
                </a:solidFill>
              </a:rPr>
              <a:t> The </a:t>
            </a:r>
            <a:r>
              <a:rPr lang="en-US" altLang="en-US" b="1" dirty="0">
                <a:solidFill>
                  <a:schemeClr val="bg1">
                    <a:lumMod val="10000"/>
                  </a:schemeClr>
                </a:solidFill>
              </a:rPr>
              <a:t>Peripheral Nervous System</a:t>
            </a:r>
            <a:r>
              <a:rPr lang="en-US" altLang="en-US" dirty="0">
                <a:solidFill>
                  <a:schemeClr val="bg1">
                    <a:lumMod val="10000"/>
                  </a:schemeClr>
                </a:solidFill>
              </a:rPr>
              <a:t> – Receives information from the environment and relays commands from the CNS to the organs and glands</a:t>
            </a:r>
          </a:p>
          <a:p>
            <a:endParaRPr lang="en-GB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4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27709" y="1"/>
            <a:ext cx="9157854" cy="990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Integumentary (Skin)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6151880" cy="5867399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Function</a:t>
            </a:r>
          </a:p>
          <a:p>
            <a:pPr lvl="1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US" baseline="30000" dirty="0">
                <a:solidFill>
                  <a:schemeClr val="bg1">
                    <a:lumMod val="10000"/>
                  </a:schemeClr>
                </a:solidFill>
              </a:rPr>
              <a:t>st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 line of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defense </a:t>
            </a:r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against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disease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Helps maintain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body temperature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Keeps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fluids inside</a:t>
            </a:r>
          </a:p>
          <a:p>
            <a:pPr lvl="1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Works with the excretory and the immune system to help remove cellular waste and protect us from disease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.</a:t>
            </a:r>
          </a:p>
          <a:p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</a:rPr>
              <a:t>Main Parts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Skin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Sweat glands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Hair 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nails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6" name="irc_mi" descr="http://www.rci.rutgers.edu/~uzwiak/AnatPhys/APFallLect7_files/image001.jpg">
            <a:hlinkClick r:id="rId2"/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6"/>
          <a:stretch/>
        </p:blipFill>
        <p:spPr bwMode="auto">
          <a:xfrm>
            <a:off x="4558145" y="3990108"/>
            <a:ext cx="4572000" cy="28678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644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624" y="1371600"/>
            <a:ext cx="2578376" cy="53848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636" y="365125"/>
            <a:ext cx="75438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Skeletal System: Parts &amp; Function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4636" y="1378356"/>
            <a:ext cx="6530988" cy="54796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Main parts: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Bones</a:t>
            </a:r>
          </a:p>
          <a:p>
            <a:pPr lvl="1"/>
            <a:r>
              <a:rPr lang="en-US" sz="2800" u="sng" dirty="0" smtClean="0">
                <a:solidFill>
                  <a:schemeClr val="bg1">
                    <a:lumMod val="10000"/>
                  </a:schemeClr>
                </a:solidFill>
              </a:rPr>
              <a:t>Cartilage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	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Connective </a:t>
            </a:r>
            <a:r>
              <a:rPr lang="en-US" sz="2800" u="sng" dirty="0" smtClean="0">
                <a:solidFill>
                  <a:schemeClr val="bg1">
                    <a:lumMod val="10000"/>
                  </a:schemeClr>
                </a:solidFill>
              </a:rPr>
              <a:t>Tissue</a:t>
            </a:r>
          </a:p>
          <a:p>
            <a:pPr marL="0" indent="0">
              <a:buNone/>
            </a:pPr>
            <a:endParaRPr lang="en-US" sz="8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Function: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Helps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support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body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parts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Helps support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body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during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movement</a:t>
            </a:r>
          </a:p>
          <a:p>
            <a:pPr lvl="1"/>
            <a:r>
              <a:rPr lang="en-US" sz="2800" u="sng" dirty="0" smtClean="0">
                <a:solidFill>
                  <a:schemeClr val="bg1">
                    <a:lumMod val="10000"/>
                  </a:schemeClr>
                </a:solidFill>
              </a:rPr>
              <a:t>Helps protect </a:t>
            </a:r>
            <a:r>
              <a:rPr lang="en-US" sz="2800" u="sng" dirty="0" smtClean="0">
                <a:solidFill>
                  <a:schemeClr val="bg1">
                    <a:lumMod val="10000"/>
                  </a:schemeClr>
                </a:solidFill>
              </a:rPr>
              <a:t>other </a:t>
            </a:r>
            <a:r>
              <a:rPr lang="en-US" sz="2800" u="sng" dirty="0" smtClean="0">
                <a:solidFill>
                  <a:schemeClr val="bg1">
                    <a:lumMod val="10000"/>
                  </a:schemeClr>
                </a:solidFill>
              </a:rPr>
              <a:t>major organs:</a:t>
            </a:r>
          </a:p>
          <a:p>
            <a:pPr lvl="2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Skull protects the brain</a:t>
            </a:r>
          </a:p>
          <a:p>
            <a:pPr lvl="2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Sternum and ribs protects the heart and lungs</a:t>
            </a:r>
          </a:p>
          <a:p>
            <a:pPr lvl="2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Vertebra protect the spinal cord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082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084127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Muscular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76200" y="1295399"/>
            <a:ext cx="5638800" cy="5548745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Function</a:t>
            </a:r>
          </a:p>
          <a:p>
            <a:pPr lvl="1"/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Helps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in movement. </a:t>
            </a: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Moves materials through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the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body</a:t>
            </a: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Main parts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Muscles</a:t>
            </a: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Tendons </a:t>
            </a:r>
          </a:p>
          <a:p>
            <a:pPr lvl="1"/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Ligaments </a:t>
            </a:r>
          </a:p>
          <a:p>
            <a:pPr lvl="1"/>
            <a:r>
              <a:rPr lang="en-US" sz="1800" dirty="0">
                <a:solidFill>
                  <a:schemeClr val="bg1">
                    <a:lumMod val="10000"/>
                  </a:schemeClr>
                </a:solidFill>
              </a:rPr>
              <a:t>Muscles in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</a:rPr>
              <a:t>organs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</a:rPr>
              <a:t>Skeletal – Attached to bones for voluntary actions and controlled by the central nervous system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</a:rPr>
              <a:t>Smooth – Found in the digestive tract and the blood vessels to move food and blood.  	Control involuntary actions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1800" dirty="0">
                <a:solidFill>
                  <a:schemeClr val="bg1">
                    <a:lumMod val="10000"/>
                  </a:schemeClr>
                </a:solidFill>
              </a:rPr>
              <a:t>Cardiac – Heart muscle cells are involuntary</a:t>
            </a:r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  <a:p>
            <a:endParaRPr lang="en-US" sz="1800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7" name="Picture 6" descr="modmuscularsys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447800"/>
            <a:ext cx="3581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734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6927"/>
            <a:ext cx="91440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Circulatory (Cardiovascular)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58674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Function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Carries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blood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and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nutrients to the cells of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the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body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Carries waste away from the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cells,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such as carbon 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dioxide.</a:t>
            </a:r>
          </a:p>
          <a:p>
            <a:pPr lvl="0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Arteries help carry oxygenated blood away from the heart</a:t>
            </a:r>
          </a:p>
          <a:p>
            <a:pPr lvl="0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Veins carry un-oxygenated blood toward the heart</a:t>
            </a:r>
          </a:p>
          <a:p>
            <a:pPr lvl="0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Capillaries are tiny blood vessels that connect arteries and veins. Gas exchange takes place here. </a:t>
            </a: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Main Parts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Heart 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Blood (made 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up of plasma, red blood cells, white blood cells &amp; platelets</a:t>
            </a:r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)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Veins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2800" dirty="0" smtClean="0">
                <a:solidFill>
                  <a:schemeClr val="bg1">
                    <a:lumMod val="10000"/>
                  </a:schemeClr>
                </a:solidFill>
              </a:rPr>
              <a:t>Arteries</a:t>
            </a:r>
            <a:endParaRPr lang="en-US" sz="2800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9" name="Picture 6" descr="30_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3276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830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Respiratory System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689100"/>
            <a:ext cx="3733800" cy="5148118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Function</a:t>
            </a:r>
          </a:p>
          <a:p>
            <a:pPr lvl="1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Puts oxygen into the body &amp; removes Carbon 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dioxide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Breathe</a:t>
            </a:r>
          </a:p>
          <a:p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Sustain life </a:t>
            </a:r>
          </a:p>
          <a:p>
            <a:pPr marL="585216" lvl="1" indent="0">
              <a:buNone/>
            </a:pP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Main parts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Lungs</a:t>
            </a: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Nasal passages</a:t>
            </a:r>
            <a:endParaRPr lang="en-US" dirty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Throat</a:t>
            </a:r>
          </a:p>
          <a:p>
            <a:pPr lvl="1"/>
            <a:r>
              <a:rPr lang="en-US" dirty="0">
                <a:solidFill>
                  <a:schemeClr val="bg1">
                    <a:lumMod val="10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10000"/>
                  </a:schemeClr>
                </a:solidFill>
              </a:rPr>
              <a:t>ose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7" name="Picture 6" descr="sb4083a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752600"/>
            <a:ext cx="5576454" cy="5084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5074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636" y="152400"/>
            <a:ext cx="9109364" cy="1325563"/>
          </a:xfrm>
        </p:spPr>
        <p:txBody>
          <a:bodyPr/>
          <a:lstStyle/>
          <a:p>
            <a:r>
              <a:rPr lang="en-US" dirty="0" smtClean="0"/>
              <a:t>Digestive System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636" y="1612900"/>
            <a:ext cx="9109364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3600" dirty="0">
                <a:solidFill>
                  <a:schemeClr val="bg1">
                    <a:lumMod val="10000"/>
                  </a:schemeClr>
                </a:solidFill>
              </a:rPr>
              <a:t>Function</a:t>
            </a:r>
          </a:p>
          <a:p>
            <a:pPr lvl="1"/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Takes food &amp; breaks it down into nutrients the body needs </a:t>
            </a:r>
            <a:endParaRPr lang="en-US" sz="3200" dirty="0" smtClean="0">
              <a:solidFill>
                <a:schemeClr val="bg1">
                  <a:lumMod val="10000"/>
                </a:schemeClr>
              </a:solidFill>
            </a:endParaRPr>
          </a:p>
          <a:p>
            <a:pPr lvl="1"/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It provides nutrients to 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the </a:t>
            </a:r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body’s </a:t>
            </a:r>
            <a:r>
              <a:rPr lang="en-US" sz="3200" dirty="0" smtClean="0">
                <a:solidFill>
                  <a:schemeClr val="bg1">
                    <a:lumMod val="10000"/>
                  </a:schemeClr>
                </a:solidFill>
              </a:rPr>
              <a:t>cells</a:t>
            </a:r>
            <a:endParaRPr lang="en-US" sz="3200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3200" dirty="0">
                <a:solidFill>
                  <a:schemeClr val="bg1">
                    <a:lumMod val="10000"/>
                  </a:schemeClr>
                </a:solidFill>
              </a:rPr>
              <a:t>Main parts: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Mouth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Stomach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Liver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Pancreas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Small intestines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Large intestines</a:t>
            </a:r>
          </a:p>
          <a:p>
            <a:pPr lvl="1"/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Rectum </a:t>
            </a:r>
          </a:p>
          <a:p>
            <a:endParaRPr lang="en-US" dirty="0"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200400"/>
            <a:ext cx="4343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0086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rgbClr val="FFD7E8"/>
      </a:dk1>
      <a:lt1>
        <a:sysClr val="window" lastClr="FFFFFF"/>
      </a:lt1>
      <a:dk2>
        <a:srgbClr val="E2F6FE"/>
      </a:dk2>
      <a:lt2>
        <a:srgbClr val="D2D2D2"/>
      </a:lt2>
      <a:accent1>
        <a:srgbClr val="FF388C"/>
      </a:accent1>
      <a:accent2>
        <a:srgbClr val="92D050"/>
      </a:accent2>
      <a:accent3>
        <a:srgbClr val="FFC6DC"/>
      </a:accent3>
      <a:accent4>
        <a:srgbClr val="F1B2FF"/>
      </a:accent4>
      <a:accent5>
        <a:srgbClr val="73D6FD"/>
      </a:accent5>
      <a:accent6>
        <a:srgbClr val="FFC6DC"/>
      </a:accent6>
      <a:hlink>
        <a:srgbClr val="FFE4F2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461</Words>
  <Application>Microsoft Office PowerPoint</Application>
  <PresentationFormat>On-screen Show (4:3)</PresentationFormat>
  <Paragraphs>149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Organ systems</vt:lpstr>
      <vt:lpstr>Nervous System</vt:lpstr>
      <vt:lpstr>The nervous system is divided into two divisions:  </vt:lpstr>
      <vt:lpstr>Integumentary (Skin) System</vt:lpstr>
      <vt:lpstr>Skeletal System: Parts &amp; Function</vt:lpstr>
      <vt:lpstr>Muscular System</vt:lpstr>
      <vt:lpstr>Circulatory (Cardiovascular) System</vt:lpstr>
      <vt:lpstr>Respiratory System</vt:lpstr>
      <vt:lpstr>Digestive System</vt:lpstr>
      <vt:lpstr>Endocrine System</vt:lpstr>
      <vt:lpstr>PowerPoint Presentation</vt:lpstr>
      <vt:lpstr>Excretory System</vt:lpstr>
      <vt:lpstr>PowerPoint Presentation</vt:lpstr>
      <vt:lpstr>Reproductive System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hesnaa almossawi</dc:creator>
  <cp:lastModifiedBy>DR.Ahmed Saker 2o1O</cp:lastModifiedBy>
  <cp:revision>8</cp:revision>
  <dcterms:created xsi:type="dcterms:W3CDTF">2006-08-16T00:00:00Z</dcterms:created>
  <dcterms:modified xsi:type="dcterms:W3CDTF">2019-02-24T20:45:05Z</dcterms:modified>
</cp:coreProperties>
</file>