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57" r:id="rId4"/>
    <p:sldId id="263" r:id="rId5"/>
    <p:sldId id="264" r:id="rId6"/>
    <p:sldId id="266" r:id="rId7"/>
    <p:sldId id="267"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08/06/1435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08/06/1435</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857255"/>
          </a:xfrm>
        </p:spPr>
        <p:txBody>
          <a:bodyPr/>
          <a:lstStyle/>
          <a:p>
            <a:r>
              <a:rPr lang="ar-IQ" dirty="0" smtClean="0"/>
              <a:t>المحاضرة السادسة والثلاثون</a:t>
            </a:r>
            <a:endParaRPr lang="en-US" dirty="0"/>
          </a:p>
        </p:txBody>
      </p:sp>
      <p:sp>
        <p:nvSpPr>
          <p:cNvPr id="3" name="عنوان فرعي 2"/>
          <p:cNvSpPr>
            <a:spLocks noGrp="1"/>
          </p:cNvSpPr>
          <p:nvPr>
            <p:ph type="subTitle" idx="1"/>
          </p:nvPr>
        </p:nvSpPr>
        <p:spPr>
          <a:xfrm>
            <a:off x="285720" y="928670"/>
            <a:ext cx="8572560" cy="5715040"/>
          </a:xfrm>
        </p:spPr>
        <p:txBody>
          <a:bodyPr>
            <a:normAutofit/>
          </a:bodyPr>
          <a:lstStyle/>
          <a:p>
            <a:pPr algn="r"/>
            <a:r>
              <a:rPr lang="ar-IQ" sz="2800" b="1" dirty="0" smtClean="0">
                <a:solidFill>
                  <a:schemeClr val="tx1"/>
                </a:solidFill>
              </a:rPr>
              <a:t> 3- الفسخ القانوني( انفساخ العقد)</a:t>
            </a:r>
            <a:r>
              <a:rPr lang="ar-IQ" sz="2800" dirty="0" smtClean="0">
                <a:solidFill>
                  <a:schemeClr val="tx1"/>
                </a:solidFill>
              </a:rPr>
              <a:t/>
            </a:r>
            <a:br>
              <a:rPr lang="ar-IQ" sz="2800" dirty="0" smtClean="0">
                <a:solidFill>
                  <a:schemeClr val="tx1"/>
                </a:solidFill>
              </a:rPr>
            </a:br>
            <a:r>
              <a:rPr lang="ar-IQ" sz="2800" dirty="0" smtClean="0">
                <a:solidFill>
                  <a:schemeClr val="tx1"/>
                </a:solidFill>
              </a:rPr>
              <a:t>يحصل هذا النوع من الفسخ بحكم القانون </a:t>
            </a:r>
            <a:r>
              <a:rPr lang="ar-IQ" sz="2800" dirty="0" smtClean="0">
                <a:solidFill>
                  <a:schemeClr val="tx1"/>
                </a:solidFill>
              </a:rPr>
              <a:t>اي</a:t>
            </a:r>
            <a:r>
              <a:rPr lang="ar-IQ" sz="2800" dirty="0" smtClean="0">
                <a:solidFill>
                  <a:schemeClr val="tx1"/>
                </a:solidFill>
              </a:rPr>
              <a:t> </a:t>
            </a:r>
            <a:r>
              <a:rPr lang="ar-IQ" sz="2800" dirty="0" smtClean="0">
                <a:solidFill>
                  <a:schemeClr val="tx1"/>
                </a:solidFill>
              </a:rPr>
              <a:t>لاهو</a:t>
            </a:r>
            <a:r>
              <a:rPr lang="ar-IQ" sz="2800" dirty="0" smtClean="0">
                <a:solidFill>
                  <a:schemeClr val="tx1"/>
                </a:solidFill>
              </a:rPr>
              <a:t> قضائي ولا اتفاقي , </a:t>
            </a:r>
            <a:r>
              <a:rPr lang="ar-IQ" sz="2800" dirty="0" smtClean="0">
                <a:solidFill>
                  <a:schemeClr val="tx1"/>
                </a:solidFill>
              </a:rPr>
              <a:t>فأذا</a:t>
            </a:r>
            <a:r>
              <a:rPr lang="ar-IQ" sz="2800" dirty="0" smtClean="0">
                <a:solidFill>
                  <a:schemeClr val="tx1"/>
                </a:solidFill>
              </a:rPr>
              <a:t> استحال على المدين تنفيذ التزامه لسبب أجنبي </a:t>
            </a:r>
            <a:r>
              <a:rPr lang="ar-IQ" sz="2800" dirty="0" smtClean="0">
                <a:solidFill>
                  <a:schemeClr val="tx1"/>
                </a:solidFill>
              </a:rPr>
              <a:t>لايد</a:t>
            </a:r>
            <a:r>
              <a:rPr lang="ar-IQ" sz="2800" dirty="0" smtClean="0">
                <a:solidFill>
                  <a:schemeClr val="tx1"/>
                </a:solidFill>
              </a:rPr>
              <a:t> له فيه , انقضى التزامه لاستحالة التنفيذ وانقضى تبعا له </a:t>
            </a:r>
            <a:r>
              <a:rPr lang="ar-IQ" sz="2800" dirty="0" smtClean="0">
                <a:solidFill>
                  <a:schemeClr val="tx1"/>
                </a:solidFill>
              </a:rPr>
              <a:t>ألتزام</a:t>
            </a:r>
            <a:r>
              <a:rPr lang="ar-IQ" sz="2800" dirty="0" smtClean="0">
                <a:solidFill>
                  <a:schemeClr val="tx1"/>
                </a:solidFill>
              </a:rPr>
              <a:t> المتعاقد </a:t>
            </a:r>
            <a:r>
              <a:rPr lang="ar-IQ" sz="2800" dirty="0" smtClean="0">
                <a:solidFill>
                  <a:schemeClr val="tx1"/>
                </a:solidFill>
              </a:rPr>
              <a:t>الاخر</a:t>
            </a:r>
            <a:r>
              <a:rPr lang="ar-IQ" sz="2800" dirty="0" smtClean="0">
                <a:solidFill>
                  <a:schemeClr val="tx1"/>
                </a:solidFill>
              </a:rPr>
              <a:t> بسبب فكرت الارتباط والتقابل فينفسخ العقد بقوة القانون . وعندئذ ينبغي البحث في من يتحمل تبعة الهلاك , هل يتحملها الدائن أم المدين؟</a:t>
            </a:r>
            <a:br>
              <a:rPr lang="ar-IQ" sz="2800" dirty="0" smtClean="0">
                <a:solidFill>
                  <a:schemeClr val="tx1"/>
                </a:solidFill>
              </a:rPr>
            </a:br>
            <a:r>
              <a:rPr lang="ar-IQ" sz="2800" dirty="0" smtClean="0">
                <a:solidFill>
                  <a:schemeClr val="tx1"/>
                </a:solidFill>
              </a:rPr>
              <a:t>للاجابة</a:t>
            </a:r>
            <a:r>
              <a:rPr lang="ar-IQ" sz="2800" dirty="0" smtClean="0">
                <a:solidFill>
                  <a:schemeClr val="tx1"/>
                </a:solidFill>
              </a:rPr>
              <a:t> على هذا السؤال توجد قاعدتان, </a:t>
            </a:r>
            <a:r>
              <a:rPr lang="ar-IQ" sz="2800" dirty="0" smtClean="0">
                <a:solidFill>
                  <a:schemeClr val="tx1"/>
                </a:solidFill>
              </a:rPr>
              <a:t>احداهما</a:t>
            </a:r>
            <a:r>
              <a:rPr lang="ar-IQ" sz="2800" dirty="0" smtClean="0">
                <a:solidFill>
                  <a:schemeClr val="tx1"/>
                </a:solidFill>
              </a:rPr>
              <a:t> تكمل </a:t>
            </a:r>
            <a:r>
              <a:rPr lang="ar-IQ" sz="2800" dirty="0" smtClean="0">
                <a:solidFill>
                  <a:schemeClr val="tx1"/>
                </a:solidFill>
              </a:rPr>
              <a:t>الاخرى</a:t>
            </a:r>
            <a:r>
              <a:rPr lang="ar-IQ" sz="2800" dirty="0" smtClean="0">
                <a:solidFill>
                  <a:schemeClr val="tx1"/>
                </a:solidFill>
              </a:rPr>
              <a:t> وهما:-</a:t>
            </a:r>
            <a:br>
              <a:rPr lang="ar-IQ" sz="2800" dirty="0" smtClean="0">
                <a:solidFill>
                  <a:schemeClr val="tx1"/>
                </a:solidFill>
              </a:rPr>
            </a:br>
            <a:r>
              <a:rPr lang="ar-IQ" sz="2800" b="1" dirty="0" smtClean="0">
                <a:solidFill>
                  <a:schemeClr val="tx1"/>
                </a:solidFill>
              </a:rPr>
              <a:t>القاعدة </a:t>
            </a:r>
            <a:r>
              <a:rPr lang="ar-IQ" sz="2800" b="1" dirty="0" smtClean="0">
                <a:solidFill>
                  <a:schemeClr val="tx1"/>
                </a:solidFill>
              </a:rPr>
              <a:t>الاولى</a:t>
            </a:r>
            <a:r>
              <a:rPr lang="ar-IQ" sz="2800" b="1" dirty="0" smtClean="0">
                <a:solidFill>
                  <a:schemeClr val="tx1"/>
                </a:solidFill>
              </a:rPr>
              <a:t>- </a:t>
            </a:r>
            <a:r>
              <a:rPr lang="ar-IQ" sz="2800" dirty="0" smtClean="0">
                <a:solidFill>
                  <a:schemeClr val="tx1"/>
                </a:solidFill>
              </a:rPr>
              <a:t>اذا</a:t>
            </a:r>
            <a:r>
              <a:rPr lang="ar-IQ" sz="2800" dirty="0" smtClean="0">
                <a:solidFill>
                  <a:schemeClr val="tx1"/>
                </a:solidFill>
              </a:rPr>
              <a:t> </a:t>
            </a:r>
            <a:r>
              <a:rPr lang="ar-IQ" sz="2800" dirty="0" smtClean="0">
                <a:solidFill>
                  <a:schemeClr val="tx1"/>
                </a:solidFill>
              </a:rPr>
              <a:t>أستحال</a:t>
            </a:r>
            <a:r>
              <a:rPr lang="ar-IQ" sz="2800" dirty="0" smtClean="0">
                <a:solidFill>
                  <a:schemeClr val="tx1"/>
                </a:solidFill>
              </a:rPr>
              <a:t> على المدين ,في عقود </a:t>
            </a:r>
            <a:r>
              <a:rPr lang="ar-IQ" sz="2800" dirty="0" smtClean="0">
                <a:solidFill>
                  <a:schemeClr val="tx1"/>
                </a:solidFill>
              </a:rPr>
              <a:t>المعاوضة</a:t>
            </a:r>
            <a:r>
              <a:rPr lang="ar-IQ" sz="2800" dirty="0" smtClean="0">
                <a:solidFill>
                  <a:schemeClr val="tx1"/>
                </a:solidFill>
              </a:rPr>
              <a:t>,تنفيذ التزامه  فهو الذي يتحمل تبعة الاستحالة أيا كان محل الالتزام – قيام بعمل أو </a:t>
            </a:r>
            <a:r>
              <a:rPr lang="ar-IQ" sz="2800" dirty="0" smtClean="0">
                <a:solidFill>
                  <a:schemeClr val="tx1"/>
                </a:solidFill>
              </a:rPr>
              <a:t>أمتناع</a:t>
            </a:r>
            <a:r>
              <a:rPr lang="ar-IQ" sz="2800" dirty="0" smtClean="0">
                <a:solidFill>
                  <a:schemeClr val="tx1"/>
                </a:solidFill>
              </a:rPr>
              <a:t> عن عمل- </a:t>
            </a:r>
            <a:r>
              <a:rPr lang="ar-IQ" sz="2800" dirty="0" smtClean="0">
                <a:solidFill>
                  <a:schemeClr val="tx1"/>
                </a:solidFill>
              </a:rPr>
              <a:t>او</a:t>
            </a:r>
            <a:r>
              <a:rPr lang="ar-IQ" sz="2800" dirty="0" smtClean="0">
                <a:solidFill>
                  <a:schemeClr val="tx1"/>
                </a:solidFill>
              </a:rPr>
              <a:t> نقل حق عيني- فلو التزم شخص بصنع </a:t>
            </a:r>
            <a:r>
              <a:rPr lang="ar-IQ" sz="2800" dirty="0" smtClean="0">
                <a:solidFill>
                  <a:schemeClr val="tx1"/>
                </a:solidFill>
              </a:rPr>
              <a:t>شيئ</a:t>
            </a:r>
            <a:r>
              <a:rPr lang="ar-IQ" sz="2800" dirty="0" smtClean="0">
                <a:solidFill>
                  <a:schemeClr val="tx1"/>
                </a:solidFill>
              </a:rPr>
              <a:t> أو نقله </a:t>
            </a:r>
            <a:r>
              <a:rPr lang="ar-IQ" sz="2800" dirty="0" smtClean="0">
                <a:solidFill>
                  <a:schemeClr val="tx1"/>
                </a:solidFill>
              </a:rPr>
              <a:t>أستحال</a:t>
            </a:r>
            <a:r>
              <a:rPr lang="ar-IQ" sz="2800" dirty="0" smtClean="0">
                <a:solidFill>
                  <a:schemeClr val="tx1"/>
                </a:solidFill>
              </a:rPr>
              <a:t> عليه ذلك لسبب أجنبي فهو الذي يتحمل تبعة ذلك أي </a:t>
            </a:r>
            <a:r>
              <a:rPr lang="ar-IQ" sz="2800" dirty="0" smtClean="0">
                <a:solidFill>
                  <a:schemeClr val="tx1"/>
                </a:solidFill>
              </a:rPr>
              <a:t>لايستحق</a:t>
            </a:r>
            <a:r>
              <a:rPr lang="ar-IQ" sz="2800" dirty="0" smtClean="0">
                <a:solidFill>
                  <a:schemeClr val="tx1"/>
                </a:solidFill>
              </a:rPr>
              <a:t> </a:t>
            </a:r>
            <a:r>
              <a:rPr lang="ar-IQ" sz="2800" dirty="0" smtClean="0">
                <a:solidFill>
                  <a:schemeClr val="tx1"/>
                </a:solidFill>
              </a:rPr>
              <a:t>الاجر</a:t>
            </a:r>
            <a:r>
              <a:rPr lang="ar-IQ" sz="2800" dirty="0" smtClean="0">
                <a:solidFill>
                  <a:schemeClr val="tx1"/>
                </a:solidFill>
              </a:rPr>
              <a:t> المتفق عليه, وكذلك لو باع شخص </a:t>
            </a:r>
            <a:r>
              <a:rPr lang="ar-IQ" sz="2800" dirty="0" smtClean="0">
                <a:solidFill>
                  <a:schemeClr val="tx1"/>
                </a:solidFill>
              </a:rPr>
              <a:t>لاخر</a:t>
            </a:r>
            <a:r>
              <a:rPr lang="ar-IQ" sz="2800" dirty="0" smtClean="0">
                <a:solidFill>
                  <a:schemeClr val="tx1"/>
                </a:solidFill>
              </a:rPr>
              <a:t> شيئا فعليه </a:t>
            </a:r>
            <a:endParaRPr lang="en-US" sz="2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0"/>
            <a:ext cx="8715436" cy="6429419"/>
          </a:xfrm>
        </p:spPr>
        <p:txBody>
          <a:bodyPr>
            <a:normAutofit fontScale="90000"/>
          </a:bodyPr>
          <a:lstStyle/>
          <a:p>
            <a:pPr algn="r"/>
            <a:r>
              <a:rPr lang="ar-IQ" sz="2800" dirty="0" smtClean="0"/>
              <a:t>تسليمه بعد نقل ملكيته </a:t>
            </a:r>
            <a:r>
              <a:rPr lang="ar-IQ" sz="2800" dirty="0" smtClean="0"/>
              <a:t>فاذا</a:t>
            </a:r>
            <a:r>
              <a:rPr lang="ar-IQ" sz="2800" dirty="0" smtClean="0"/>
              <a:t> هلك </a:t>
            </a:r>
            <a:r>
              <a:rPr lang="ar-IQ" sz="2800" dirty="0" smtClean="0"/>
              <a:t>المبيع</a:t>
            </a:r>
            <a:r>
              <a:rPr lang="ar-IQ" sz="2800" dirty="0" smtClean="0"/>
              <a:t> في يد البائع </a:t>
            </a:r>
            <a:r>
              <a:rPr lang="ar-IQ" sz="2800" dirty="0" smtClean="0"/>
              <a:t>قضاءا</a:t>
            </a:r>
            <a:r>
              <a:rPr lang="ar-IQ" sz="2800" dirty="0" smtClean="0"/>
              <a:t> وقدرا أي لسبب أجنبي لا يد له فيه فعليه تبعة الهلاك أي </a:t>
            </a:r>
            <a:r>
              <a:rPr lang="ar-IQ" sz="2800" dirty="0" smtClean="0"/>
              <a:t>لايستحق</a:t>
            </a:r>
            <a:r>
              <a:rPr lang="ar-IQ" sz="2800" dirty="0" smtClean="0"/>
              <a:t> الثمن.</a:t>
            </a:r>
            <a:br>
              <a:rPr lang="ar-IQ" sz="2800" dirty="0" smtClean="0"/>
            </a:br>
            <a:r>
              <a:rPr lang="ar-IQ" sz="2800" dirty="0" smtClean="0"/>
              <a:t>القاعدة الثانية:</a:t>
            </a:r>
            <a:r>
              <a:rPr lang="ar-IQ" sz="2800" dirty="0" smtClean="0"/>
              <a:t>اذا</a:t>
            </a:r>
            <a:r>
              <a:rPr lang="ar-IQ" sz="2800" dirty="0" smtClean="0"/>
              <a:t> كانت يد الشخص على </a:t>
            </a:r>
            <a:r>
              <a:rPr lang="ar-IQ" sz="2800" dirty="0" smtClean="0"/>
              <a:t>الشيئ</a:t>
            </a:r>
            <a:r>
              <a:rPr lang="ar-IQ" sz="2800" dirty="0" smtClean="0"/>
              <a:t> يد أمانة وهلك </a:t>
            </a:r>
            <a:r>
              <a:rPr lang="ar-IQ" sz="2800" dirty="0" smtClean="0"/>
              <a:t>قضاءا</a:t>
            </a:r>
            <a:r>
              <a:rPr lang="ar-IQ" sz="2800" dirty="0" smtClean="0"/>
              <a:t> وقدرا فلا يتحمل تبعة الهلاك كيد المستأجر على المأجور, أما لو كانت يده ضمان فيتحمل تبعة الهلاك كيد البائع على </a:t>
            </a:r>
            <a:r>
              <a:rPr lang="ar-IQ" sz="2800" dirty="0" smtClean="0"/>
              <a:t>المبيع</a:t>
            </a:r>
            <a:r>
              <a:rPr lang="ar-IQ" sz="2800" dirty="0" smtClean="0"/>
              <a:t> قبل التسليم ويد </a:t>
            </a:r>
            <a:r>
              <a:rPr lang="ar-IQ" sz="2800" dirty="0" smtClean="0"/>
              <a:t>الغا</a:t>
            </a:r>
            <a:r>
              <a:rPr lang="ar-IQ" sz="2800" dirty="0" smtClean="0"/>
              <a:t> صب على المغصوب .</a:t>
            </a:r>
            <a:br>
              <a:rPr lang="ar-IQ" sz="2800" dirty="0" smtClean="0"/>
            </a:br>
            <a:r>
              <a:rPr lang="ar-IQ" sz="2800" b="1" dirty="0" smtClean="0"/>
              <a:t>                         أثار الفسخ</a:t>
            </a:r>
            <a:r>
              <a:rPr lang="ar-IQ" sz="2800" dirty="0" smtClean="0"/>
              <a:t/>
            </a:r>
            <a:br>
              <a:rPr lang="ar-IQ" sz="2800" dirty="0" smtClean="0"/>
            </a:br>
            <a:r>
              <a:rPr lang="ar-IQ" sz="2800" dirty="0" smtClean="0"/>
              <a:t>أيا كان نوع الفسخ قضائيا ,</a:t>
            </a:r>
            <a:r>
              <a:rPr lang="ar-IQ" sz="2800" dirty="0" smtClean="0"/>
              <a:t>أتفاقيا</a:t>
            </a:r>
            <a:r>
              <a:rPr lang="ar-IQ" sz="2800" dirty="0" smtClean="0"/>
              <a:t>, قانونيا فله أثر رجعي أي أعادة الحال </a:t>
            </a:r>
            <a:r>
              <a:rPr lang="ar-IQ" sz="2800" dirty="0" smtClean="0"/>
              <a:t>الى</a:t>
            </a:r>
            <a:r>
              <a:rPr lang="ar-IQ" sz="2800" dirty="0" smtClean="0"/>
              <a:t> </a:t>
            </a:r>
            <a:r>
              <a:rPr lang="ar-IQ" sz="2800" dirty="0" smtClean="0"/>
              <a:t>ماكان</a:t>
            </a:r>
            <a:r>
              <a:rPr lang="ar-IQ" sz="2800" dirty="0" smtClean="0"/>
              <a:t> عليه سواء بالنسبة للمتعاقدين أو بالنسبة للغير:</a:t>
            </a:r>
            <a:br>
              <a:rPr lang="ar-IQ" sz="2800" dirty="0" smtClean="0"/>
            </a:br>
            <a:r>
              <a:rPr lang="ar-IQ" sz="2800" b="1" dirty="0" smtClean="0"/>
              <a:t>            أ- </a:t>
            </a:r>
            <a:r>
              <a:rPr lang="ar-IQ" sz="2800" b="1" dirty="0" smtClean="0"/>
              <a:t>أ</a:t>
            </a:r>
            <a:r>
              <a:rPr lang="ar-IQ" sz="2800" b="1" dirty="0" smtClean="0"/>
              <a:t>ثر الفسخ بالنسبة للمتعاقدين</a:t>
            </a:r>
            <a:r>
              <a:rPr lang="ar-IQ" sz="2800" dirty="0" smtClean="0"/>
              <a:t/>
            </a:r>
            <a:br>
              <a:rPr lang="ar-IQ" sz="2800" dirty="0" smtClean="0"/>
            </a:br>
            <a:r>
              <a:rPr lang="ar-IQ" sz="2800" dirty="0" smtClean="0"/>
              <a:t>اذا</a:t>
            </a:r>
            <a:r>
              <a:rPr lang="ar-IQ" sz="2800" dirty="0" smtClean="0"/>
              <a:t> فسخ العقد فلفسخه </a:t>
            </a:r>
            <a:r>
              <a:rPr lang="ar-IQ" sz="2800" dirty="0" smtClean="0"/>
              <a:t>اثرا</a:t>
            </a:r>
            <a:r>
              <a:rPr lang="ar-IQ" sz="2800" dirty="0" smtClean="0"/>
              <a:t> رجعيا أي </a:t>
            </a:r>
            <a:r>
              <a:rPr lang="ar-IQ" sz="2800" dirty="0" smtClean="0"/>
              <a:t>اعادة</a:t>
            </a:r>
            <a:r>
              <a:rPr lang="ar-IQ" sz="2800" dirty="0" smtClean="0"/>
              <a:t> الحال </a:t>
            </a:r>
            <a:r>
              <a:rPr lang="ar-IQ" sz="2800" dirty="0" smtClean="0"/>
              <a:t>الى</a:t>
            </a:r>
            <a:r>
              <a:rPr lang="ar-IQ" sz="2800" dirty="0" smtClean="0"/>
              <a:t> ما كان عليه فمن قبض شيئا وجب عليه الرد , ومن لم ينفذ التزامه فلا يجبر على التنفيذ, فلو كان العقد بيعا وفسخ فالبائع يلزم برد الثمن والمشتري يلزم برد </a:t>
            </a:r>
            <a:r>
              <a:rPr lang="ar-IQ" sz="2800" dirty="0" smtClean="0"/>
              <a:t>المبيع</a:t>
            </a:r>
            <a:r>
              <a:rPr lang="ar-IQ" sz="2800" dirty="0" smtClean="0"/>
              <a:t>.</a:t>
            </a:r>
            <a:br>
              <a:rPr lang="ar-IQ" sz="2800" dirty="0" smtClean="0"/>
            </a:br>
            <a:r>
              <a:rPr lang="ar-IQ" sz="2800" dirty="0" smtClean="0"/>
              <a:t>ولكن </a:t>
            </a:r>
            <a:r>
              <a:rPr lang="ar-IQ" sz="2800" dirty="0" smtClean="0"/>
              <a:t>ماهو</a:t>
            </a:r>
            <a:r>
              <a:rPr lang="ar-IQ" sz="2800" dirty="0" smtClean="0"/>
              <a:t> حكم الثمرات التي قبضها احد المتعاقدين بموجب العقد الذي تم فسخه ؟</a:t>
            </a:r>
            <a:br>
              <a:rPr lang="ar-IQ" sz="2800" dirty="0" smtClean="0"/>
            </a:br>
            <a:r>
              <a:rPr lang="ar-IQ" sz="2800" dirty="0" smtClean="0"/>
              <a:t>ميز المشرع في هذا الصدد بين ما </a:t>
            </a:r>
            <a:r>
              <a:rPr lang="ar-IQ" sz="2800" dirty="0" smtClean="0"/>
              <a:t>اذا</a:t>
            </a:r>
            <a:r>
              <a:rPr lang="ar-IQ" sz="2800" dirty="0" smtClean="0"/>
              <a:t> كان القابض حسن النية </a:t>
            </a:r>
            <a:r>
              <a:rPr lang="ar-IQ" sz="2800" dirty="0" smtClean="0"/>
              <a:t>ام</a:t>
            </a:r>
            <a:r>
              <a:rPr lang="ar-IQ" sz="2800" dirty="0" smtClean="0"/>
              <a:t> سيئ النية, </a:t>
            </a:r>
            <a:r>
              <a:rPr lang="ar-IQ" sz="2800" dirty="0" smtClean="0"/>
              <a:t>فاذا</a:t>
            </a:r>
            <a:r>
              <a:rPr lang="ar-IQ" sz="2800" dirty="0" smtClean="0"/>
              <a:t> كان القابض حسن أي يجهل عند القبض </a:t>
            </a:r>
            <a:r>
              <a:rPr lang="ar-IQ" sz="2800" dirty="0" smtClean="0"/>
              <a:t>انما</a:t>
            </a:r>
            <a:r>
              <a:rPr lang="ar-IQ" sz="2800" dirty="0" smtClean="0"/>
              <a:t> هو يقبض شيئا غير مستحق له فلا يلزم بالرد أي يتملك تلك الثمار </a:t>
            </a:r>
            <a:r>
              <a:rPr lang="ar-IQ" sz="2800" dirty="0" smtClean="0"/>
              <a:t>لابموجب</a:t>
            </a:r>
            <a:r>
              <a:rPr lang="ar-IQ" sz="2800" dirty="0" smtClean="0"/>
              <a:t> العقد المفسوخ </a:t>
            </a:r>
            <a:r>
              <a:rPr lang="ar-IQ" sz="2800" dirty="0" smtClean="0"/>
              <a:t>وأنما</a:t>
            </a:r>
            <a:r>
              <a:rPr lang="ar-IQ" sz="2800" dirty="0" smtClean="0"/>
              <a:t> بموجب قاعدة تملك الثمار بالحيازة المقترنة بحسن نية </a:t>
            </a:r>
            <a:r>
              <a:rPr lang="ar-IQ" sz="2800" dirty="0" smtClean="0"/>
              <a:t>أستنادا</a:t>
            </a:r>
            <a:r>
              <a:rPr lang="ar-IQ" sz="2800" dirty="0" smtClean="0"/>
              <a:t> </a:t>
            </a:r>
            <a:r>
              <a:rPr lang="ar-IQ" sz="2800" dirty="0" smtClean="0"/>
              <a:t>الى</a:t>
            </a:r>
            <a:r>
              <a:rPr lang="ar-IQ" sz="2800" dirty="0" smtClean="0"/>
              <a:t> نص المادة 1165 مدني التي نصت( يملك الحائز حسن </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0"/>
            <a:ext cx="8572560" cy="6429419"/>
          </a:xfrm>
        </p:spPr>
        <p:txBody>
          <a:bodyPr>
            <a:normAutofit fontScale="90000"/>
          </a:bodyPr>
          <a:lstStyle/>
          <a:p>
            <a:pPr algn="r"/>
            <a:r>
              <a:rPr lang="ar-IQ" sz="2800" dirty="0" smtClean="0"/>
              <a:t>النية ما قبضه من الزوائد وما </a:t>
            </a:r>
            <a:r>
              <a:rPr lang="ar-IQ" sz="2800" dirty="0" smtClean="0"/>
              <a:t>أستوفاه</a:t>
            </a:r>
            <a:r>
              <a:rPr lang="ar-IQ" sz="2800" dirty="0" smtClean="0"/>
              <a:t> من المنافع مدة حيازته)</a:t>
            </a:r>
            <a:br>
              <a:rPr lang="ar-IQ" sz="2800" dirty="0" smtClean="0"/>
            </a:br>
            <a:r>
              <a:rPr lang="ar-IQ" sz="2800" dirty="0" smtClean="0"/>
              <a:t>أما </a:t>
            </a:r>
            <a:r>
              <a:rPr lang="ar-IQ" sz="2800" dirty="0" smtClean="0"/>
              <a:t>اذا</a:t>
            </a:r>
            <a:r>
              <a:rPr lang="ar-IQ" sz="2800" dirty="0" smtClean="0"/>
              <a:t> كان القابض سيئ النية </a:t>
            </a:r>
            <a:r>
              <a:rPr lang="ar-IQ" sz="2800" dirty="0" smtClean="0"/>
              <a:t>اي</a:t>
            </a:r>
            <a:r>
              <a:rPr lang="ar-IQ" sz="2800" dirty="0" smtClean="0"/>
              <a:t> يعلم </a:t>
            </a:r>
            <a:r>
              <a:rPr lang="ar-IQ" sz="2800" dirty="0" smtClean="0"/>
              <a:t>انما</a:t>
            </a:r>
            <a:r>
              <a:rPr lang="ar-IQ" sz="2800" dirty="0" smtClean="0"/>
              <a:t> هو يقبض شيئا غير مستحق له فيلزم برد الثمار التي </a:t>
            </a:r>
            <a:r>
              <a:rPr lang="ar-IQ" sz="2800" dirty="0" smtClean="0"/>
              <a:t>انتجها</a:t>
            </a:r>
            <a:r>
              <a:rPr lang="ar-IQ" sz="2800" dirty="0" smtClean="0"/>
              <a:t> </a:t>
            </a:r>
            <a:r>
              <a:rPr lang="ar-IQ" sz="2800" dirty="0" smtClean="0"/>
              <a:t>الشيئ</a:t>
            </a:r>
            <a:r>
              <a:rPr lang="ar-IQ" sz="2800" dirty="0" smtClean="0"/>
              <a:t> </a:t>
            </a:r>
            <a:r>
              <a:rPr lang="ar-IQ" sz="2800" dirty="0" smtClean="0"/>
              <a:t>واذا</a:t>
            </a:r>
            <a:r>
              <a:rPr lang="ar-IQ" sz="2800" dirty="0" smtClean="0"/>
              <a:t> كان قد استهلكها أو هلكت فعليه رد قيمتها, </a:t>
            </a:r>
            <a:r>
              <a:rPr lang="ar-IQ" sz="2800" dirty="0" smtClean="0"/>
              <a:t>واذا</a:t>
            </a:r>
            <a:r>
              <a:rPr lang="ar-IQ" sz="2800" dirty="0" smtClean="0"/>
              <a:t> كان البائع قد قبض ثمنا فعليه رده مع فوائده من تاريخ المطالبة القضائية بهذه الفوائد , وأساس الالتزام بالرد هو الكسب دون سبب.</a:t>
            </a:r>
            <a:br>
              <a:rPr lang="ar-IQ" sz="2800" dirty="0" smtClean="0"/>
            </a:br>
            <a:r>
              <a:rPr lang="ar-IQ" sz="2800" dirty="0" smtClean="0"/>
              <a:t>واذا</a:t>
            </a:r>
            <a:r>
              <a:rPr lang="ar-IQ" sz="2800" dirty="0" smtClean="0"/>
              <a:t> كان الفسخ لخطأ من أحد المتعاقدين فيحق للمتعاقد </a:t>
            </a:r>
            <a:r>
              <a:rPr lang="ar-IQ" sz="2800" dirty="0" smtClean="0"/>
              <a:t>الاخر</a:t>
            </a:r>
            <a:r>
              <a:rPr lang="ar-IQ" sz="2800" dirty="0" smtClean="0"/>
              <a:t> المطالبة بالتعويض عما أصابه من </a:t>
            </a:r>
            <a:r>
              <a:rPr lang="ar-IQ" sz="2800" dirty="0" smtClean="0"/>
              <a:t>ضرربسبب</a:t>
            </a:r>
            <a:r>
              <a:rPr lang="ar-IQ" sz="2800" dirty="0" smtClean="0"/>
              <a:t> فسخ العقد. </a:t>
            </a:r>
            <a:br>
              <a:rPr lang="ar-IQ" sz="2800" dirty="0" smtClean="0"/>
            </a:br>
            <a:r>
              <a:rPr lang="ar-IQ" sz="2800" b="1" dirty="0" smtClean="0"/>
              <a:t>     ب-  أثر الفسخ بالنسبة لغير المتعاقدين</a:t>
            </a:r>
            <a:r>
              <a:rPr lang="ar-IQ" sz="2800" dirty="0" smtClean="0"/>
              <a:t/>
            </a:r>
            <a:br>
              <a:rPr lang="ar-IQ" sz="2800" dirty="0" smtClean="0"/>
            </a:br>
            <a:r>
              <a:rPr lang="ar-IQ" sz="2800" b="1" dirty="0" smtClean="0"/>
              <a:t>( زوال الحقوق التي رتبها القابض على </a:t>
            </a:r>
            <a:r>
              <a:rPr lang="ar-IQ" sz="2800" b="1" dirty="0" smtClean="0"/>
              <a:t>الشيئ</a:t>
            </a:r>
            <a:r>
              <a:rPr lang="ar-IQ" sz="2800" b="1" dirty="0" smtClean="0"/>
              <a:t> قبل الفسخ)</a:t>
            </a:r>
            <a:r>
              <a:rPr lang="ar-IQ" sz="2800" dirty="0" smtClean="0"/>
              <a:t/>
            </a:r>
            <a:br>
              <a:rPr lang="ar-IQ" sz="2800" dirty="0" smtClean="0"/>
            </a:br>
            <a:r>
              <a:rPr lang="ar-IQ" sz="2800" dirty="0" smtClean="0"/>
              <a:t>الاثر</a:t>
            </a:r>
            <a:r>
              <a:rPr lang="ar-IQ" sz="2800" dirty="0" smtClean="0"/>
              <a:t> الرجعي للفسخ يسري حتى في حق غير المتعاقدين, فلو كان العقد بيعا وفسخ وكان المشتري قد رتب على </a:t>
            </a:r>
            <a:r>
              <a:rPr lang="ar-IQ" sz="2800" dirty="0" smtClean="0"/>
              <a:t>المبيع</a:t>
            </a:r>
            <a:r>
              <a:rPr lang="ar-IQ" sz="2800" dirty="0" smtClean="0"/>
              <a:t> حقوق معينة فأن البائع يسترد </a:t>
            </a:r>
            <a:r>
              <a:rPr lang="ar-IQ" sz="2800" dirty="0" smtClean="0"/>
              <a:t>المبيع</a:t>
            </a:r>
            <a:r>
              <a:rPr lang="ar-IQ" sz="2800" dirty="0" smtClean="0"/>
              <a:t> وهو خاليا من تلك الحقوق كحق الانتفاع </a:t>
            </a:r>
            <a:r>
              <a:rPr lang="ar-IQ" sz="2800" dirty="0" smtClean="0"/>
              <a:t>او</a:t>
            </a:r>
            <a:r>
              <a:rPr lang="ar-IQ" sz="2800" dirty="0" smtClean="0"/>
              <a:t> الارتفاق.</a:t>
            </a:r>
            <a:br>
              <a:rPr lang="ar-IQ" sz="2800" dirty="0" smtClean="0"/>
            </a:br>
            <a:r>
              <a:rPr lang="ar-IQ" sz="2800" dirty="0" smtClean="0"/>
              <a:t>والاساس</a:t>
            </a:r>
            <a:r>
              <a:rPr lang="ar-IQ" sz="2800" dirty="0" smtClean="0"/>
              <a:t> القانوني لزوال تلك الحقوق هو أن المشتري يعتبر وكأنه لم يملك هذه أبدا, والتصرف الذي صدر منه يعتبر وكأنه صادرا من غير مالك فلا ينفذ في حق المالك </a:t>
            </a:r>
            <a:r>
              <a:rPr lang="ar-IQ" sz="2800" dirty="0" smtClean="0"/>
              <a:t>الاصلي</a:t>
            </a:r>
            <a:r>
              <a:rPr lang="ar-IQ" sz="2800" dirty="0" smtClean="0"/>
              <a:t>, ويعبر عن ذلك الفقهاء المسلمون ( فاقد </a:t>
            </a:r>
            <a:r>
              <a:rPr lang="ar-IQ" sz="2800" dirty="0" smtClean="0"/>
              <a:t>الشيئ</a:t>
            </a:r>
            <a:r>
              <a:rPr lang="ar-IQ" sz="2800" dirty="0" smtClean="0"/>
              <a:t> </a:t>
            </a:r>
            <a:r>
              <a:rPr lang="ar-IQ" sz="2800" dirty="0" smtClean="0"/>
              <a:t>لايعطيه</a:t>
            </a:r>
            <a:r>
              <a:rPr lang="ar-IQ" sz="2800" dirty="0" smtClean="0"/>
              <a:t>) أو كما يعبر عن ذلك الفقهاء الغربيون(</a:t>
            </a:r>
            <a:r>
              <a:rPr lang="ar-IQ" sz="2800" dirty="0" smtClean="0"/>
              <a:t>لايستطيع</a:t>
            </a:r>
            <a:r>
              <a:rPr lang="ar-IQ" sz="2800" dirty="0" smtClean="0"/>
              <a:t> </a:t>
            </a:r>
            <a:r>
              <a:rPr lang="ar-IQ" sz="2800" dirty="0" smtClean="0"/>
              <a:t>الانسان</a:t>
            </a:r>
            <a:r>
              <a:rPr lang="ar-IQ" sz="2800" dirty="0" smtClean="0"/>
              <a:t> أن ينقل لغيره من الحقوق </a:t>
            </a:r>
            <a:r>
              <a:rPr lang="ar-IQ" sz="2800" dirty="0" smtClean="0"/>
              <a:t>أكثرمما</a:t>
            </a:r>
            <a:r>
              <a:rPr lang="ar-IQ" sz="2800" dirty="0" smtClean="0"/>
              <a:t> يملك).</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0"/>
            <a:ext cx="8572560" cy="6429419"/>
          </a:xfrm>
        </p:spPr>
        <p:txBody>
          <a:bodyPr>
            <a:normAutofit fontScale="90000"/>
          </a:bodyPr>
          <a:lstStyle/>
          <a:p>
            <a:pPr algn="r"/>
            <a:r>
              <a:rPr lang="ar-IQ" sz="2800" dirty="0" smtClean="0"/>
              <a:t>ويرد على قاعدة زوال الحقوق التي رتبها أحد المتعاقدين للغير,</a:t>
            </a:r>
            <a:r>
              <a:rPr lang="ar-IQ" sz="2800" dirty="0" smtClean="0"/>
              <a:t>أستثناء</a:t>
            </a:r>
            <a:r>
              <a:rPr lang="ar-IQ" sz="2800" dirty="0" smtClean="0"/>
              <a:t> </a:t>
            </a:r>
            <a:r>
              <a:rPr lang="ar-IQ" sz="2800" dirty="0" smtClean="0"/>
              <a:t>أذ</a:t>
            </a:r>
            <a:r>
              <a:rPr lang="ar-IQ" sz="2800" dirty="0" smtClean="0"/>
              <a:t> تبقى تلك الحقوق ولا تزول </a:t>
            </a:r>
            <a:r>
              <a:rPr lang="ar-IQ" sz="2800" dirty="0" smtClean="0"/>
              <a:t>أستثناءا</a:t>
            </a:r>
            <a:r>
              <a:rPr lang="ar-IQ" sz="2800" dirty="0" smtClean="0"/>
              <a:t> في حالتين:-</a:t>
            </a:r>
            <a:br>
              <a:rPr lang="ar-IQ" sz="2800" dirty="0" smtClean="0"/>
            </a:br>
            <a:r>
              <a:rPr lang="ar-IQ" sz="2800" dirty="0" smtClean="0"/>
              <a:t>1- عقود </a:t>
            </a:r>
            <a:r>
              <a:rPr lang="ar-IQ" sz="2800" dirty="0" smtClean="0"/>
              <a:t>الادارة</a:t>
            </a:r>
            <a:r>
              <a:rPr lang="ar-IQ" sz="2800" dirty="0" smtClean="0"/>
              <a:t> المبرمة بحسن نية </a:t>
            </a:r>
            <a:r>
              <a:rPr lang="ar-IQ" sz="2800" dirty="0" smtClean="0"/>
              <a:t>كالايجار</a:t>
            </a:r>
            <a:r>
              <a:rPr lang="ar-IQ" sz="2800" dirty="0" smtClean="0"/>
              <a:t>, </a:t>
            </a:r>
            <a:r>
              <a:rPr lang="ar-IQ" sz="2800" dirty="0" smtClean="0"/>
              <a:t>فاذا</a:t>
            </a:r>
            <a:r>
              <a:rPr lang="ar-IQ" sz="2800" dirty="0" smtClean="0"/>
              <a:t> كان مشتري العين </a:t>
            </a:r>
            <a:r>
              <a:rPr lang="ar-IQ" sz="2800" dirty="0" smtClean="0"/>
              <a:t>قدأجرها</a:t>
            </a:r>
            <a:r>
              <a:rPr lang="ar-IQ" sz="2800" dirty="0" smtClean="0"/>
              <a:t> </a:t>
            </a:r>
            <a:r>
              <a:rPr lang="ar-IQ" sz="2800" dirty="0" smtClean="0"/>
              <a:t>الى</a:t>
            </a:r>
            <a:r>
              <a:rPr lang="ar-IQ" sz="2800" dirty="0" smtClean="0"/>
              <a:t> مستأجر حسن النية وكان العقد ثابت التاريخ فيبقى ولا يفسخ العقد ولا يستطيع البائع أن يطالب المستأجر </a:t>
            </a:r>
            <a:r>
              <a:rPr lang="ar-IQ" sz="2800" dirty="0" smtClean="0"/>
              <a:t>بتخلية</a:t>
            </a:r>
            <a:r>
              <a:rPr lang="ar-IQ" sz="2800" dirty="0" smtClean="0"/>
              <a:t> المأجور قبل </a:t>
            </a:r>
            <a:r>
              <a:rPr lang="ar-IQ" sz="2800" dirty="0" smtClean="0"/>
              <a:t>أنتهاء</a:t>
            </a:r>
            <a:r>
              <a:rPr lang="ar-IQ" sz="2800" dirty="0" smtClean="0"/>
              <a:t> مدة </a:t>
            </a:r>
            <a:r>
              <a:rPr lang="ar-IQ" sz="2800" dirty="0" smtClean="0"/>
              <a:t>الايجار</a:t>
            </a:r>
            <a:r>
              <a:rPr lang="ar-IQ" sz="2800" dirty="0" smtClean="0"/>
              <a:t>. </a:t>
            </a:r>
            <a:br>
              <a:rPr lang="ar-IQ" sz="2800" dirty="0" smtClean="0"/>
            </a:br>
            <a:r>
              <a:rPr lang="ar-IQ" sz="2800" dirty="0" smtClean="0"/>
              <a:t>2- الحيازة في المنقول سند الملكية.</a:t>
            </a:r>
            <a:br>
              <a:rPr lang="ar-IQ" sz="2800" dirty="0" smtClean="0"/>
            </a:br>
            <a:r>
              <a:rPr lang="ar-IQ" sz="2800" dirty="0" smtClean="0"/>
              <a:t>اذا</a:t>
            </a:r>
            <a:r>
              <a:rPr lang="ar-IQ" sz="2800" dirty="0" smtClean="0"/>
              <a:t> كان </a:t>
            </a:r>
            <a:r>
              <a:rPr lang="ar-IQ" sz="2800" dirty="0" smtClean="0"/>
              <a:t>المبيع</a:t>
            </a:r>
            <a:r>
              <a:rPr lang="ar-IQ" sz="2800" dirty="0" smtClean="0"/>
              <a:t> منقولا وقبضه المشتري , ثم باعه لمشتري ثان حسن النية وقبض </a:t>
            </a:r>
            <a:r>
              <a:rPr lang="ar-IQ" sz="2800" dirty="0" smtClean="0"/>
              <a:t>المبيع</a:t>
            </a:r>
            <a:r>
              <a:rPr lang="ar-IQ" sz="2800" dirty="0" smtClean="0"/>
              <a:t> ثم فسخ البيع </a:t>
            </a:r>
            <a:r>
              <a:rPr lang="ar-IQ" sz="2800" dirty="0" smtClean="0"/>
              <a:t>الاول</a:t>
            </a:r>
            <a:r>
              <a:rPr lang="ar-IQ" sz="2800" dirty="0" smtClean="0"/>
              <a:t> فلا يستطيع البائع استرداد </a:t>
            </a:r>
            <a:r>
              <a:rPr lang="ar-IQ" sz="2800" dirty="0" smtClean="0"/>
              <a:t>المبيع</a:t>
            </a:r>
            <a:r>
              <a:rPr lang="ar-IQ" sz="2800" dirty="0" smtClean="0"/>
              <a:t> من المشتري الثاني لان </a:t>
            </a:r>
            <a:r>
              <a:rPr lang="ar-IQ" sz="2800" dirty="0" smtClean="0"/>
              <a:t>الاخير</a:t>
            </a:r>
            <a:r>
              <a:rPr lang="ar-IQ" sz="2800" dirty="0" smtClean="0"/>
              <a:t> يتمسك بقاعدة الحيازة في المنقول سند الملكية </a:t>
            </a:r>
            <a:r>
              <a:rPr lang="ar-IQ" sz="2800" dirty="0" smtClean="0"/>
              <a:t>والا</a:t>
            </a:r>
            <a:r>
              <a:rPr lang="ar-IQ" sz="2800" dirty="0" smtClean="0"/>
              <a:t> أختل مبدأ </a:t>
            </a:r>
            <a:r>
              <a:rPr lang="ar-IQ" sz="2800" dirty="0" smtClean="0"/>
              <a:t>أستقرار</a:t>
            </a:r>
            <a:r>
              <a:rPr lang="ar-IQ" sz="2800" dirty="0" smtClean="0"/>
              <a:t> المعاملات. </a:t>
            </a:r>
            <a:br>
              <a:rPr lang="ar-IQ" sz="2800" dirty="0" smtClean="0"/>
            </a:br>
            <a:r>
              <a:rPr lang="ar-IQ" sz="2800" dirty="0" smtClean="0"/>
              <a:t> </a:t>
            </a:r>
            <a:r>
              <a:rPr lang="ar-IQ" sz="2800" dirty="0" smtClean="0"/>
              <a:t>واذا</a:t>
            </a:r>
            <a:r>
              <a:rPr lang="ar-IQ" sz="2800" dirty="0" smtClean="0"/>
              <a:t> كان للفسخ أثر رجعي فأن ذلك مقتصرا على العقود الفورية دون العقود المستمرة التنفيذ </a:t>
            </a:r>
            <a:r>
              <a:rPr lang="ar-IQ" sz="2800" dirty="0" smtClean="0"/>
              <a:t>اذ</a:t>
            </a:r>
            <a:r>
              <a:rPr lang="ar-IQ" sz="2800" dirty="0" smtClean="0"/>
              <a:t> </a:t>
            </a:r>
            <a:r>
              <a:rPr lang="ar-IQ" sz="2800" dirty="0" smtClean="0"/>
              <a:t>لايكون</a:t>
            </a:r>
            <a:r>
              <a:rPr lang="ar-IQ" sz="2800" dirty="0" smtClean="0"/>
              <a:t> للفسخ فيها </a:t>
            </a:r>
            <a:r>
              <a:rPr lang="ar-IQ" sz="2800" dirty="0" smtClean="0"/>
              <a:t>اثرا</a:t>
            </a:r>
            <a:r>
              <a:rPr lang="ar-IQ" sz="2800" dirty="0" smtClean="0"/>
              <a:t> رجعيا لان الزمن في هذه العقود يعد عنصرا جوهريا وما مضى من الزمن </a:t>
            </a:r>
            <a:r>
              <a:rPr lang="ar-IQ" sz="2800" dirty="0" smtClean="0"/>
              <a:t>لايمكن</a:t>
            </a:r>
            <a:r>
              <a:rPr lang="ar-IQ" sz="2800" dirty="0" smtClean="0"/>
              <a:t> أن يعود أي للفسخ في العقود المستمرة أثرا فوريا وليس رجعيا , </a:t>
            </a:r>
            <a:r>
              <a:rPr lang="ar-IQ" sz="2800" dirty="0" smtClean="0"/>
              <a:t>فاذا</a:t>
            </a:r>
            <a:r>
              <a:rPr lang="ar-IQ" sz="2800" dirty="0" smtClean="0"/>
              <a:t> فسخ </a:t>
            </a:r>
            <a:r>
              <a:rPr lang="ar-IQ" sz="2800" dirty="0" smtClean="0"/>
              <a:t>الايجارفيبدأ</a:t>
            </a:r>
            <a:r>
              <a:rPr lang="ar-IQ" sz="2800" dirty="0" smtClean="0"/>
              <a:t> أثره من لحظة وقوعه فيتوقف المستأجر عن دفع </a:t>
            </a:r>
            <a:r>
              <a:rPr lang="ar-IQ" sz="2800" dirty="0" smtClean="0"/>
              <a:t>الاجرة</a:t>
            </a:r>
            <a:r>
              <a:rPr lang="ar-IQ" sz="2800" dirty="0" smtClean="0"/>
              <a:t> ويطالبه المؤجر برد المأجور, ولكن </a:t>
            </a:r>
            <a:r>
              <a:rPr lang="ar-IQ" sz="2800" dirty="0" smtClean="0"/>
              <a:t>لايستطيع</a:t>
            </a:r>
            <a:r>
              <a:rPr lang="ar-IQ" sz="2800" dirty="0" smtClean="0"/>
              <a:t> المستأجر مطالبة المؤجر </a:t>
            </a:r>
            <a:r>
              <a:rPr lang="ar-IQ" sz="2800" dirty="0" smtClean="0"/>
              <a:t>بأسترداد</a:t>
            </a:r>
            <a:r>
              <a:rPr lang="ar-IQ" sz="2800" dirty="0" smtClean="0"/>
              <a:t> </a:t>
            </a:r>
            <a:r>
              <a:rPr lang="ar-IQ" sz="2800" dirty="0" smtClean="0"/>
              <a:t>الاجرة</a:t>
            </a:r>
            <a:r>
              <a:rPr lang="ar-IQ" sz="2800" dirty="0" smtClean="0"/>
              <a:t> المدفوعة سلفا </a:t>
            </a:r>
            <a:r>
              <a:rPr lang="ar-IQ" sz="2800" dirty="0" smtClean="0"/>
              <a:t>لانها</a:t>
            </a:r>
            <a:r>
              <a:rPr lang="ar-IQ" sz="2800" dirty="0" smtClean="0"/>
              <a:t> تقابل الانتفاع بالمأجور عن المدة السابقة للفسخ.                       </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0"/>
            <a:ext cx="8572560" cy="6429419"/>
          </a:xfrm>
        </p:spPr>
        <p:txBody>
          <a:bodyPr>
            <a:normAutofit fontScale="90000"/>
          </a:bodyPr>
          <a:lstStyle/>
          <a:p>
            <a:pPr algn="r"/>
            <a:r>
              <a:rPr lang="ar-IQ" sz="2800" b="1" dirty="0" smtClean="0"/>
              <a:t>                           </a:t>
            </a:r>
            <a:r>
              <a:rPr lang="ar-IQ" sz="2800" b="1" dirty="0" smtClean="0"/>
              <a:t>أنحلال</a:t>
            </a:r>
            <a:r>
              <a:rPr lang="ar-IQ" sz="2800" b="1" dirty="0" smtClean="0"/>
              <a:t> العقد </a:t>
            </a:r>
            <a:r>
              <a:rPr lang="ar-IQ" sz="2800" b="1" dirty="0" smtClean="0"/>
              <a:t>بالاقالة</a:t>
            </a:r>
            <a:r>
              <a:rPr lang="ar-IQ" sz="2800" dirty="0" smtClean="0"/>
              <a:t/>
            </a:r>
            <a:br>
              <a:rPr lang="ar-IQ" sz="2800" dirty="0" smtClean="0"/>
            </a:br>
            <a:r>
              <a:rPr lang="ar-IQ" sz="2800" dirty="0" smtClean="0"/>
              <a:t> قد ينحل العقد </a:t>
            </a:r>
            <a:r>
              <a:rPr lang="ar-IQ" sz="2800" dirty="0" smtClean="0"/>
              <a:t>لابالفسخ</a:t>
            </a:r>
            <a:r>
              <a:rPr lang="ar-IQ" sz="2800" dirty="0" smtClean="0"/>
              <a:t> </a:t>
            </a:r>
            <a:r>
              <a:rPr lang="ar-IQ" sz="2800" dirty="0" smtClean="0"/>
              <a:t>وانما</a:t>
            </a:r>
            <a:r>
              <a:rPr lang="ar-IQ" sz="2800" dirty="0" smtClean="0"/>
              <a:t> </a:t>
            </a:r>
            <a:r>
              <a:rPr lang="ar-IQ" sz="2800" dirty="0" smtClean="0"/>
              <a:t>بالاقالة</a:t>
            </a:r>
            <a:r>
              <a:rPr lang="ar-IQ" sz="2800" dirty="0" smtClean="0"/>
              <a:t> أي يتفق المتعاقدان على </a:t>
            </a:r>
            <a:r>
              <a:rPr lang="ar-IQ" sz="2800" dirty="0" smtClean="0"/>
              <a:t>تقايله</a:t>
            </a:r>
            <a:r>
              <a:rPr lang="ar-IQ" sz="2800" dirty="0" smtClean="0"/>
              <a:t> وتجريده من قوته الملزمة </a:t>
            </a:r>
            <a:r>
              <a:rPr lang="ar-IQ" sz="2800" dirty="0" smtClean="0"/>
              <a:t>بأرادتهما</a:t>
            </a:r>
            <a:r>
              <a:rPr lang="ar-IQ" sz="2800" dirty="0" smtClean="0"/>
              <a:t> الحرة المختارة , وقد أشارة </a:t>
            </a:r>
            <a:r>
              <a:rPr lang="ar-IQ" sz="2800" dirty="0" smtClean="0"/>
              <a:t>الى</a:t>
            </a:r>
            <a:r>
              <a:rPr lang="ar-IQ" sz="2800" dirty="0" smtClean="0"/>
              <a:t> ذلك المادة 181 مدني </a:t>
            </a:r>
            <a:r>
              <a:rPr lang="ar-IQ" sz="2800" dirty="0" smtClean="0"/>
              <a:t>اذ</a:t>
            </a:r>
            <a:r>
              <a:rPr lang="ar-IQ" sz="2800" dirty="0" smtClean="0"/>
              <a:t> نصت   ( للعاقدين  أن </a:t>
            </a:r>
            <a:r>
              <a:rPr lang="ar-IQ" sz="2800" dirty="0" smtClean="0"/>
              <a:t>يتقايلا</a:t>
            </a:r>
            <a:r>
              <a:rPr lang="ar-IQ" sz="2800" dirty="0" smtClean="0"/>
              <a:t> العقد برضاهما بعد انعقاده)</a:t>
            </a:r>
            <a:br>
              <a:rPr lang="ar-IQ" sz="2800" dirty="0" smtClean="0"/>
            </a:br>
            <a:r>
              <a:rPr lang="ar-IQ" sz="2800" dirty="0" smtClean="0"/>
              <a:t>فلوكان</a:t>
            </a:r>
            <a:r>
              <a:rPr lang="ar-IQ" sz="2800" dirty="0" smtClean="0"/>
              <a:t> العقد بيعا جاز للبائع والمشتري </a:t>
            </a:r>
            <a:r>
              <a:rPr lang="ar-IQ" sz="2800" dirty="0" smtClean="0"/>
              <a:t>تقايل</a:t>
            </a:r>
            <a:r>
              <a:rPr lang="ar-IQ" sz="2800" dirty="0" smtClean="0"/>
              <a:t> العقد </a:t>
            </a:r>
            <a:r>
              <a:rPr lang="ar-IQ" sz="2800" dirty="0" smtClean="0"/>
              <a:t>واعادة</a:t>
            </a:r>
            <a:r>
              <a:rPr lang="ar-IQ" sz="2800" dirty="0" smtClean="0"/>
              <a:t> الحال </a:t>
            </a:r>
            <a:r>
              <a:rPr lang="ar-IQ" sz="2800" dirty="0" smtClean="0"/>
              <a:t>الى</a:t>
            </a:r>
            <a:r>
              <a:rPr lang="ar-IQ" sz="2800" dirty="0" smtClean="0"/>
              <a:t> ما كان عليه فالبائع يسترد </a:t>
            </a:r>
            <a:r>
              <a:rPr lang="ar-IQ" sz="2800" dirty="0" smtClean="0"/>
              <a:t>المبيع</a:t>
            </a:r>
            <a:r>
              <a:rPr lang="ar-IQ" sz="2800" dirty="0" smtClean="0"/>
              <a:t> والمشتري يسترد الثمن وكأن العقد لم يوجد بينهما.</a:t>
            </a:r>
            <a:br>
              <a:rPr lang="ar-IQ" sz="2800" dirty="0" smtClean="0"/>
            </a:br>
            <a:r>
              <a:rPr lang="ar-IQ" sz="2800" dirty="0" smtClean="0"/>
              <a:t>معنى ذلك أن يكون </a:t>
            </a:r>
            <a:r>
              <a:rPr lang="ar-IQ" sz="2800" dirty="0" smtClean="0"/>
              <a:t>المبيع</a:t>
            </a:r>
            <a:r>
              <a:rPr lang="ar-IQ" sz="2800" dirty="0" smtClean="0"/>
              <a:t> قائما وموجودا في يد المشتري, </a:t>
            </a:r>
            <a:r>
              <a:rPr lang="ar-IQ" sz="2800" dirty="0" smtClean="0"/>
              <a:t>واذا</a:t>
            </a:r>
            <a:r>
              <a:rPr lang="ar-IQ" sz="2800" dirty="0" smtClean="0"/>
              <a:t> تلف بعض </a:t>
            </a:r>
            <a:r>
              <a:rPr lang="ar-IQ" sz="2800" dirty="0" smtClean="0"/>
              <a:t>المبيع</a:t>
            </a:r>
            <a:r>
              <a:rPr lang="ar-IQ" sz="2800" dirty="0" smtClean="0"/>
              <a:t> صحة </a:t>
            </a:r>
            <a:r>
              <a:rPr lang="ar-IQ" sz="2800" dirty="0" smtClean="0"/>
              <a:t>الاقالة</a:t>
            </a:r>
            <a:r>
              <a:rPr lang="ar-IQ" sz="2800" dirty="0" smtClean="0"/>
              <a:t> في الباقي بقدر حصته من الثمن. أما هلاك الثمن فلا يكون مانعا من صحة </a:t>
            </a:r>
            <a:r>
              <a:rPr lang="ar-IQ" sz="2800" dirty="0" smtClean="0"/>
              <a:t>الاقالة</a:t>
            </a:r>
            <a:r>
              <a:rPr lang="ar-IQ" sz="2800" dirty="0" smtClean="0"/>
              <a:t>( المادة 182/ 2 مدني)</a:t>
            </a:r>
            <a:br>
              <a:rPr lang="ar-IQ" sz="2800" dirty="0" smtClean="0"/>
            </a:br>
            <a:r>
              <a:rPr lang="ar-IQ" sz="2800" dirty="0" smtClean="0"/>
              <a:t>والاقالة</a:t>
            </a:r>
            <a:r>
              <a:rPr lang="ar-IQ" sz="2800" dirty="0" smtClean="0"/>
              <a:t> عقد كسائر العقود , فيجب أن تتوفر أركان وشروط العقد من تراضي ومحل سبب ,كما أنها فسخ فيما بين المتعاقدين وعليه أن تتوفر الشروط العامة للفسخ وفي مقدمتها أمكانية الرجوع بالحالة </a:t>
            </a:r>
            <a:r>
              <a:rPr lang="ar-IQ" sz="2800" dirty="0" smtClean="0"/>
              <a:t>الى</a:t>
            </a:r>
            <a:r>
              <a:rPr lang="ar-IQ" sz="2800" dirty="0" smtClean="0"/>
              <a:t> ما كانت عليه قبل العقد وقد أشارة </a:t>
            </a:r>
            <a:r>
              <a:rPr lang="ar-IQ" sz="2800" dirty="0" smtClean="0"/>
              <a:t>الى</a:t>
            </a:r>
            <a:r>
              <a:rPr lang="ar-IQ" sz="2800" dirty="0" smtClean="0"/>
              <a:t> ذلك المادة 182/ 1 مدني </a:t>
            </a:r>
            <a:r>
              <a:rPr lang="ar-IQ" sz="2800" dirty="0" smtClean="0"/>
              <a:t>اذ</a:t>
            </a:r>
            <a:r>
              <a:rPr lang="ar-IQ" sz="2800" dirty="0" smtClean="0"/>
              <a:t> نصت( يلزم أن يكون </a:t>
            </a:r>
            <a:r>
              <a:rPr lang="ar-IQ" sz="2800" dirty="0" smtClean="0"/>
              <a:t>المعقودعليه</a:t>
            </a:r>
            <a:r>
              <a:rPr lang="ar-IQ" sz="2800" dirty="0" smtClean="0"/>
              <a:t> قائما وموجودا في يد العاقد وقت </a:t>
            </a:r>
            <a:r>
              <a:rPr lang="ar-IQ" sz="2800" dirty="0" smtClean="0"/>
              <a:t>الاقالة</a:t>
            </a:r>
            <a:r>
              <a:rPr lang="ar-IQ" sz="2800" dirty="0" smtClean="0"/>
              <a:t>)</a:t>
            </a:r>
            <a:r>
              <a:rPr lang="ar-IQ" sz="2800" b="1" dirty="0" smtClean="0"/>
              <a:t/>
            </a:r>
            <a:br>
              <a:rPr lang="ar-IQ" sz="2800" b="1" dirty="0" smtClean="0"/>
            </a:br>
            <a:r>
              <a:rPr lang="ar-IQ" sz="2800" b="1" dirty="0" smtClean="0"/>
              <a:t>                           الطبيعة القانونية </a:t>
            </a:r>
            <a:r>
              <a:rPr lang="ar-IQ" sz="2800" b="1" dirty="0" smtClean="0"/>
              <a:t>للاقالة</a:t>
            </a:r>
            <a:r>
              <a:rPr lang="ar-IQ" sz="2800" dirty="0" smtClean="0"/>
              <a:t/>
            </a:r>
            <a:br>
              <a:rPr lang="ar-IQ" sz="2800" dirty="0" smtClean="0"/>
            </a:br>
            <a:r>
              <a:rPr lang="ar-IQ" sz="2800" dirty="0" smtClean="0"/>
              <a:t> هل أن </a:t>
            </a:r>
            <a:r>
              <a:rPr lang="ar-IQ" sz="2800" dirty="0" smtClean="0"/>
              <a:t>الاقالة</a:t>
            </a:r>
            <a:r>
              <a:rPr lang="ar-IQ" sz="2800" dirty="0" smtClean="0"/>
              <a:t> فسخ أم عقد جديد؟</a:t>
            </a:r>
            <a:br>
              <a:rPr lang="ar-IQ" sz="2800" dirty="0" smtClean="0"/>
            </a:br>
            <a:r>
              <a:rPr lang="ar-IQ" sz="2800" dirty="0" smtClean="0"/>
              <a:t>لقد نشب خلافا حادا حول الطبيعة القانونية </a:t>
            </a:r>
            <a:r>
              <a:rPr lang="ar-IQ" sz="2800" dirty="0" smtClean="0"/>
              <a:t>للاقالة</a:t>
            </a:r>
            <a:r>
              <a:rPr lang="ar-IQ" sz="2800" dirty="0" smtClean="0"/>
              <a:t>, فلو اشترى شخص من </a:t>
            </a:r>
            <a:r>
              <a:rPr lang="ar-IQ" sz="2800" dirty="0" smtClean="0"/>
              <a:t>اخر</a:t>
            </a:r>
            <a:r>
              <a:rPr lang="ar-IQ" sz="2800" dirty="0" smtClean="0"/>
              <a:t> شيئا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0"/>
            <a:ext cx="8715436" cy="6429419"/>
          </a:xfrm>
        </p:spPr>
        <p:txBody>
          <a:bodyPr>
            <a:normAutofit fontScale="90000"/>
          </a:bodyPr>
          <a:lstStyle/>
          <a:p>
            <a:pPr algn="r"/>
            <a:r>
              <a:rPr lang="ar-IQ" sz="2800" dirty="0" smtClean="0"/>
              <a:t>وسلم البائع </a:t>
            </a:r>
            <a:r>
              <a:rPr lang="ar-IQ" sz="2800" dirty="0" smtClean="0"/>
              <a:t>المبيع</a:t>
            </a:r>
            <a:r>
              <a:rPr lang="ar-IQ" sz="2800" dirty="0" smtClean="0"/>
              <a:t> للمشتري ثم اتفقا على </a:t>
            </a:r>
            <a:r>
              <a:rPr lang="ar-IQ" sz="2800" dirty="0" smtClean="0"/>
              <a:t>الاقالة</a:t>
            </a:r>
            <a:r>
              <a:rPr lang="ar-IQ" sz="2800" dirty="0" smtClean="0"/>
              <a:t> فهل يعني ذلك أن المشتري قد باع </a:t>
            </a:r>
            <a:r>
              <a:rPr lang="ar-IQ" sz="2800" dirty="0" smtClean="0"/>
              <a:t>المبيع</a:t>
            </a:r>
            <a:r>
              <a:rPr lang="ar-IQ" sz="2800" dirty="0" smtClean="0"/>
              <a:t> مرة ثانية للبائع بعقد جديد أم أن ذلك يعد فسخا للبيع </a:t>
            </a:r>
            <a:r>
              <a:rPr lang="ar-IQ" sz="2800" dirty="0" smtClean="0"/>
              <a:t>الاول</a:t>
            </a:r>
            <a:r>
              <a:rPr lang="ar-IQ" sz="2800" dirty="0" smtClean="0"/>
              <a:t>.</a:t>
            </a:r>
            <a:br>
              <a:rPr lang="ar-IQ" sz="2800" dirty="0" smtClean="0"/>
            </a:br>
            <a:r>
              <a:rPr lang="ar-IQ" sz="2800" dirty="0" smtClean="0"/>
              <a:t>انقسم الفقه </a:t>
            </a:r>
            <a:r>
              <a:rPr lang="ar-IQ" sz="2800" dirty="0" smtClean="0"/>
              <a:t>الى</a:t>
            </a:r>
            <a:r>
              <a:rPr lang="ar-IQ" sz="2800" dirty="0" smtClean="0"/>
              <a:t> اتجاهات ثلاث: -</a:t>
            </a:r>
            <a:br>
              <a:rPr lang="ar-IQ" sz="2800" dirty="0" smtClean="0"/>
            </a:br>
            <a:r>
              <a:rPr lang="ar-IQ" sz="2800" dirty="0" smtClean="0"/>
              <a:t>الاول</a:t>
            </a:r>
            <a:r>
              <a:rPr lang="ar-IQ" sz="2800" dirty="0" smtClean="0"/>
              <a:t>- يرى أن </a:t>
            </a:r>
            <a:r>
              <a:rPr lang="ar-IQ" sz="2800" dirty="0" smtClean="0"/>
              <a:t>الاقالة</a:t>
            </a:r>
            <a:r>
              <a:rPr lang="ar-IQ" sz="2800" dirty="0" smtClean="0"/>
              <a:t> عقدا جديدا.</a:t>
            </a:r>
            <a:br>
              <a:rPr lang="ar-IQ" sz="2800" dirty="0" smtClean="0"/>
            </a:br>
            <a:r>
              <a:rPr lang="ar-IQ" sz="2800" dirty="0" smtClean="0"/>
              <a:t>الثاني- يرى أن </a:t>
            </a:r>
            <a:r>
              <a:rPr lang="ar-IQ" sz="2800" dirty="0" smtClean="0"/>
              <a:t>الاقالة</a:t>
            </a:r>
            <a:r>
              <a:rPr lang="ar-IQ" sz="2800" dirty="0" smtClean="0"/>
              <a:t> فسخا </a:t>
            </a:r>
            <a:r>
              <a:rPr lang="ar-IQ" sz="2800" dirty="0" smtClean="0"/>
              <a:t>أتفاقيا</a:t>
            </a:r>
            <a:r>
              <a:rPr lang="ar-IQ" sz="2800" dirty="0" smtClean="0"/>
              <a:t>.</a:t>
            </a:r>
            <a:br>
              <a:rPr lang="ar-IQ" sz="2800" dirty="0" smtClean="0"/>
            </a:br>
            <a:r>
              <a:rPr lang="ar-IQ" sz="2800" dirty="0" smtClean="0"/>
              <a:t>الثالث- يرى </a:t>
            </a:r>
            <a:r>
              <a:rPr lang="ar-IQ" sz="2800" dirty="0" smtClean="0"/>
              <a:t>انها</a:t>
            </a:r>
            <a:r>
              <a:rPr lang="ar-IQ" sz="2800" dirty="0" smtClean="0"/>
              <a:t> فسخا بين المتعاقدين وعقدا جديدا بالنسبة للغير, وبهذا الرأي أخذ القانون المدني العراقي </a:t>
            </a:r>
            <a:r>
              <a:rPr lang="ar-IQ" sz="2800" dirty="0" smtClean="0"/>
              <a:t>أذ</a:t>
            </a:r>
            <a:r>
              <a:rPr lang="ar-IQ" sz="2800" dirty="0" smtClean="0"/>
              <a:t> نصت المادة 183( </a:t>
            </a:r>
            <a:r>
              <a:rPr lang="ar-IQ" sz="2800" dirty="0" smtClean="0"/>
              <a:t>الاقالة</a:t>
            </a:r>
            <a:r>
              <a:rPr lang="ar-IQ" sz="2800" dirty="0" smtClean="0"/>
              <a:t> في حق المتعاقدين فسخ وفي حق الغير عقد جديد)</a:t>
            </a:r>
            <a:br>
              <a:rPr lang="ar-IQ" sz="2800" dirty="0" smtClean="0"/>
            </a:br>
            <a:r>
              <a:rPr lang="ar-IQ" sz="2800" dirty="0" smtClean="0"/>
              <a:t>ويترتب على هذا التكييف </a:t>
            </a:r>
            <a:r>
              <a:rPr lang="ar-IQ" sz="2800" dirty="0" smtClean="0"/>
              <a:t>للاقالة</a:t>
            </a:r>
            <a:r>
              <a:rPr lang="ar-IQ" sz="2800" dirty="0" smtClean="0"/>
              <a:t> نتيجتان :</a:t>
            </a:r>
            <a:br>
              <a:rPr lang="ar-IQ" sz="2800" dirty="0" smtClean="0"/>
            </a:br>
            <a:r>
              <a:rPr lang="ar-IQ" sz="2800" dirty="0" smtClean="0"/>
              <a:t> </a:t>
            </a:r>
            <a:r>
              <a:rPr lang="ar-IQ" sz="2800" dirty="0" smtClean="0"/>
              <a:t>الاولى</a:t>
            </a:r>
            <a:r>
              <a:rPr lang="ar-IQ" sz="2800" dirty="0" smtClean="0"/>
              <a:t>- </a:t>
            </a:r>
            <a:r>
              <a:rPr lang="ar-IQ" sz="2800" dirty="0" smtClean="0"/>
              <a:t>ان</a:t>
            </a:r>
            <a:r>
              <a:rPr lang="ar-IQ" sz="2800" dirty="0" smtClean="0"/>
              <a:t> الشفعة تثبت </a:t>
            </a:r>
            <a:r>
              <a:rPr lang="ar-IQ" sz="2800" dirty="0" smtClean="0"/>
              <a:t>اذا</a:t>
            </a:r>
            <a:r>
              <a:rPr lang="ar-IQ" sz="2800" dirty="0" smtClean="0"/>
              <a:t> كان </a:t>
            </a:r>
            <a:r>
              <a:rPr lang="ar-IQ" sz="2800" dirty="0" smtClean="0"/>
              <a:t>المبيع</a:t>
            </a:r>
            <a:r>
              <a:rPr lang="ar-IQ" sz="2800" dirty="0" smtClean="0"/>
              <a:t> عقارا, </a:t>
            </a:r>
            <a:r>
              <a:rPr lang="ar-IQ" sz="2800" dirty="0" smtClean="0"/>
              <a:t>فاذا</a:t>
            </a:r>
            <a:r>
              <a:rPr lang="ar-IQ" sz="2800" dirty="0" smtClean="0"/>
              <a:t> باع شخص داره ولم يتمسك جاره بالشفعة ثم أتفق البائع والمشتري على </a:t>
            </a:r>
            <a:r>
              <a:rPr lang="ar-IQ" sz="2800" dirty="0" smtClean="0"/>
              <a:t>الاقالة</a:t>
            </a:r>
            <a:r>
              <a:rPr lang="ar-IQ" sz="2800" dirty="0" smtClean="0"/>
              <a:t> فللجار أن يأخذ الدار بالشفعة.</a:t>
            </a:r>
            <a:br>
              <a:rPr lang="ar-IQ" sz="2800" dirty="0" smtClean="0"/>
            </a:br>
            <a:r>
              <a:rPr lang="ar-IQ" sz="2800" dirty="0" smtClean="0"/>
              <a:t>الثانية- </a:t>
            </a:r>
            <a:r>
              <a:rPr lang="ar-IQ" sz="2800" dirty="0" smtClean="0"/>
              <a:t>لاتحدث</a:t>
            </a:r>
            <a:r>
              <a:rPr lang="ar-IQ" sz="2800" dirty="0" smtClean="0"/>
              <a:t> </a:t>
            </a:r>
            <a:r>
              <a:rPr lang="ar-IQ" sz="2800" dirty="0" smtClean="0"/>
              <a:t>الاقالة</a:t>
            </a:r>
            <a:r>
              <a:rPr lang="ar-IQ" sz="2800" dirty="0" smtClean="0"/>
              <a:t> بأثر رجعي بالنسبة للغير, فتبقى الحقوق التي رتبها المشتري على العين </a:t>
            </a:r>
            <a:r>
              <a:rPr lang="ar-IQ" sz="2800" dirty="0" smtClean="0"/>
              <a:t>ولاتزول</a:t>
            </a:r>
            <a:r>
              <a:rPr lang="ar-IQ" sz="2800" dirty="0" smtClean="0"/>
              <a:t>, فلو أجر المشتري الدار قبل </a:t>
            </a:r>
            <a:r>
              <a:rPr lang="ar-IQ" sz="2800" dirty="0" smtClean="0"/>
              <a:t>الاقالة</a:t>
            </a:r>
            <a:r>
              <a:rPr lang="ar-IQ" sz="2800" dirty="0" smtClean="0"/>
              <a:t> فالبائع يسترد الدار وهي مؤجرة.</a:t>
            </a:r>
            <a:br>
              <a:rPr lang="ar-IQ" sz="2800" dirty="0" smtClean="0"/>
            </a:br>
            <a:r>
              <a:rPr lang="ar-IQ" sz="2800" dirty="0" smtClean="0"/>
              <a:t>اذن</a:t>
            </a:r>
            <a:r>
              <a:rPr lang="ar-IQ" sz="2800" dirty="0" smtClean="0"/>
              <a:t> </a:t>
            </a:r>
            <a:r>
              <a:rPr lang="ar-IQ" sz="2800" dirty="0" smtClean="0"/>
              <a:t>مالفرق</a:t>
            </a:r>
            <a:r>
              <a:rPr lang="ar-IQ" sz="2800" dirty="0" smtClean="0"/>
              <a:t> بين الفسخ </a:t>
            </a:r>
            <a:r>
              <a:rPr lang="ar-IQ" sz="2800" dirty="0" smtClean="0"/>
              <a:t>والاقالة</a:t>
            </a:r>
            <a:r>
              <a:rPr lang="ar-IQ" sz="2800" dirty="0" smtClean="0"/>
              <a:t>  ؟ </a:t>
            </a:r>
            <a:r>
              <a:rPr lang="ar-IQ" sz="2800" dirty="0" smtClean="0"/>
              <a:t>اذا</a:t>
            </a:r>
            <a:r>
              <a:rPr lang="ar-IQ" sz="2800" dirty="0" smtClean="0"/>
              <a:t> كانا كلاهما يؤديا </a:t>
            </a:r>
            <a:r>
              <a:rPr lang="ar-IQ" sz="2800" dirty="0" smtClean="0"/>
              <a:t>الى</a:t>
            </a:r>
            <a:r>
              <a:rPr lang="ar-IQ" sz="2800" dirty="0" smtClean="0"/>
              <a:t> انحلال العقد فأن هناك فروقا بينهما. فالفسخ قد يكون قضائيا أو </a:t>
            </a:r>
            <a:r>
              <a:rPr lang="ar-IQ" sz="2800" dirty="0" smtClean="0"/>
              <a:t>أتفاقيا</a:t>
            </a:r>
            <a:r>
              <a:rPr lang="ar-IQ" sz="2800" dirty="0" smtClean="0"/>
              <a:t> أو قانونيا , وهو في الغالب يكون مجرد جزاء </a:t>
            </a:r>
            <a:r>
              <a:rPr lang="ar-IQ" sz="2800" dirty="0" smtClean="0"/>
              <a:t>لاخلال</a:t>
            </a:r>
            <a:r>
              <a:rPr lang="ar-IQ" sz="2800" dirty="0" smtClean="0"/>
              <a:t> أحد المتعاقدين بتنفيذ التزاماته, أما </a:t>
            </a:r>
            <a:r>
              <a:rPr lang="ar-IQ" sz="2800" dirty="0" smtClean="0"/>
              <a:t>الاقالة</a:t>
            </a:r>
            <a:r>
              <a:rPr lang="ar-IQ" sz="2800" dirty="0" smtClean="0"/>
              <a:t> فهي دائما </a:t>
            </a:r>
            <a:r>
              <a:rPr lang="ar-IQ" sz="2800" dirty="0" smtClean="0"/>
              <a:t>أتفاقية</a:t>
            </a:r>
            <a:r>
              <a:rPr lang="ar-IQ" sz="2800" dirty="0" smtClean="0"/>
              <a:t> , ثم </a:t>
            </a:r>
            <a:r>
              <a:rPr lang="ar-IQ" sz="2800" dirty="0" smtClean="0"/>
              <a:t>ان</a:t>
            </a:r>
            <a:r>
              <a:rPr lang="ar-IQ" sz="2800" dirty="0" smtClean="0"/>
              <a:t> الفسخ له أثر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0"/>
            <a:ext cx="8572560" cy="6429420"/>
          </a:xfrm>
        </p:spPr>
        <p:txBody>
          <a:bodyPr>
            <a:normAutofit/>
          </a:bodyPr>
          <a:lstStyle/>
          <a:p>
            <a:pPr algn="r"/>
            <a:r>
              <a:rPr lang="ar-IQ" sz="2800" dirty="0" smtClean="0"/>
              <a:t>رجعي بالنسبة للمتعاقدين والغير </a:t>
            </a:r>
            <a:r>
              <a:rPr lang="ar-IQ" sz="2800" dirty="0" smtClean="0"/>
              <a:t>بأستثناء</a:t>
            </a:r>
            <a:r>
              <a:rPr lang="ar-IQ" sz="2800" dirty="0" smtClean="0"/>
              <a:t> عقود </a:t>
            </a:r>
            <a:r>
              <a:rPr lang="ar-IQ" sz="2800" dirty="0" smtClean="0"/>
              <a:t>الادارة</a:t>
            </a:r>
            <a:r>
              <a:rPr lang="ar-IQ" sz="2800" dirty="0" smtClean="0"/>
              <a:t> المبرمة بحسن نية , وقاعدة الحيازة في المنقول سند الملكية, أما </a:t>
            </a:r>
            <a:r>
              <a:rPr lang="ar-IQ" sz="2800" dirty="0" smtClean="0"/>
              <a:t>الاقالة</a:t>
            </a:r>
            <a:r>
              <a:rPr lang="ar-IQ" sz="2800" dirty="0" smtClean="0"/>
              <a:t> فليس لها بالنسبة للغير </a:t>
            </a:r>
            <a:r>
              <a:rPr lang="ar-IQ" sz="2800" dirty="0" smtClean="0"/>
              <a:t>اثرا</a:t>
            </a:r>
            <a:r>
              <a:rPr lang="ar-IQ" sz="2800" dirty="0" smtClean="0"/>
              <a:t> رجعيا </a:t>
            </a:r>
            <a:r>
              <a:rPr lang="ar-IQ" sz="2800" dirty="0" smtClean="0"/>
              <a:t>اذ</a:t>
            </a:r>
            <a:r>
              <a:rPr lang="ar-IQ" sz="2800" dirty="0" smtClean="0"/>
              <a:t> تبقى الحقوق التي ترتبت على العين ولا تزول رغم </a:t>
            </a:r>
            <a:r>
              <a:rPr lang="ar-IQ" sz="2800" dirty="0" smtClean="0"/>
              <a:t>الاقالة</a:t>
            </a:r>
            <a:r>
              <a:rPr lang="ar-IQ" sz="2800" dirty="0" smtClean="0"/>
              <a:t>.</a:t>
            </a:r>
            <a:endParaRPr lang="en-US"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140</Words>
  <PresentationFormat>عرض على الشاشة (3:4)‏</PresentationFormat>
  <Paragraphs>8</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المحاضرة السادسة والثلاثون</vt:lpstr>
      <vt:lpstr>تسليمه بعد نقل ملكيته فاذا هلك المبيع في يد البائع قضاءا وقدرا أي لسبب أجنبي لا يد له فيه فعليه تبعة الهلاك أي لايستحق الثمن. القاعدة الثانية:اذا كانت يد الشخص على الشيئ يد أمانة وهلك قضاءا وقدرا فلا يتحمل تبعة الهلاك كيد المستأجر على المأجور, أما لو كانت يده ضمان فيتحمل تبعة الهلاك كيد البائع على المبيع قبل التسليم ويد الغا صب على المغصوب .                          أثار الفسخ أيا كان نوع الفسخ قضائيا ,أتفاقيا, قانونيا فله أثر رجعي أي أعادة الحال الى ماكان عليه سواء بالنسبة للمتعاقدين أو بالنسبة للغير:             أ- أثر الفسخ بالنسبة للمتعاقدين اذا فسخ العقد فلفسخه اثرا رجعيا أي اعادة الحال الى ما كان عليه فمن قبض شيئا وجب عليه الرد , ومن لم ينفذ التزامه فلا يجبر على التنفيذ, فلو كان العقد بيعا وفسخ فالبائع يلزم برد الثمن والمشتري يلزم برد المبيع. ولكن ماهو حكم الثمرات التي قبضها احد المتعاقدين بموجب العقد الذي تم فسخه ؟ ميز المشرع في هذا الصدد بين ما اذا كان القابض حسن النية ام سيئ النية, فاذا كان القابض حسن أي يجهل عند القبض انما هو يقبض شيئا غير مستحق له فلا يلزم بالرد أي يتملك تلك الثمار لابموجب العقد المفسوخ وأنما بموجب قاعدة تملك الثمار بالحيازة المقترنة بحسن نية أستنادا الى نص المادة 1165 مدني التي نصت( يملك الحائز حسن </vt:lpstr>
      <vt:lpstr>النية ما قبضه من الزوائد وما أستوفاه من المنافع مدة حيازته) أما اذا كان القابض سيئ النية اي يعلم انما هو يقبض شيئا غير مستحق له فيلزم برد الثمار التي انتجها الشيئ واذا كان قد استهلكها أو هلكت فعليه رد قيمتها, واذا كان البائع قد قبض ثمنا فعليه رده مع فوائده من تاريخ المطالبة القضائية بهذه الفوائد , وأساس الالتزام بالرد هو الكسب دون سبب. واذا كان الفسخ لخطأ من أحد المتعاقدين فيحق للمتعاقد الاخر المطالبة بالتعويض عما أصابه من ضرربسبب فسخ العقد.       ب-  أثر الفسخ بالنسبة لغير المتعاقدين ( زوال الحقوق التي رتبها القابض على الشيئ قبل الفسخ) الاثر الرجعي للفسخ يسري حتى في حق غير المتعاقدين, فلو كان العقد بيعا وفسخ وكان المشتري قد رتب على المبيع حقوق معينة فأن البائع يسترد المبيع وهو خاليا من تلك الحقوق كحق الانتفاع او الارتفاق. والاساس القانوني لزوال تلك الحقوق هو أن المشتري يعتبر وكأنه لم يملك هذه أبدا, والتصرف الذي صدر منه يعتبر وكأنه صادرا من غير مالك فلا ينفذ في حق المالك الاصلي, ويعبر عن ذلك الفقهاء المسلمون ( فاقد الشيئ لايعطيه) أو كما يعبر عن ذلك الفقهاء الغربيون(لايستطيع الانسان أن ينقل لغيره من الحقوق أكثرمما يملك).</vt:lpstr>
      <vt:lpstr>ويرد على قاعدة زوال الحقوق التي رتبها أحد المتعاقدين للغير,أستثناء أذ تبقى تلك الحقوق ولا تزول أستثناءا في حالتين:- 1- عقود الادارة المبرمة بحسن نية كالايجار, فاذا كان مشتري العين قدأجرها الى مستأجر حسن النية وكان العقد ثابت التاريخ فيبقى ولا يفسخ العقد ولا يستطيع البائع أن يطالب المستأجر بتخلية المأجور قبل أنتهاء مدة الايجار.  2- الحيازة في المنقول سند الملكية. اذا كان المبيع منقولا وقبضه المشتري , ثم باعه لمشتري ثان حسن النية وقبض المبيع ثم فسخ البيع الاول فلا يستطيع البائع استرداد المبيع من المشتري الثاني لان الاخير يتمسك بقاعدة الحيازة في المنقول سند الملكية والا أختل مبدأ أستقرار المعاملات.   واذا كان للفسخ أثر رجعي فأن ذلك مقتصرا على العقود الفورية دون العقود المستمرة التنفيذ اذ لايكون للفسخ فيها اثرا رجعيا لان الزمن في هذه العقود يعد عنصرا جوهريا وما مضى من الزمن لايمكن أن يعود أي للفسخ في العقود المستمرة أثرا فوريا وليس رجعيا , فاذا فسخ الايجارفيبدأ أثره من لحظة وقوعه فيتوقف المستأجر عن دفع الاجرة ويطالبه المؤجر برد المأجور, ولكن لايستطيع المستأجر مطالبة المؤجر بأسترداد الاجرة المدفوعة سلفا لانها تقابل الانتفاع بالمأجور عن المدة السابقة للفسخ.                       </vt:lpstr>
      <vt:lpstr>                           أنحلال العقد بالاقالة  قد ينحل العقد لابالفسخ وانما بالاقالة أي يتفق المتعاقدان على تقايله وتجريده من قوته الملزمة بأرادتهما الحرة المختارة , وقد أشارة الى ذلك المادة 181 مدني اذ نصت   ( للعاقدين  أن يتقايلا العقد برضاهما بعد انعقاده) فلوكان العقد بيعا جاز للبائع والمشتري تقايل العقد واعادة الحال الى ما كان عليه فالبائع يسترد المبيع والمشتري يسترد الثمن وكأن العقد لم يوجد بينهما. معنى ذلك أن يكون المبيع قائما وموجودا في يد المشتري, واذا تلف بعض المبيع صحة الاقالة في الباقي بقدر حصته من الثمن. أما هلاك الثمن فلا يكون مانعا من صحة الاقالة( المادة 182/ 2 مدني) والاقالة عقد كسائر العقود , فيجب أن تتوفر أركان وشروط العقد من تراضي ومحل سبب ,كما أنها فسخ فيما بين المتعاقدين وعليه أن تتوفر الشروط العامة للفسخ وفي مقدمتها أمكانية الرجوع بالحالة الى ما كانت عليه قبل العقد وقد أشارة الى ذلك المادة 182/ 1 مدني اذ نصت( يلزم أن يكون المعقودعليه قائما وموجودا في يد العاقد وقت الاقالة)                            الطبيعة القانونية للاقالة  هل أن الاقالة فسخ أم عقد جديد؟ لقد نشب خلافا حادا حول الطبيعة القانونية للاقالة, فلو اشترى شخص من اخر شيئا </vt:lpstr>
      <vt:lpstr>وسلم البائع المبيع للمشتري ثم اتفقا على الاقالة فهل يعني ذلك أن المشتري قد باع المبيع مرة ثانية للبائع بعقد جديد أم أن ذلك يعد فسخا للبيع الاول. انقسم الفقه الى اتجاهات ثلاث: - الاول- يرى أن الاقالة عقدا جديدا. الثاني- يرى أن الاقالة فسخا أتفاقيا. الثالث- يرى انها فسخا بين المتعاقدين وعقدا جديدا بالنسبة للغير, وبهذا الرأي أخذ القانون المدني العراقي أذ نصت المادة 183( الاقالة في حق المتعاقدين فسخ وفي حق الغير عقد جديد) ويترتب على هذا التكييف للاقالة نتيجتان :  الاولى- ان الشفعة تثبت اذا كان المبيع عقارا, فاذا باع شخص داره ولم يتمسك جاره بالشفعة ثم أتفق البائع والمشتري على الاقالة فللجار أن يأخذ الدار بالشفعة. الثانية- لاتحدث الاقالة بأثر رجعي بالنسبة للغير, فتبقى الحقوق التي رتبها المشتري على العين ولاتزول, فلو أجر المشتري الدار قبل الاقالة فالبائع يسترد الدار وهي مؤجرة. اذن مالفرق بين الفسخ والاقالة  ؟ اذا كانا كلاهما يؤديا الى انحلال العقد فأن هناك فروقا بينهما. فالفسخ قد يكون قضائيا أو أتفاقيا أو قانونيا , وهو في الغالب يكون مجرد جزاء لاخلال أحد المتعاقدين بتنفيذ التزاماته, أما الاقالة فهي دائما أتفاقية , ثم ان الفسخ له أثر </vt:lpstr>
      <vt:lpstr>رجعي بالنسبة للمتعاقدين والغير بأستثناء عقود الادارة المبرمة بحسن نية , وقاعدة الحيازة في المنقول سند الملكية, أما الاقالة فليس لها بالنسبة للغير اثرا رجعيا اذ تبقى الحقوق التي ترتبت على العين ولا تزول رغم الاقالة.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 والثلاثون</dc:title>
  <dc:creator>mohammed</dc:creator>
  <cp:lastModifiedBy>mohammed</cp:lastModifiedBy>
  <cp:revision>28</cp:revision>
  <dcterms:created xsi:type="dcterms:W3CDTF">2014-04-05T02:20:01Z</dcterms:created>
  <dcterms:modified xsi:type="dcterms:W3CDTF">2014-04-09T03:39:12Z</dcterms:modified>
</cp:coreProperties>
</file>