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0"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25/01/1435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25/01/1435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25/01/1435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25/01/1435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25/01/1435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25/01/1435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25/01/1435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14291"/>
            <a:ext cx="8572560" cy="1214445"/>
          </a:xfrm>
        </p:spPr>
        <p:txBody>
          <a:bodyPr>
            <a:normAutofit/>
          </a:bodyPr>
          <a:lstStyle/>
          <a:p>
            <a:r>
              <a:rPr lang="ar-IQ" sz="3200" b="1" dirty="0" smtClean="0"/>
              <a:t>المحاضرة التاسعة والعشرون</a:t>
            </a:r>
            <a:br>
              <a:rPr lang="ar-IQ" sz="3200" b="1" dirty="0" smtClean="0"/>
            </a:br>
            <a:r>
              <a:rPr lang="ar-IQ" sz="3200" b="1" dirty="0" smtClean="0"/>
              <a:t> </a:t>
            </a:r>
            <a:r>
              <a:rPr lang="ar-IQ" sz="3200" b="1" dirty="0" smtClean="0"/>
              <a:t>أثر العقد </a:t>
            </a:r>
            <a:r>
              <a:rPr lang="ar-IQ" sz="3200" b="1" dirty="0" smtClean="0"/>
              <a:t>بالنسبة لغير المتعاقدين</a:t>
            </a:r>
            <a:endParaRPr lang="en-US" sz="3200" b="1" dirty="0"/>
          </a:p>
        </p:txBody>
      </p:sp>
      <p:sp>
        <p:nvSpPr>
          <p:cNvPr id="3" name="عنوان فرعي 2"/>
          <p:cNvSpPr>
            <a:spLocks noGrp="1"/>
          </p:cNvSpPr>
          <p:nvPr>
            <p:ph type="subTitle" idx="1"/>
          </p:nvPr>
        </p:nvSpPr>
        <p:spPr>
          <a:xfrm>
            <a:off x="285720" y="1500174"/>
            <a:ext cx="8572560" cy="5143536"/>
          </a:xfrm>
        </p:spPr>
        <p:txBody>
          <a:bodyPr>
            <a:normAutofit fontScale="92500" lnSpcReduction="20000"/>
          </a:bodyPr>
          <a:lstStyle/>
          <a:p>
            <a:pPr marL="90488" indent="-90488" algn="r"/>
            <a:r>
              <a:rPr lang="ar-IQ" dirty="0" smtClean="0">
                <a:solidFill>
                  <a:schemeClr val="tx1"/>
                </a:solidFill>
              </a:rPr>
              <a:t>إذا كان </a:t>
            </a:r>
            <a:r>
              <a:rPr lang="ar-IQ" dirty="0" smtClean="0">
                <a:solidFill>
                  <a:schemeClr val="tx1"/>
                </a:solidFill>
              </a:rPr>
              <a:t>الأصل </a:t>
            </a:r>
            <a:r>
              <a:rPr lang="ar-IQ" dirty="0" smtClean="0">
                <a:solidFill>
                  <a:schemeClr val="tx1"/>
                </a:solidFill>
              </a:rPr>
              <a:t>بالنسبة للمتعاقدين سريان أثر العقد في حقهما, فأن </a:t>
            </a:r>
            <a:r>
              <a:rPr lang="ar-IQ" dirty="0" smtClean="0">
                <a:solidFill>
                  <a:schemeClr val="tx1"/>
                </a:solidFill>
              </a:rPr>
              <a:t>الأمر </a:t>
            </a:r>
            <a:r>
              <a:rPr lang="ar-IQ" dirty="0" smtClean="0">
                <a:solidFill>
                  <a:schemeClr val="tx1"/>
                </a:solidFill>
              </a:rPr>
              <a:t>يختلف </a:t>
            </a:r>
            <a:r>
              <a:rPr lang="ar-IQ" dirty="0" smtClean="0">
                <a:solidFill>
                  <a:schemeClr val="tx1"/>
                </a:solidFill>
              </a:rPr>
              <a:t>بالنسبة لغير </a:t>
            </a:r>
            <a:r>
              <a:rPr lang="ar-IQ" dirty="0" smtClean="0">
                <a:solidFill>
                  <a:schemeClr val="tx1"/>
                </a:solidFill>
              </a:rPr>
              <a:t>المتعاقدين </a:t>
            </a:r>
            <a:r>
              <a:rPr lang="ar-IQ" dirty="0" smtClean="0">
                <a:solidFill>
                  <a:schemeClr val="tx1"/>
                </a:solidFill>
              </a:rPr>
              <a:t>فالمفروض </a:t>
            </a:r>
            <a:r>
              <a:rPr lang="ar-IQ" dirty="0" smtClean="0">
                <a:solidFill>
                  <a:schemeClr val="tx1"/>
                </a:solidFill>
              </a:rPr>
              <a:t>أن لا ينصرف </a:t>
            </a:r>
            <a:r>
              <a:rPr lang="ar-IQ" dirty="0" smtClean="0">
                <a:solidFill>
                  <a:schemeClr val="tx1"/>
                </a:solidFill>
              </a:rPr>
              <a:t>إليهم </a:t>
            </a:r>
            <a:r>
              <a:rPr lang="ar-IQ" dirty="0" smtClean="0">
                <a:solidFill>
                  <a:schemeClr val="tx1"/>
                </a:solidFill>
              </a:rPr>
              <a:t>أثر العقد, لان العقود </a:t>
            </a:r>
            <a:r>
              <a:rPr lang="ar-IQ" dirty="0" smtClean="0">
                <a:solidFill>
                  <a:schemeClr val="tx1"/>
                </a:solidFill>
              </a:rPr>
              <a:t>لا تنفع </a:t>
            </a:r>
            <a:r>
              <a:rPr lang="ar-IQ" dirty="0" smtClean="0">
                <a:solidFill>
                  <a:schemeClr val="tx1"/>
                </a:solidFill>
              </a:rPr>
              <a:t>ولا </a:t>
            </a:r>
            <a:r>
              <a:rPr lang="ar-IQ" dirty="0" smtClean="0">
                <a:solidFill>
                  <a:schemeClr val="tx1"/>
                </a:solidFill>
              </a:rPr>
              <a:t>تضر إلا </a:t>
            </a:r>
            <a:r>
              <a:rPr lang="ar-IQ" dirty="0" smtClean="0">
                <a:solidFill>
                  <a:schemeClr val="tx1"/>
                </a:solidFill>
              </a:rPr>
              <a:t>عاقديها ولبيان أثر العقد بالنسبة للغير ينبغي تحديد معنى الغير, </a:t>
            </a:r>
            <a:r>
              <a:rPr lang="ar-IQ" dirty="0" smtClean="0">
                <a:solidFill>
                  <a:schemeClr val="tx1"/>
                </a:solidFill>
              </a:rPr>
              <a:t>إن </a:t>
            </a:r>
            <a:r>
              <a:rPr lang="ar-IQ" dirty="0" smtClean="0">
                <a:solidFill>
                  <a:schemeClr val="tx1"/>
                </a:solidFill>
              </a:rPr>
              <a:t>الغير عن </a:t>
            </a:r>
            <a:r>
              <a:rPr lang="ar-IQ" dirty="0" smtClean="0">
                <a:solidFill>
                  <a:schemeClr val="tx1"/>
                </a:solidFill>
              </a:rPr>
              <a:t>العقد فريقان</a:t>
            </a:r>
            <a:r>
              <a:rPr lang="ar-IQ" dirty="0" smtClean="0">
                <a:solidFill>
                  <a:schemeClr val="tx1"/>
                </a:solidFill>
              </a:rPr>
              <a:t>:-</a:t>
            </a:r>
          </a:p>
          <a:p>
            <a:pPr marL="90488" indent="-90488" algn="r"/>
            <a:r>
              <a:rPr lang="ar-IQ" b="1" dirty="0" smtClean="0">
                <a:solidFill>
                  <a:schemeClr val="tx1"/>
                </a:solidFill>
              </a:rPr>
              <a:t>الفريق </a:t>
            </a:r>
            <a:r>
              <a:rPr lang="ar-IQ" b="1" dirty="0" smtClean="0">
                <a:solidFill>
                  <a:schemeClr val="tx1"/>
                </a:solidFill>
              </a:rPr>
              <a:t>الأول </a:t>
            </a:r>
            <a:r>
              <a:rPr lang="ar-IQ" dirty="0" smtClean="0">
                <a:solidFill>
                  <a:schemeClr val="tx1"/>
                </a:solidFill>
              </a:rPr>
              <a:t>ويشمل </a:t>
            </a:r>
            <a:r>
              <a:rPr lang="ar-IQ" dirty="0" smtClean="0">
                <a:solidFill>
                  <a:schemeClr val="tx1"/>
                </a:solidFill>
              </a:rPr>
              <a:t>أولئك </a:t>
            </a:r>
            <a:r>
              <a:rPr lang="ar-IQ" dirty="0" smtClean="0">
                <a:solidFill>
                  <a:schemeClr val="tx1"/>
                </a:solidFill>
              </a:rPr>
              <a:t>الذين يدخلون ضمن معنى المتعاقدين ولكن       يعتبرون من الغير حماية لهم0</a:t>
            </a:r>
          </a:p>
          <a:p>
            <a:pPr marL="90488" indent="-90488" algn="r"/>
            <a:r>
              <a:rPr lang="ar-IQ" b="1" dirty="0" smtClean="0">
                <a:solidFill>
                  <a:schemeClr val="tx1"/>
                </a:solidFill>
              </a:rPr>
              <a:t>الفريق الثاني </a:t>
            </a:r>
            <a:r>
              <a:rPr lang="ar-IQ" dirty="0" smtClean="0">
                <a:solidFill>
                  <a:schemeClr val="tx1"/>
                </a:solidFill>
              </a:rPr>
              <a:t>ويشمل ألغير </a:t>
            </a:r>
            <a:r>
              <a:rPr lang="ar-IQ" dirty="0" smtClean="0">
                <a:solidFill>
                  <a:schemeClr val="tx1"/>
                </a:solidFill>
              </a:rPr>
              <a:t>الأجنبي </a:t>
            </a:r>
            <a:r>
              <a:rPr lang="ar-IQ" dirty="0" smtClean="0">
                <a:solidFill>
                  <a:schemeClr val="tx1"/>
                </a:solidFill>
              </a:rPr>
              <a:t>عن العقد تماما0 وفيما يلي توضيحا لهما:</a:t>
            </a:r>
          </a:p>
          <a:p>
            <a:pPr marL="90488" indent="-90488" algn="r"/>
            <a:r>
              <a:rPr lang="ar-IQ" dirty="0" smtClean="0">
                <a:solidFill>
                  <a:schemeClr val="tx1"/>
                </a:solidFill>
              </a:rPr>
              <a:t>الفريق </a:t>
            </a:r>
            <a:r>
              <a:rPr lang="ar-IQ" dirty="0" smtClean="0">
                <a:solidFill>
                  <a:schemeClr val="tx1"/>
                </a:solidFill>
              </a:rPr>
              <a:t>الأول:- الأشخاص </a:t>
            </a:r>
            <a:r>
              <a:rPr lang="ar-IQ" dirty="0" smtClean="0">
                <a:solidFill>
                  <a:schemeClr val="tx1"/>
                </a:solidFill>
              </a:rPr>
              <a:t>الذين يدخلون ضمن معنى المتعاقدين ولكن يعتبرون من الغير حماية لهم</a:t>
            </a:r>
            <a:r>
              <a:rPr lang="ar-IQ" dirty="0" smtClean="0">
                <a:solidFill>
                  <a:schemeClr val="tx1"/>
                </a:solidFill>
              </a:rPr>
              <a:t>.</a:t>
            </a:r>
            <a:r>
              <a:rPr lang="ar-IQ" dirty="0" smtClean="0">
                <a:solidFill>
                  <a:schemeClr val="tx1"/>
                </a:solidFill>
              </a:rPr>
              <a:t> وهم كل من الخلف العام والخلف الخاص والدائن العادي, </a:t>
            </a:r>
            <a:r>
              <a:rPr lang="ar-IQ" dirty="0" smtClean="0">
                <a:solidFill>
                  <a:schemeClr val="tx1"/>
                </a:solidFill>
              </a:rPr>
              <a:t>والأصل </a:t>
            </a:r>
            <a:r>
              <a:rPr lang="ar-IQ" dirty="0" smtClean="0">
                <a:solidFill>
                  <a:schemeClr val="tx1"/>
                </a:solidFill>
              </a:rPr>
              <a:t>بالنسبة لهم انصراف </a:t>
            </a:r>
            <a:r>
              <a:rPr lang="ar-IQ" dirty="0" smtClean="0">
                <a:solidFill>
                  <a:schemeClr val="tx1"/>
                </a:solidFill>
              </a:rPr>
              <a:t>أثر العقد لأنهم </a:t>
            </a:r>
            <a:r>
              <a:rPr lang="ar-IQ" dirty="0" smtClean="0">
                <a:solidFill>
                  <a:schemeClr val="tx1"/>
                </a:solidFill>
              </a:rPr>
              <a:t>يدخلون أصلا ضمن معنى المتعاقدين ولكن يعتبرون من الغير حماية لهم وعلى النحو </a:t>
            </a:r>
            <a:r>
              <a:rPr lang="ar-IQ" dirty="0" err="1" smtClean="0">
                <a:solidFill>
                  <a:schemeClr val="tx1"/>
                </a:solidFill>
              </a:rPr>
              <a:t>الاتي</a:t>
            </a:r>
            <a:r>
              <a:rPr lang="ar-IQ" dirty="0" smtClean="0">
                <a:solidFill>
                  <a:schemeClr val="tx1"/>
                </a:solidFill>
              </a:rPr>
              <a:t> </a:t>
            </a:r>
            <a:r>
              <a:rPr lang="ar-IQ" dirty="0" smtClean="0">
                <a:solidFill>
                  <a:schemeClr val="tx1"/>
                </a:solidFill>
              </a:rPr>
              <a:t>:-</a:t>
            </a:r>
          </a:p>
          <a:p>
            <a:pPr algn="r"/>
            <a:endParaRPr lang="ar-IQ" dirty="0" smtClean="0">
              <a:solidFill>
                <a:schemeClr val="tx1"/>
              </a:solidFill>
            </a:endParaRPr>
          </a:p>
          <a:p>
            <a:pPr algn="r"/>
            <a:endParaRPr lang="en-US" dirty="0" smtClean="0">
              <a:solidFill>
                <a:schemeClr val="tx1"/>
              </a:solidFill>
            </a:endParaRPr>
          </a:p>
          <a:p>
            <a:pPr algn="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282" y="428604"/>
            <a:ext cx="8715436" cy="6143668"/>
          </a:xfrm>
        </p:spPr>
        <p:txBody>
          <a:bodyPr>
            <a:noAutofit/>
          </a:bodyPr>
          <a:lstStyle/>
          <a:p>
            <a:pPr algn="r"/>
            <a:r>
              <a:rPr lang="ar-IQ" sz="2800" b="1" dirty="0" smtClean="0">
                <a:solidFill>
                  <a:schemeClr val="tx1"/>
                </a:solidFill>
              </a:rPr>
              <a:t>أولا- </a:t>
            </a:r>
            <a:r>
              <a:rPr lang="ar-IQ" sz="2800" b="1" dirty="0" smtClean="0">
                <a:solidFill>
                  <a:schemeClr val="tx1"/>
                </a:solidFill>
              </a:rPr>
              <a:t>الخلف </a:t>
            </a:r>
            <a:r>
              <a:rPr lang="ar-IQ" sz="2800" b="1" dirty="0" smtClean="0">
                <a:solidFill>
                  <a:schemeClr val="tx1"/>
                </a:solidFill>
              </a:rPr>
              <a:t>العام :-</a:t>
            </a:r>
            <a:r>
              <a:rPr lang="ar-IQ" sz="2800" dirty="0" smtClean="0">
                <a:solidFill>
                  <a:schemeClr val="tx1"/>
                </a:solidFill>
              </a:rPr>
              <a:t>إذا </a:t>
            </a:r>
            <a:r>
              <a:rPr lang="ar-IQ" sz="2800" dirty="0" smtClean="0">
                <a:solidFill>
                  <a:schemeClr val="tx1"/>
                </a:solidFill>
              </a:rPr>
              <a:t>كان </a:t>
            </a:r>
            <a:r>
              <a:rPr lang="ar-IQ" sz="2800" dirty="0" smtClean="0">
                <a:solidFill>
                  <a:schemeClr val="tx1"/>
                </a:solidFill>
              </a:rPr>
              <a:t>الأصل </a:t>
            </a:r>
            <a:r>
              <a:rPr lang="ar-IQ" sz="2800" dirty="0" smtClean="0">
                <a:solidFill>
                  <a:schemeClr val="tx1"/>
                </a:solidFill>
              </a:rPr>
              <a:t>بالنسبة للخلف العام هو انصراف اثر العقد الذي يبرمه السلف في حقه وفي الجانب الايجابي فقط ,فأن السلف أحيانا قد </a:t>
            </a:r>
            <a:r>
              <a:rPr lang="ar-IQ" sz="2800" dirty="0" smtClean="0">
                <a:solidFill>
                  <a:schemeClr val="tx1"/>
                </a:solidFill>
              </a:rPr>
              <a:t>يقصد الأضرار </a:t>
            </a:r>
            <a:r>
              <a:rPr lang="ar-IQ" sz="2800" dirty="0" smtClean="0">
                <a:solidFill>
                  <a:schemeClr val="tx1"/>
                </a:solidFill>
              </a:rPr>
              <a:t>بخلفه العام(الورثة) كأن تصدر تصرفاته في مرض الموت </a:t>
            </a:r>
            <a:r>
              <a:rPr lang="ar-IQ" sz="2800" dirty="0" smtClean="0">
                <a:solidFill>
                  <a:schemeClr val="tx1"/>
                </a:solidFill>
              </a:rPr>
              <a:t>أضرارا </a:t>
            </a:r>
            <a:r>
              <a:rPr lang="ar-IQ" sz="2800" dirty="0" smtClean="0">
                <a:solidFill>
                  <a:schemeClr val="tx1"/>
                </a:solidFill>
              </a:rPr>
              <a:t>بالورثة فحماية لهم </a:t>
            </a:r>
            <a:r>
              <a:rPr lang="ar-IQ" sz="2800" dirty="0" smtClean="0">
                <a:solidFill>
                  <a:schemeClr val="tx1"/>
                </a:solidFill>
              </a:rPr>
              <a:t>لا يكون </a:t>
            </a:r>
            <a:r>
              <a:rPr lang="ar-IQ" sz="2800" dirty="0" smtClean="0">
                <a:solidFill>
                  <a:schemeClr val="tx1"/>
                </a:solidFill>
              </a:rPr>
              <a:t>التصرف نافذا في حقهم </a:t>
            </a:r>
            <a:r>
              <a:rPr lang="ar-IQ" sz="2800" dirty="0" smtClean="0">
                <a:solidFill>
                  <a:schemeClr val="tx1"/>
                </a:solidFill>
              </a:rPr>
              <a:t>إلا </a:t>
            </a:r>
            <a:r>
              <a:rPr lang="ar-IQ" sz="2800" dirty="0" smtClean="0">
                <a:solidFill>
                  <a:schemeClr val="tx1"/>
                </a:solidFill>
              </a:rPr>
              <a:t>في حدود ثلث التركة وما زاد على الثلث يعتبرون من الغير حماية لهم وردا على القصد </a:t>
            </a:r>
            <a:r>
              <a:rPr lang="ar-IQ" sz="2800" dirty="0" smtClean="0">
                <a:solidFill>
                  <a:schemeClr val="tx1"/>
                </a:solidFill>
              </a:rPr>
              <a:t>السيء للسلف0</a:t>
            </a:r>
            <a:endParaRPr lang="ar-IQ" sz="2800" dirty="0" smtClean="0">
              <a:solidFill>
                <a:schemeClr val="tx1"/>
              </a:solidFill>
            </a:endParaRPr>
          </a:p>
          <a:p>
            <a:pPr algn="r"/>
            <a:r>
              <a:rPr lang="ar-IQ" sz="2800" b="1" dirty="0" smtClean="0">
                <a:solidFill>
                  <a:schemeClr val="tx1"/>
                </a:solidFill>
              </a:rPr>
              <a:t>ثانيا- الخلف </a:t>
            </a:r>
            <a:r>
              <a:rPr lang="ar-IQ" sz="2800" b="1" dirty="0" smtClean="0">
                <a:solidFill>
                  <a:schemeClr val="tx1"/>
                </a:solidFill>
              </a:rPr>
              <a:t>الخاص:- </a:t>
            </a:r>
            <a:r>
              <a:rPr lang="ar-IQ" sz="2800" dirty="0" smtClean="0">
                <a:solidFill>
                  <a:schemeClr val="tx1"/>
                </a:solidFill>
              </a:rPr>
              <a:t>لما </a:t>
            </a:r>
            <a:r>
              <a:rPr lang="ar-IQ" sz="2800" dirty="0" smtClean="0">
                <a:solidFill>
                  <a:schemeClr val="tx1"/>
                </a:solidFill>
              </a:rPr>
              <a:t>كان الخلف الخاص يخلف سلفه في عين معينه بالذات فأن </a:t>
            </a:r>
            <a:r>
              <a:rPr lang="ar-IQ" sz="2800" dirty="0" smtClean="0">
                <a:solidFill>
                  <a:schemeClr val="tx1"/>
                </a:solidFill>
              </a:rPr>
              <a:t>الأضرار </a:t>
            </a:r>
            <a:r>
              <a:rPr lang="ar-IQ" sz="2800" dirty="0" smtClean="0">
                <a:solidFill>
                  <a:schemeClr val="tx1"/>
                </a:solidFill>
              </a:rPr>
              <a:t>به يكون من خلال تصرف السلف بالعين </a:t>
            </a:r>
            <a:r>
              <a:rPr lang="ar-IQ" sz="2800" dirty="0" smtClean="0">
                <a:solidFill>
                  <a:schemeClr val="tx1"/>
                </a:solidFill>
              </a:rPr>
              <a:t>لأكثر </a:t>
            </a:r>
            <a:r>
              <a:rPr lang="ar-IQ" sz="2800" dirty="0" smtClean="0">
                <a:solidFill>
                  <a:schemeClr val="tx1"/>
                </a:solidFill>
              </a:rPr>
              <a:t>من خلف خاص ليخلق حالة من التزاحم بين من تعددوا ,فيبيعها لشخص ويهبها </a:t>
            </a:r>
            <a:r>
              <a:rPr lang="ar-IQ" sz="2800" dirty="0" smtClean="0">
                <a:solidFill>
                  <a:schemeClr val="tx1"/>
                </a:solidFill>
              </a:rPr>
              <a:t>لآخر </a:t>
            </a:r>
            <a:r>
              <a:rPr lang="ar-IQ" sz="2800" dirty="0" smtClean="0">
                <a:solidFill>
                  <a:schemeClr val="tx1"/>
                </a:solidFill>
              </a:rPr>
              <a:t>ويرهنها لثالث , فأي منهم يفضل على غيره 0 تكون </a:t>
            </a:r>
            <a:r>
              <a:rPr lang="ar-IQ" sz="2800" dirty="0" smtClean="0">
                <a:solidFill>
                  <a:schemeClr val="tx1"/>
                </a:solidFill>
              </a:rPr>
              <a:t>الأولوية </a:t>
            </a:r>
            <a:r>
              <a:rPr lang="ar-IQ" sz="2800" dirty="0" smtClean="0">
                <a:solidFill>
                  <a:schemeClr val="tx1"/>
                </a:solidFill>
              </a:rPr>
              <a:t>لمن تسلم </a:t>
            </a:r>
            <a:r>
              <a:rPr lang="ar-IQ" sz="2800" dirty="0" smtClean="0">
                <a:solidFill>
                  <a:schemeClr val="tx1"/>
                </a:solidFill>
              </a:rPr>
              <a:t>الشيء ويعتبر </a:t>
            </a:r>
            <a:r>
              <a:rPr lang="ar-IQ" sz="2800" dirty="0" smtClean="0">
                <a:solidFill>
                  <a:schemeClr val="tx1"/>
                </a:solidFill>
              </a:rPr>
              <a:t>من الغير بالنسبة لغيره من الخلف الخاص, </a:t>
            </a:r>
            <a:r>
              <a:rPr lang="ar-IQ" sz="2800" dirty="0" smtClean="0">
                <a:solidFill>
                  <a:schemeClr val="tx1"/>
                </a:solidFill>
              </a:rPr>
              <a:t>وإذا </a:t>
            </a:r>
            <a:r>
              <a:rPr lang="ar-IQ" sz="2800" dirty="0" smtClean="0">
                <a:solidFill>
                  <a:schemeClr val="tx1"/>
                </a:solidFill>
              </a:rPr>
              <a:t>لم يحصل تسليم فيفضل من صدر أليه التصرف أولا </a:t>
            </a:r>
            <a:r>
              <a:rPr lang="ar-IQ" sz="2800" dirty="0" smtClean="0">
                <a:solidFill>
                  <a:schemeClr val="tx1"/>
                </a:solidFill>
              </a:rPr>
              <a:t>وإذا </a:t>
            </a:r>
            <a:r>
              <a:rPr lang="ar-IQ" sz="2800" dirty="0" smtClean="0">
                <a:solidFill>
                  <a:schemeClr val="tx1"/>
                </a:solidFill>
              </a:rPr>
              <a:t>تساوى الجميع في تاريخ التصرف ثبت لهم جميعا حق الرجوع على السلف للمطالبة بالتعويض عما لحق بكل منهم من ضرر بسبب التصرف الصادر من السلف0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85728"/>
            <a:ext cx="8643998" cy="6143667"/>
          </a:xfrm>
        </p:spPr>
        <p:txBody>
          <a:bodyPr>
            <a:noAutofit/>
          </a:bodyPr>
          <a:lstStyle/>
          <a:p>
            <a:pPr algn="r"/>
            <a:r>
              <a:rPr lang="ar-IQ" sz="2800" dirty="0" smtClean="0"/>
              <a:t/>
            </a:r>
            <a:br>
              <a:rPr lang="ar-IQ" sz="2800" dirty="0" smtClean="0"/>
            </a:br>
            <a:r>
              <a:rPr lang="ar-IQ" sz="2800" dirty="0" smtClean="0"/>
              <a:t/>
            </a:r>
            <a:br>
              <a:rPr lang="ar-IQ" sz="2800" dirty="0" smtClean="0"/>
            </a:br>
            <a:r>
              <a:rPr lang="ar-IQ" sz="2800" b="1" dirty="0" smtClean="0"/>
              <a:t/>
            </a:r>
            <a:br>
              <a:rPr lang="ar-IQ" sz="2800" b="1" dirty="0" smtClean="0"/>
            </a:br>
            <a:r>
              <a:rPr lang="ar-IQ" sz="2800" b="1" dirty="0" smtClean="0"/>
              <a:t>3</a:t>
            </a:r>
            <a:r>
              <a:rPr lang="ar-IQ" sz="2800" b="1" dirty="0" smtClean="0"/>
              <a:t>/الدائن </a:t>
            </a:r>
            <a:r>
              <a:rPr lang="ar-IQ" sz="2800" b="1" dirty="0" smtClean="0"/>
              <a:t>العادي</a:t>
            </a:r>
            <a:r>
              <a:rPr lang="ar-IQ" sz="2800" dirty="0" smtClean="0"/>
              <a:t/>
            </a:r>
            <a:br>
              <a:rPr lang="ar-IQ" sz="2800" dirty="0" smtClean="0"/>
            </a:br>
            <a:r>
              <a:rPr lang="ar-IQ" sz="2800" dirty="0" smtClean="0"/>
              <a:t>قد </a:t>
            </a:r>
            <a:r>
              <a:rPr lang="ar-IQ" sz="2800" dirty="0" smtClean="0"/>
              <a:t>يحاول المدين </a:t>
            </a:r>
            <a:r>
              <a:rPr lang="ar-IQ" sz="2800" dirty="0" smtClean="0"/>
              <a:t>الأضرار بدائنه </a:t>
            </a:r>
            <a:r>
              <a:rPr lang="ar-IQ" sz="2800" dirty="0" smtClean="0"/>
              <a:t>من خلال أبرام عقد معين, فيستطيع الدائن أن يطعن بذلك العقد عن طريق دعوى عدم نفاذ تصرفات المدين في حق </a:t>
            </a:r>
            <a:r>
              <a:rPr lang="ar-IQ" sz="2800" dirty="0" smtClean="0"/>
              <a:t>دائنه,أذا </a:t>
            </a:r>
            <a:r>
              <a:rPr lang="ar-IQ" sz="2800" dirty="0" smtClean="0"/>
              <a:t>توفرت فيه شروطها, </a:t>
            </a:r>
            <a:r>
              <a:rPr lang="ar-IQ" sz="2800" dirty="0" smtClean="0"/>
              <a:t>فإذا </a:t>
            </a:r>
            <a:r>
              <a:rPr lang="ar-IQ" sz="2800" dirty="0" smtClean="0"/>
              <a:t>حكم له بعدم النفاذ أي يعد من الغير بالنسبة لذلك التصرف فلا يكون التصرف نافذا في حقه حماية له0</a:t>
            </a:r>
            <a:br>
              <a:rPr lang="ar-IQ" sz="2800" dirty="0" smtClean="0"/>
            </a:br>
            <a:r>
              <a:rPr lang="ar-IQ" sz="2800" b="1" dirty="0" smtClean="0"/>
              <a:t>الفريق الثاني</a:t>
            </a:r>
            <a:r>
              <a:rPr lang="ar-IQ" sz="2800" b="1" dirty="0" smtClean="0"/>
              <a:t>/ الغير </a:t>
            </a:r>
            <a:r>
              <a:rPr lang="ar-IQ" sz="2800" b="1" dirty="0" err="1" smtClean="0"/>
              <a:t>الاجنبي</a:t>
            </a:r>
            <a:r>
              <a:rPr lang="ar-IQ" sz="2800" b="1" dirty="0" smtClean="0"/>
              <a:t> تماما عن العقد</a:t>
            </a:r>
            <a:r>
              <a:rPr lang="ar-IQ" sz="2800" dirty="0" smtClean="0"/>
              <a:t/>
            </a:r>
            <a:br>
              <a:rPr lang="ar-IQ" sz="2800" dirty="0" smtClean="0"/>
            </a:br>
            <a:r>
              <a:rPr lang="ar-IQ" sz="2800" dirty="0" smtClean="0"/>
              <a:t>أن الغير عن العقد(</a:t>
            </a:r>
            <a:r>
              <a:rPr lang="ar-IQ" sz="2800" dirty="0" err="1" smtClean="0"/>
              <a:t>الاجنبي</a:t>
            </a:r>
            <a:r>
              <a:rPr lang="ar-IQ" sz="2800" dirty="0" smtClean="0"/>
              <a:t>)هو كل من لم يكن طرفا فيه ولا خلف عام </a:t>
            </a:r>
            <a:r>
              <a:rPr lang="ar-IQ" sz="2800" dirty="0" err="1" smtClean="0"/>
              <a:t>ولاخلف</a:t>
            </a:r>
            <a:r>
              <a:rPr lang="ar-IQ" sz="2800" dirty="0" smtClean="0"/>
              <a:t> خاص ولا دائنا عاديا </a:t>
            </a:r>
            <a:r>
              <a:rPr lang="ar-IQ" sz="2800" dirty="0" err="1" smtClean="0"/>
              <a:t>لاي</a:t>
            </a:r>
            <a:r>
              <a:rPr lang="ar-IQ" sz="2800" dirty="0" smtClean="0"/>
              <a:t> من المتعاقدين,</a:t>
            </a:r>
            <a:r>
              <a:rPr lang="ar-IQ" sz="2800" dirty="0" err="1" smtClean="0"/>
              <a:t>والاصل</a:t>
            </a:r>
            <a:r>
              <a:rPr lang="ar-IQ" sz="2800" dirty="0" smtClean="0"/>
              <a:t> بالنسبة له عدم </a:t>
            </a:r>
            <a:r>
              <a:rPr lang="ar-IQ" sz="2800" dirty="0" err="1" smtClean="0"/>
              <a:t>أنصراف</a:t>
            </a:r>
            <a:r>
              <a:rPr lang="ar-IQ" sz="2800" dirty="0" smtClean="0"/>
              <a:t> أثر العقد بالنسبة له,فلا يثبت له من العقد حقا ولا يترتب في ذمته التزام لان العقود </a:t>
            </a:r>
            <a:r>
              <a:rPr lang="ar-IQ" sz="2800" dirty="0" err="1" smtClean="0"/>
              <a:t>لاتنفع</a:t>
            </a:r>
            <a:r>
              <a:rPr lang="ar-IQ" sz="2800" dirty="0" smtClean="0"/>
              <a:t> ولا تضر </a:t>
            </a:r>
            <a:r>
              <a:rPr lang="ar-IQ" sz="2800" dirty="0" err="1" smtClean="0"/>
              <a:t>الا</a:t>
            </a:r>
            <a:r>
              <a:rPr lang="ar-IQ" sz="2800" dirty="0" smtClean="0"/>
              <a:t> عاقديها,</a:t>
            </a:r>
            <a:r>
              <a:rPr lang="ar-IQ" sz="2800" dirty="0" err="1" smtClean="0"/>
              <a:t>وأذا</a:t>
            </a:r>
            <a:r>
              <a:rPr lang="ar-IQ" sz="2800" dirty="0" smtClean="0"/>
              <a:t> انصرف أليه أثر العقد فيعد ذلك </a:t>
            </a:r>
            <a:r>
              <a:rPr lang="ar-IQ" sz="2800" dirty="0" err="1" smtClean="0"/>
              <a:t>أستثناءا</a:t>
            </a:r>
            <a:r>
              <a:rPr lang="ar-IQ" sz="2800" dirty="0" smtClean="0"/>
              <a:t> من الاصل0</a:t>
            </a:r>
            <a:br>
              <a:rPr lang="ar-IQ" sz="2800" dirty="0" smtClean="0"/>
            </a:br>
            <a:r>
              <a:rPr lang="ar-IQ" sz="2800" dirty="0" smtClean="0"/>
              <a:t>وفي الواقع أن هناك طائفتان من الاستثناءات, </a:t>
            </a:r>
            <a:r>
              <a:rPr lang="ar-IQ" sz="2800" dirty="0" err="1" smtClean="0"/>
              <a:t>الاولى</a:t>
            </a:r>
            <a:r>
              <a:rPr lang="ar-IQ" sz="2800" dirty="0" smtClean="0"/>
              <a:t> هي الاستثناءات الظاهرية والثانية هي الاستثناءات الحقيقية.</a:t>
            </a:r>
            <a:br>
              <a:rPr lang="ar-IQ" sz="2800" dirty="0" smtClean="0"/>
            </a:br>
            <a:r>
              <a:rPr lang="ar-IQ" sz="2800" dirty="0" smtClean="0"/>
              <a:t/>
            </a:r>
            <a:br>
              <a:rPr lang="ar-IQ" sz="2800" dirty="0" smtClean="0"/>
            </a:br>
            <a:r>
              <a:rPr lang="ar-IQ" sz="2800" dirty="0" smtClean="0"/>
              <a:t>ا</a:t>
            </a:r>
            <a:r>
              <a:rPr lang="en-US" sz="2800" dirty="0" smtClean="0"/>
              <a:t/>
            </a:r>
            <a:br>
              <a:rPr lang="en-US" sz="2800" dirty="0" smtClean="0"/>
            </a:b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357166"/>
            <a:ext cx="8643998" cy="6000791"/>
          </a:xfrm>
        </p:spPr>
        <p:txBody>
          <a:bodyPr>
            <a:noAutofit/>
          </a:bodyPr>
          <a:lstStyle/>
          <a:p>
            <a:pPr algn="r"/>
            <a:r>
              <a:rPr lang="ar-IQ" sz="2800" dirty="0" smtClean="0"/>
              <a:t/>
            </a:r>
            <a:br>
              <a:rPr lang="ar-IQ" sz="2800" dirty="0" smtClean="0"/>
            </a:br>
            <a:r>
              <a:rPr lang="ar-IQ" sz="2800" dirty="0" smtClean="0"/>
              <a:t/>
            </a:r>
            <a:br>
              <a:rPr lang="ar-IQ" sz="2800" dirty="0" smtClean="0"/>
            </a:br>
            <a:r>
              <a:rPr lang="ar-IQ" sz="2800" dirty="0" smtClean="0"/>
              <a:t/>
            </a:r>
            <a:br>
              <a:rPr lang="ar-IQ" sz="2800" dirty="0" smtClean="0"/>
            </a:br>
            <a:r>
              <a:rPr lang="ar-IQ" sz="2800" b="1" dirty="0" smtClean="0"/>
              <a:t>أولا </a:t>
            </a:r>
            <a:r>
              <a:rPr lang="ar-IQ" sz="2800" b="1" dirty="0" smtClean="0"/>
              <a:t>/ الاستثناءات الظاهرية</a:t>
            </a:r>
            <a:r>
              <a:rPr lang="ar-IQ" sz="2800" dirty="0" smtClean="0"/>
              <a:t/>
            </a:r>
            <a:br>
              <a:rPr lang="ar-IQ" sz="2800" dirty="0" smtClean="0"/>
            </a:br>
            <a:r>
              <a:rPr lang="ar-IQ" sz="2800" dirty="0" smtClean="0"/>
              <a:t>وهي استثناءات لا تجد أساسها في أرادة المتعاقدين بل </a:t>
            </a:r>
            <a:r>
              <a:rPr lang="ar-IQ" sz="2800" dirty="0" smtClean="0"/>
              <a:t>اعتبارات </a:t>
            </a:r>
            <a:r>
              <a:rPr lang="ar-IQ" sz="2800" dirty="0" smtClean="0"/>
              <a:t>العدالة واستقرار المعاملات </a:t>
            </a:r>
            <a:r>
              <a:rPr lang="ar-IQ" sz="2800" dirty="0" smtClean="0"/>
              <a:t>والأعراف </a:t>
            </a:r>
            <a:r>
              <a:rPr lang="ar-IQ" sz="2800" dirty="0" smtClean="0"/>
              <a:t>والعادات التجارية.</a:t>
            </a:r>
            <a:br>
              <a:rPr lang="ar-IQ" sz="2800" dirty="0" smtClean="0"/>
            </a:br>
            <a:r>
              <a:rPr lang="ar-IQ" sz="2800" dirty="0" smtClean="0"/>
              <a:t>فالعدالة تقضي أحيانا بان تثبت </a:t>
            </a:r>
            <a:r>
              <a:rPr lang="ar-IQ" sz="2800" dirty="0" smtClean="0"/>
              <a:t>للأجنبي </a:t>
            </a:r>
            <a:r>
              <a:rPr lang="ar-IQ" sz="2800" dirty="0" smtClean="0"/>
              <a:t>دعوى ضد أحد المتعاقدين هي </a:t>
            </a:r>
            <a:r>
              <a:rPr lang="ar-IQ" sz="2800" dirty="0" smtClean="0"/>
              <a:t>بالأصل </a:t>
            </a:r>
            <a:r>
              <a:rPr lang="ar-IQ" sz="2800" dirty="0" smtClean="0"/>
              <a:t>دعوى أحد المتعاقدين ضد </a:t>
            </a:r>
            <a:r>
              <a:rPr lang="ar-IQ" sz="2800" dirty="0" smtClean="0"/>
              <a:t>الأخر </a:t>
            </a:r>
            <a:r>
              <a:rPr lang="ar-IQ" sz="2800" dirty="0" smtClean="0"/>
              <a:t>كما هو الحال في الدعوى غير المباشرة </a:t>
            </a:r>
            <a:r>
              <a:rPr lang="ar-IQ" sz="2800" dirty="0" smtClean="0"/>
              <a:t>إذ </a:t>
            </a:r>
            <a:r>
              <a:rPr lang="ar-IQ" sz="2800" dirty="0" smtClean="0"/>
              <a:t>يستطيع رب العمل في عقد المقاولة أن يرفع دعوى على المقاول من الباطن لمطالبته بما في ذمته للمقاول </a:t>
            </a:r>
            <a:r>
              <a:rPr lang="ar-IQ" sz="2800" dirty="0" smtClean="0"/>
              <a:t>الأصلي </a:t>
            </a:r>
            <a:r>
              <a:rPr lang="ar-IQ" sz="2800" dirty="0" smtClean="0"/>
              <a:t>رغم </a:t>
            </a:r>
            <a:r>
              <a:rPr lang="ar-IQ" sz="2800" dirty="0" smtClean="0"/>
              <a:t>إن </a:t>
            </a:r>
            <a:r>
              <a:rPr lang="ar-IQ" sz="2800" dirty="0" smtClean="0"/>
              <a:t>رب العمل هو أجنبي عن المقاول من الباطن.</a:t>
            </a:r>
            <a:br>
              <a:rPr lang="ar-IQ" sz="2800" dirty="0" smtClean="0"/>
            </a:br>
            <a:r>
              <a:rPr lang="ar-IQ" sz="2800" dirty="0" smtClean="0"/>
              <a:t>وقد تقضي ضرورة </a:t>
            </a:r>
            <a:r>
              <a:rPr lang="ar-IQ" sz="2800" dirty="0" smtClean="0"/>
              <a:t>استقرار </a:t>
            </a:r>
            <a:r>
              <a:rPr lang="ar-IQ" sz="2800" dirty="0" smtClean="0"/>
              <a:t>المعاملات صحة الوفاء أحيانا للدائن الظاهر أو </a:t>
            </a:r>
            <a:r>
              <a:rPr lang="ar-IQ" sz="2800" dirty="0" smtClean="0"/>
              <a:t>أن </a:t>
            </a:r>
            <a:r>
              <a:rPr lang="ar-IQ" sz="2800" dirty="0" smtClean="0"/>
              <a:t>تكون تصرفات الوارث </a:t>
            </a:r>
            <a:r>
              <a:rPr lang="ar-IQ" sz="2800" dirty="0" smtClean="0"/>
              <a:t>الظاهر ملزمة </a:t>
            </a:r>
            <a:r>
              <a:rPr lang="ar-IQ" sz="2800" dirty="0" smtClean="0"/>
              <a:t>للمورث والوارث الحقيقي0</a:t>
            </a:r>
            <a:br>
              <a:rPr lang="ar-IQ" sz="2800" dirty="0" smtClean="0"/>
            </a:br>
            <a:r>
              <a:rPr lang="ar-IQ" sz="2800" dirty="0" smtClean="0"/>
              <a:t>وفي نطاق المعاملات التجارية ,فلو كان المدين التاجر مفلسا ولديه عدة دائنين وتصالح معه </a:t>
            </a:r>
            <a:r>
              <a:rPr lang="ar-IQ" sz="2800" dirty="0" smtClean="0"/>
              <a:t>الدائنين </a:t>
            </a:r>
            <a:r>
              <a:rPr lang="ar-IQ" sz="2800" dirty="0" smtClean="0"/>
              <a:t>أصحاب </a:t>
            </a:r>
            <a:r>
              <a:rPr lang="ar-IQ" sz="2800" dirty="0" smtClean="0"/>
              <a:t>الأغلبية </a:t>
            </a:r>
            <a:r>
              <a:rPr lang="ar-IQ" sz="2800" dirty="0" smtClean="0"/>
              <a:t>من الديون كان ذلك ملزما </a:t>
            </a:r>
            <a:r>
              <a:rPr lang="ar-IQ" sz="2800" dirty="0" smtClean="0"/>
              <a:t>لأصحاب الأقلية </a:t>
            </a:r>
            <a:r>
              <a:rPr lang="ar-IQ" sz="2800" dirty="0" smtClean="0"/>
              <a:t>من الديون رغم أنهم لم يكونوا طرفا في عقد الصلح.</a:t>
            </a:r>
            <a:br>
              <a:rPr lang="ar-IQ" sz="2800" dirty="0" smtClean="0"/>
            </a:br>
            <a:r>
              <a:rPr lang="ar-IQ" sz="2800" dirty="0" smtClean="0"/>
              <a:t/>
            </a:r>
            <a:br>
              <a:rPr lang="ar-IQ" sz="2800" dirty="0" smtClean="0"/>
            </a:br>
            <a:r>
              <a:rPr lang="en-US" sz="2800" dirty="0" smtClean="0"/>
              <a:t/>
            </a:r>
            <a:br>
              <a:rPr lang="en-US" sz="2800" dirty="0" smtClean="0"/>
            </a:br>
            <a:endParaRPr lang="en-US" sz="28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294</Words>
  <PresentationFormat>عرض على الشاشة (3:4)‏</PresentationFormat>
  <Paragraphs>10</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المحاضرة التاسعة والعشرون  أثر العقد بالنسبة لغير المتعاقدين</vt:lpstr>
      <vt:lpstr>الشريحة 2</vt:lpstr>
      <vt:lpstr>   3/الدائن العادي قد يحاول المدين الأضرار بدائنه من خلال أبرام عقد معين, فيستطيع الدائن أن يطعن بذلك العقد عن طريق دعوى عدم نفاذ تصرفات المدين في حق دائنه,أذا توفرت فيه شروطها, فإذا حكم له بعدم النفاذ أي يعد من الغير بالنسبة لذلك التصرف فلا يكون التصرف نافذا في حقه حماية له0 الفريق الثاني/ الغير الاجنبي تماما عن العقد أن الغير عن العقد(الاجنبي)هو كل من لم يكن طرفا فيه ولا خلف عام ولاخلف خاص ولا دائنا عاديا لاي من المتعاقدين,والاصل بالنسبة له عدم أنصراف أثر العقد بالنسبة له,فلا يثبت له من العقد حقا ولا يترتب في ذمته التزام لان العقود لاتنفع ولا تضر الا عاقديها,وأذا انصرف أليه أثر العقد فيعد ذلك أستثناءا من الاصل0 وفي الواقع أن هناك طائفتان من الاستثناءات, الاولى هي الاستثناءات الظاهرية والثانية هي الاستثناءات الحقيقية.  ا </vt:lpstr>
      <vt:lpstr>   أولا / الاستثناءات الظاهرية وهي استثناءات لا تجد أساسها في أرادة المتعاقدين بل اعتبارات العدالة واستقرار المعاملات والأعراف والعادات التجارية. فالعدالة تقضي أحيانا بان تثبت للأجنبي دعوى ضد أحد المتعاقدين هي بالأصل دعوى أحد المتعاقدين ضد الأخر كما هو الحال في الدعوى غير المباشرة إذ يستطيع رب العمل في عقد المقاولة أن يرفع دعوى على المقاول من الباطن لمطالبته بما في ذمته للمقاول الأصلي رغم إن رب العمل هو أجنبي عن المقاول من الباطن. وقد تقضي ضرورة استقرار المعاملات صحة الوفاء أحيانا للدائن الظاهر أو أن تكون تصرفات الوارث الظاهر ملزمة للمورث والوارث الحقيقي0 وفي نطاق المعاملات التجارية ,فلو كان المدين التاجر مفلسا ولديه عدة دائنين وتصالح معه الدائنين أصحاب الأغلبية من الديون كان ذلك ملزما لأصحاب الأقلية من الديون رغم أنهم لم يكونوا طرفا في عقد الصلح.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التاسعة والعشرون  أثر العقد بالنسبة لغير المتعاقدين</dc:title>
  <dc:creator>mohammed</dc:creator>
  <cp:lastModifiedBy>mohammed</cp:lastModifiedBy>
  <cp:revision>6</cp:revision>
  <dcterms:created xsi:type="dcterms:W3CDTF">2013-11-29T03:09:48Z</dcterms:created>
  <dcterms:modified xsi:type="dcterms:W3CDTF">2013-11-29T03:33:36Z</dcterms:modified>
</cp:coreProperties>
</file>