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8"/>
  </p:notesMasterIdLst>
  <p:sldIdLst>
    <p:sldId id="256" r:id="rId2"/>
    <p:sldId id="259" r:id="rId3"/>
    <p:sldId id="257" r:id="rId4"/>
    <p:sldId id="258" r:id="rId5"/>
    <p:sldId id="260" r:id="rId6"/>
    <p:sldId id="261" r:id="rId7"/>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عنصر نائب للتاريخ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806DCB-173D-4658-9CDA-DD432ACA3A15}" type="datetimeFigureOut">
              <a:rPr lang="en-US" smtClean="0"/>
              <a:pPr/>
              <a:t>11/16/2013</a:t>
            </a:fld>
            <a:endParaRPr lang="en-US" dirty="0"/>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6" name="عنصر نائب للتذييل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عنصر نائب لرقم الشريحة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5966311-EF3F-4973-85C0-455BAF6C5004}"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en-US" dirty="0"/>
          </a:p>
        </p:txBody>
      </p:sp>
      <p:sp>
        <p:nvSpPr>
          <p:cNvPr id="4" name="عنصر نائب لرقم الشريحة 3"/>
          <p:cNvSpPr>
            <a:spLocks noGrp="1"/>
          </p:cNvSpPr>
          <p:nvPr>
            <p:ph type="sldNum" sz="quarter" idx="10"/>
          </p:nvPr>
        </p:nvSpPr>
        <p:spPr/>
        <p:txBody>
          <a:bodyPr/>
          <a:lstStyle/>
          <a:p>
            <a:fld id="{45966311-EF3F-4973-85C0-455BAF6C5004}" type="slidenum">
              <a:rPr lang="en-US" smtClean="0"/>
              <a:pPr/>
              <a:t>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8" name="عنصر نائب للتذييل 7"/>
          <p:cNvSpPr>
            <a:spLocks noGrp="1"/>
          </p:cNvSpPr>
          <p:nvPr>
            <p:ph type="ftr" sz="quarter" idx="11"/>
          </p:nvPr>
        </p:nvSpPr>
        <p:spPr/>
        <p:txBody>
          <a:bodyPr/>
          <a:lstStyle/>
          <a:p>
            <a:endParaRPr lang="ar-SA" dirty="0"/>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4" name="عنصر نائب للتذييل 3"/>
          <p:cNvSpPr>
            <a:spLocks noGrp="1"/>
          </p:cNvSpPr>
          <p:nvPr>
            <p:ph type="ftr" sz="quarter" idx="11"/>
          </p:nvPr>
        </p:nvSpPr>
        <p:spPr/>
        <p:txBody>
          <a:bodyPr/>
          <a:lstStyle/>
          <a:p>
            <a:endParaRPr lang="ar-SA" dirty="0"/>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3" name="عنصر نائب للتذييل 2"/>
          <p:cNvSpPr>
            <a:spLocks noGrp="1"/>
          </p:cNvSpPr>
          <p:nvPr>
            <p:ph type="ftr" sz="quarter" idx="11"/>
          </p:nvPr>
        </p:nvSpPr>
        <p:spPr/>
        <p:txBody>
          <a:bodyPr/>
          <a:lstStyle/>
          <a:p>
            <a:endParaRPr lang="ar-SA" dirty="0"/>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dirty="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13/01/1435</a:t>
            </a:fld>
            <a:endParaRPr lang="ar-SA" dirty="0"/>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dirty="0"/>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85720" y="214291"/>
            <a:ext cx="8643998" cy="1357321"/>
          </a:xfrm>
        </p:spPr>
        <p:txBody>
          <a:bodyPr>
            <a:normAutofit fontScale="90000"/>
          </a:bodyPr>
          <a:lstStyle/>
          <a:p>
            <a:r>
              <a:rPr lang="ar-IQ" b="1" dirty="0" smtClean="0">
                <a:latin typeface="Andalus" pitchFamily="18" charset="-78"/>
                <a:cs typeface="Andalus" pitchFamily="18" charset="-78"/>
              </a:rPr>
              <a:t>المحاضرة الثامنة والعشرون</a:t>
            </a:r>
            <a:br>
              <a:rPr lang="ar-IQ" b="1" dirty="0" smtClean="0">
                <a:latin typeface="Andalus" pitchFamily="18" charset="-78"/>
                <a:cs typeface="Andalus" pitchFamily="18" charset="-78"/>
              </a:rPr>
            </a:br>
            <a:r>
              <a:rPr lang="ar-IQ" b="1" dirty="0" smtClean="0">
                <a:latin typeface="Andalus" pitchFamily="18" charset="-78"/>
                <a:cs typeface="Andalus" pitchFamily="18" charset="-78"/>
              </a:rPr>
              <a:t>الخلف الخاص</a:t>
            </a:r>
            <a:endParaRPr lang="en-US" b="1" dirty="0">
              <a:latin typeface="Andalus" pitchFamily="18" charset="-78"/>
              <a:cs typeface="Andalus" pitchFamily="18" charset="-78"/>
            </a:endParaRPr>
          </a:p>
        </p:txBody>
      </p:sp>
      <p:sp>
        <p:nvSpPr>
          <p:cNvPr id="3" name="عنوان فرعي 2"/>
          <p:cNvSpPr>
            <a:spLocks noGrp="1"/>
          </p:cNvSpPr>
          <p:nvPr>
            <p:ph type="subTitle" idx="1"/>
          </p:nvPr>
        </p:nvSpPr>
        <p:spPr>
          <a:xfrm>
            <a:off x="214282" y="1785926"/>
            <a:ext cx="8643998" cy="4857784"/>
          </a:xfrm>
        </p:spPr>
        <p:txBody>
          <a:bodyPr>
            <a:noAutofit/>
          </a:bodyPr>
          <a:lstStyle/>
          <a:p>
            <a:pPr algn="r"/>
            <a:r>
              <a:rPr lang="ar-IQ" sz="2400" dirty="0" smtClean="0">
                <a:solidFill>
                  <a:schemeClr val="tx1"/>
                </a:solidFill>
              </a:rPr>
              <a:t>الخلف الخاص هو من يخلف سلفه في جزء من ذمته المالية أو في عين معينة بالذات, فالمشتري يعد خلف خاص للبائع ,والموهوب له يعد خلف خاص للواهب, والدائن المرتهن يعد خلف خاص للمدين الراهن, والموصى له بعين معينة يعد خلف خاص للموصي</a:t>
            </a:r>
          </a:p>
          <a:p>
            <a:pPr algn="r"/>
            <a:r>
              <a:rPr lang="ar-IQ" sz="2400" dirty="0" smtClean="0">
                <a:solidFill>
                  <a:schemeClr val="tx1"/>
                </a:solidFill>
              </a:rPr>
              <a:t>ولما كان الخلف الخاص يخلف سلفه في جزء من ذمته المالية  فمن الطبيعي انه لايتأثر بكل تصرفات سلفه وإنما يتأثر بتلك التصرفات التي تتعلق بالشيء الذي يخلفه فيه والصادرة من السلف قبل انتقال الشيء للخلف الخاص0</a:t>
            </a:r>
          </a:p>
          <a:p>
            <a:pPr algn="r"/>
            <a:r>
              <a:rPr lang="ar-IQ" sz="2800" b="1" dirty="0" smtClean="0">
                <a:solidFill>
                  <a:schemeClr val="tx1"/>
                </a:solidFill>
              </a:rPr>
              <a:t>شروط سريان تصرف السلف في حق الخلف الخاص:-</a:t>
            </a:r>
          </a:p>
          <a:p>
            <a:pPr algn="r"/>
            <a:r>
              <a:rPr lang="ar-IQ" sz="2400" dirty="0" smtClean="0">
                <a:solidFill>
                  <a:schemeClr val="tx1"/>
                </a:solidFill>
              </a:rPr>
              <a:t>هناك شرطان يجب توفرهما لسريان أثر تصرف السلف في حق الخلف الخاص هما:-</a:t>
            </a:r>
          </a:p>
          <a:p>
            <a:pPr algn="r"/>
            <a:r>
              <a:rPr lang="ar-IQ" sz="2400" dirty="0" smtClean="0">
                <a:solidFill>
                  <a:schemeClr val="tx1"/>
                </a:solidFill>
              </a:rPr>
              <a:t>1- أن يكون تصرف السلف متعلقا بالشيء (الحقوق والالتزامات من مستلزمات الشئ)</a:t>
            </a:r>
          </a:p>
          <a:p>
            <a:pPr algn="r"/>
            <a:r>
              <a:rPr lang="ar-IQ" sz="2400" dirty="0" smtClean="0">
                <a:solidFill>
                  <a:schemeClr val="tx1"/>
                </a:solidFill>
              </a:rPr>
              <a:t>2- علم الخلف الخاص بالحقوق والالتزامات0</a:t>
            </a:r>
          </a:p>
          <a:p>
            <a:pPr algn="r"/>
            <a:endParaRPr lang="ar-IQ" sz="2400" dirty="0" smtClean="0">
              <a:solidFill>
                <a:schemeClr val="tx1"/>
              </a:solidFill>
            </a:endParaRPr>
          </a:p>
          <a:p>
            <a:pPr algn="r"/>
            <a:endParaRPr lang="ar-IQ" sz="2400" dirty="0" smtClean="0">
              <a:solidFill>
                <a:schemeClr val="tx1"/>
              </a:solidFill>
            </a:endParaRPr>
          </a:p>
          <a:p>
            <a:pPr algn="r"/>
            <a:endParaRPr lang="ar-IQ" sz="2400" dirty="0" smtClean="0">
              <a:solidFill>
                <a:schemeClr val="tx1"/>
              </a:solidFill>
            </a:endParaRPr>
          </a:p>
          <a:p>
            <a:pPr algn="r"/>
            <a:endParaRPr lang="ar-IQ" sz="2400" dirty="0" smtClean="0">
              <a:solidFill>
                <a:schemeClr val="tx1"/>
              </a:solidFill>
            </a:endParaRPr>
          </a:p>
          <a:p>
            <a:pPr algn="r"/>
            <a:endParaRPr lang="ar-IQ" sz="2400" dirty="0" smtClean="0">
              <a:solidFill>
                <a:schemeClr val="tx1"/>
              </a:solidFill>
            </a:endParaRPr>
          </a:p>
          <a:p>
            <a:pPr algn="r"/>
            <a:endParaRPr lang="ar-IQ" sz="2400" dirty="0" smtClean="0">
              <a:solidFill>
                <a:schemeClr val="tx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0"/>
            <a:ext cx="8643998" cy="5929354"/>
          </a:xfrm>
        </p:spPr>
        <p:txBody>
          <a:bodyPr>
            <a:normAutofit/>
          </a:bodyPr>
          <a:lstStyle/>
          <a:p>
            <a:pPr algn="r"/>
            <a:r>
              <a:rPr lang="ar-IQ" sz="1600" dirty="0" smtClean="0"/>
              <a:t> </a:t>
            </a:r>
            <a:r>
              <a:rPr lang="ar-IQ" sz="2800" b="1" dirty="0" smtClean="0"/>
              <a:t>وفيما يأتي توضيحا لهذه الشروط:-</a:t>
            </a:r>
            <a:r>
              <a:rPr lang="ar-IQ" sz="2800" dirty="0" smtClean="0"/>
              <a:t/>
            </a:r>
            <a:br>
              <a:rPr lang="ar-IQ" sz="2800" dirty="0" smtClean="0"/>
            </a:br>
            <a:r>
              <a:rPr lang="ar-IQ" sz="2800" dirty="0" smtClean="0"/>
              <a:t>1- أن تكون الحقوق والالتزامات من مستلزمات الشئ</a:t>
            </a:r>
            <a:br>
              <a:rPr lang="ar-IQ" sz="2800" dirty="0" smtClean="0"/>
            </a:br>
            <a:r>
              <a:rPr lang="ar-IQ" sz="2800" dirty="0" smtClean="0"/>
              <a:t> تكون الحقوق من مستلزمات الشيء إذا كانت مكملة له, والالتزامات من مستلزمات الشيء إذا كانت محددة له0</a:t>
            </a:r>
            <a:br>
              <a:rPr lang="ar-IQ" sz="2800" dirty="0" smtClean="0"/>
            </a:br>
            <a:r>
              <a:rPr lang="ar-IQ" sz="2800" b="1" dirty="0" smtClean="0"/>
              <a:t>والحق المكمل للشيء:- </a:t>
            </a:r>
            <a:r>
              <a:rPr lang="ar-IQ" sz="2800" dirty="0" smtClean="0"/>
              <a:t>هو ذلك الحق الذي من شأنه أن يقوي الشيء أو يدرأ عنه ضررا أو يزيد من قيمته أو منافعه ومثال ذلك:</a:t>
            </a:r>
            <a:br>
              <a:rPr lang="ar-IQ" sz="2800" dirty="0" smtClean="0"/>
            </a:br>
            <a:r>
              <a:rPr lang="ar-IQ" sz="2800" dirty="0" smtClean="0"/>
              <a:t>لو أمن شخص على منزله ضد خطر الحريق ثم باع المنزل إلى أخر فحقه تجاه شركة التأمين ينتقل إلى المشتري لان ذلك الحق من شأنه أن يقويه ويزيد من قيمته فينتقل للخلف الخاص وهو في هذا المثال المشتري0</a:t>
            </a:r>
            <a:br>
              <a:rPr lang="ar-IQ" sz="2800" dirty="0" smtClean="0"/>
            </a:br>
            <a:r>
              <a:rPr lang="ar-IQ" sz="2800" dirty="0" smtClean="0"/>
              <a:t>معنى ذلك إن الحق لايعد من مكملات الشيء إذا لم يكن من شأنه أن يقويه أو يدرأ عنه ضررا ولا يزيد من قيمته أو منافعه ومثال ذلك </a:t>
            </a:r>
            <a:endParaRPr 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0"/>
            <a:ext cx="8715436" cy="5429287"/>
          </a:xfrm>
        </p:spPr>
        <p:txBody>
          <a:bodyPr>
            <a:normAutofit fontScale="90000"/>
          </a:bodyPr>
          <a:lstStyle/>
          <a:p>
            <a:pPr algn="r"/>
            <a:r>
              <a:rPr lang="ar-IQ" sz="3200" dirty="0" smtClean="0"/>
              <a:t>أما الالتزامات فأنها تكون من مستلزمات الشيء إذا كانت محددة له, ويكون الالتزام محددا للشيء إذا كان من شأنه أن يغل يد السلف عن استعمال بعض حقوق المالك او يلزم السلف بأستعمال ملكه على نحو معين </a:t>
            </a:r>
            <a:br>
              <a:rPr lang="ar-IQ" sz="3200" dirty="0" smtClean="0"/>
            </a:br>
            <a:r>
              <a:rPr lang="ar-IQ" sz="3200" dirty="0" smtClean="0"/>
              <a:t>فمثال الأول إذا اشترى شخص قطعة ارض واشترط عليه البائع ألا يبني فيها إلا دارا ثم باع الأرض لأخر فالتزامه بعدم البناء ينتقل للمشتري(الخلف الخاص)</a:t>
            </a:r>
            <a:br>
              <a:rPr lang="ar-IQ" sz="3200" dirty="0" smtClean="0"/>
            </a:br>
            <a:r>
              <a:rPr lang="ar-IQ" sz="3200" dirty="0" smtClean="0"/>
              <a:t>ومثال الثاني لو اشترى شخص من أخر دارا  مجاورا لجامع أو كنيسة واشترط عليه عدم إقامة حفلات راقصة فيه مراعاة لحرمة الجامع أو الكنيسة ثم باع الدار لأخر فألتزامه ينتقل للمشتري(الخلف الخاص)0         </a:t>
            </a:r>
            <a:endParaRPr lang="en-US" sz="3200" dirty="0"/>
          </a:p>
        </p:txBody>
      </p:sp>
      <p:sp>
        <p:nvSpPr>
          <p:cNvPr id="3" name="عنوان فرعي 2"/>
          <p:cNvSpPr>
            <a:spLocks noGrp="1"/>
          </p:cNvSpPr>
          <p:nvPr>
            <p:ph type="subTitle" idx="1"/>
          </p:nvPr>
        </p:nvSpPr>
        <p:spPr>
          <a:xfrm>
            <a:off x="1371600" y="6286520"/>
            <a:ext cx="6400800" cy="357190"/>
          </a:xfrm>
        </p:spPr>
        <p:txBody>
          <a:bodyPr>
            <a:normAutofit fontScale="62500" lnSpcReduction="20000"/>
          </a:bodyPr>
          <a:lstStyle/>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0"/>
            <a:ext cx="8715436" cy="6143668"/>
          </a:xfrm>
        </p:spPr>
        <p:txBody>
          <a:bodyPr>
            <a:normAutofit fontScale="90000"/>
          </a:bodyPr>
          <a:lstStyle/>
          <a:p>
            <a:pPr algn="r"/>
            <a:r>
              <a:rPr lang="ar-IQ" sz="3200" dirty="0" smtClean="0"/>
              <a:t>معنى ذلك إذا كان الالتزام ليس محددا للشيء أي ليس من شأنه إن يلزم السلف بأستعمال ملكه على نحو معين ولا أن يغل يده عن أستعمال بعض حقوق المالك فلا ينتقل للخلف الخاص,فلو اتفق أصحاب محلات تجارية عدم فتح محلاتهم ليوم محدد من كل أسبوع ثم باع أحدهم محله لأخر فألتزامه بعدم فتح المحل لاينتقل للمشتري(الخلف الخاص)0</a:t>
            </a:r>
            <a:br>
              <a:rPr lang="ar-IQ" sz="3200" dirty="0" smtClean="0"/>
            </a:br>
            <a:r>
              <a:rPr lang="ar-IQ" sz="3200" dirty="0" smtClean="0"/>
              <a:t>وكذلك لاينتقل الالتزام للخلف الخاص إذا كانت شخصية السلف محل أعتبار عند نشوء الالتزام ,كما لو باع أحد الشركاء حصته في دار مملوكة على الشيوع لمهندس معماري واشترط عليه القيام بالترميم كلما احتاجت الدار إلى ذلك لمصلحة باقي الشركاء ثم باع المهندس حصته لأخر فألتزامه بالترميم لاينتقل للمشتري(الخلف الخاص)لان شخصية السلف ,وهو المهندس المعماري كانت محل اعتبار عند نشوء الالتزام0     </a:t>
            </a:r>
            <a:endParaRPr lang="en-US" sz="3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85729"/>
            <a:ext cx="8643998" cy="1000131"/>
          </a:xfrm>
        </p:spPr>
        <p:txBody>
          <a:bodyPr>
            <a:normAutofit/>
          </a:bodyPr>
          <a:lstStyle/>
          <a:p>
            <a:r>
              <a:rPr lang="ar-IQ" sz="3600" b="1" dirty="0" smtClean="0">
                <a:latin typeface="Andalus" pitchFamily="18" charset="-78"/>
                <a:cs typeface="Andalus" pitchFamily="18" charset="-78"/>
              </a:rPr>
              <a:t>2-علم الخلف الخاص بالحقوق والالتزامات</a:t>
            </a:r>
            <a:endParaRPr lang="en-US" sz="3600" b="1" dirty="0">
              <a:latin typeface="Andalus" pitchFamily="18" charset="-78"/>
              <a:cs typeface="Andalus" pitchFamily="18" charset="-78"/>
            </a:endParaRPr>
          </a:p>
        </p:txBody>
      </p:sp>
      <p:sp>
        <p:nvSpPr>
          <p:cNvPr id="3" name="عنوان فرعي 2"/>
          <p:cNvSpPr>
            <a:spLocks noGrp="1"/>
          </p:cNvSpPr>
          <p:nvPr>
            <p:ph type="subTitle" idx="1"/>
          </p:nvPr>
        </p:nvSpPr>
        <p:spPr>
          <a:xfrm>
            <a:off x="214282" y="1357298"/>
            <a:ext cx="8715436" cy="5214974"/>
          </a:xfrm>
        </p:spPr>
        <p:txBody>
          <a:bodyPr/>
          <a:lstStyle/>
          <a:p>
            <a:pPr algn="r"/>
            <a:r>
              <a:rPr lang="ar-IQ" dirty="0" smtClean="0">
                <a:solidFill>
                  <a:schemeClr val="tx1"/>
                </a:solidFill>
              </a:rPr>
              <a:t>يشترط لسريان أثر تصرف السلف في حق الخلف الخاص علمه </a:t>
            </a:r>
            <a:r>
              <a:rPr lang="ar-IQ" dirty="0" smtClean="0">
                <a:solidFill>
                  <a:schemeClr val="tx1"/>
                </a:solidFill>
              </a:rPr>
              <a:t>بالحقوق </a:t>
            </a:r>
            <a:r>
              <a:rPr lang="ar-IQ" dirty="0" smtClean="0">
                <a:solidFill>
                  <a:schemeClr val="tx1"/>
                </a:solidFill>
              </a:rPr>
              <a:t>والالتزامات , أي أن يكون تصرف السلف صادرا منه قبل انتقال </a:t>
            </a:r>
            <a:r>
              <a:rPr lang="ar-IQ" dirty="0" smtClean="0">
                <a:solidFill>
                  <a:schemeClr val="tx1"/>
                </a:solidFill>
              </a:rPr>
              <a:t>الشيء </a:t>
            </a:r>
            <a:r>
              <a:rPr lang="ar-IQ" dirty="0" smtClean="0">
                <a:solidFill>
                  <a:schemeClr val="tx1"/>
                </a:solidFill>
              </a:rPr>
              <a:t>للخلف الخاص ,وفي الواقع </a:t>
            </a:r>
            <a:r>
              <a:rPr lang="ar-IQ" dirty="0" smtClean="0">
                <a:solidFill>
                  <a:schemeClr val="tx1"/>
                </a:solidFill>
              </a:rPr>
              <a:t>إن </a:t>
            </a:r>
            <a:r>
              <a:rPr lang="ar-IQ" dirty="0" smtClean="0">
                <a:solidFill>
                  <a:schemeClr val="tx1"/>
                </a:solidFill>
              </a:rPr>
              <a:t>العلم المقصود هو للالتزامات وليس للحقوق  , لان الحقوق قد تثبت للشخص دون حاجة لاشتراط علمه بها كما هو الحال بالنسبة للجنين الذي تثبت له حقوقا وهو في بطن أمه0</a:t>
            </a:r>
          </a:p>
          <a:p>
            <a:pPr algn="r"/>
            <a:r>
              <a:rPr lang="ar-IQ" dirty="0" smtClean="0">
                <a:solidFill>
                  <a:schemeClr val="tx1"/>
                </a:solidFill>
              </a:rPr>
              <a:t>أما الالتزامات فمن الضروري علمه بها فليس صحيحا </a:t>
            </a:r>
            <a:r>
              <a:rPr lang="ar-IQ" dirty="0" smtClean="0">
                <a:solidFill>
                  <a:schemeClr val="tx1"/>
                </a:solidFill>
              </a:rPr>
              <a:t>إن </a:t>
            </a:r>
            <a:r>
              <a:rPr lang="ar-IQ" dirty="0" smtClean="0">
                <a:solidFill>
                  <a:schemeClr val="tx1"/>
                </a:solidFill>
              </a:rPr>
              <a:t>تثبت التزامات في ذمة شخص دون علمه بها  , وهذا العلم </a:t>
            </a:r>
            <a:r>
              <a:rPr lang="ar-IQ" dirty="0" smtClean="0">
                <a:solidFill>
                  <a:schemeClr val="tx1"/>
                </a:solidFill>
              </a:rPr>
              <a:t>لايتحقق</a:t>
            </a:r>
            <a:r>
              <a:rPr lang="ar-IQ" dirty="0" smtClean="0">
                <a:solidFill>
                  <a:schemeClr val="tx1"/>
                </a:solidFill>
              </a:rPr>
              <a:t> </a:t>
            </a:r>
            <a:r>
              <a:rPr lang="ar-IQ" dirty="0" smtClean="0">
                <a:solidFill>
                  <a:schemeClr val="tx1"/>
                </a:solidFill>
              </a:rPr>
              <a:t>إلا إذا </a:t>
            </a:r>
            <a:r>
              <a:rPr lang="ar-IQ" dirty="0" smtClean="0">
                <a:solidFill>
                  <a:schemeClr val="tx1"/>
                </a:solidFill>
              </a:rPr>
              <a:t>كانت تصرفات السلف قد صدرت منه قبل انتقال </a:t>
            </a:r>
            <a:r>
              <a:rPr lang="ar-IQ" dirty="0" smtClean="0">
                <a:solidFill>
                  <a:schemeClr val="tx1"/>
                </a:solidFill>
              </a:rPr>
              <a:t>الشيء </a:t>
            </a:r>
            <a:r>
              <a:rPr lang="ar-IQ" dirty="0" smtClean="0">
                <a:solidFill>
                  <a:schemeClr val="tx1"/>
                </a:solidFill>
              </a:rPr>
              <a:t>للخلف الخاص0</a:t>
            </a:r>
            <a:endParaRPr lang="en-US" dirty="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85720" y="285728"/>
            <a:ext cx="8572560" cy="5143535"/>
          </a:xfrm>
        </p:spPr>
        <p:txBody>
          <a:bodyPr>
            <a:noAutofit/>
          </a:bodyPr>
          <a:lstStyle/>
          <a:p>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4</a:t>
            </a:r>
            <a:br>
              <a:rPr lang="ar-IQ" sz="2800" dirty="0" smtClean="0"/>
            </a:br>
            <a:r>
              <a:rPr lang="ar-IQ" sz="2800" dirty="0" smtClean="0"/>
              <a:t/>
            </a:r>
            <a:br>
              <a:rPr lang="ar-IQ" sz="2800" dirty="0" smtClean="0"/>
            </a:br>
            <a:r>
              <a:rPr lang="ar-IQ" sz="2800" dirty="0" smtClean="0"/>
              <a:t/>
            </a:r>
            <a:br>
              <a:rPr lang="ar-IQ" sz="2800" dirty="0" smtClean="0"/>
            </a:br>
            <a:r>
              <a:rPr lang="ar-IQ" sz="4000" b="1" dirty="0" smtClean="0">
                <a:latin typeface="Andalus" pitchFamily="18" charset="-78"/>
                <a:cs typeface="Andalus" pitchFamily="18" charset="-78"/>
              </a:rPr>
              <a:t>4</a:t>
            </a:r>
            <a:r>
              <a:rPr lang="ar-IQ" sz="4000" b="1" dirty="0" smtClean="0">
                <a:latin typeface="Andalus" pitchFamily="18" charset="-78"/>
                <a:cs typeface="Andalus" pitchFamily="18" charset="-78"/>
              </a:rPr>
              <a:t>- </a:t>
            </a:r>
            <a:r>
              <a:rPr lang="ar-IQ" sz="4000" b="1" dirty="0" smtClean="0">
                <a:latin typeface="Andalus" pitchFamily="18" charset="-78"/>
                <a:cs typeface="Andalus" pitchFamily="18" charset="-78"/>
              </a:rPr>
              <a:t>الدائن العادي</a:t>
            </a:r>
            <a:r>
              <a:rPr lang="ar-IQ" sz="2800" dirty="0" smtClean="0"/>
              <a:t/>
            </a:r>
            <a:br>
              <a:rPr lang="ar-IQ" sz="2800" dirty="0" smtClean="0"/>
            </a:br>
            <a:r>
              <a:rPr lang="ar-IQ" sz="2800" dirty="0" smtClean="0"/>
              <a:t>يعد الدائن </a:t>
            </a:r>
            <a:r>
              <a:rPr lang="ar-IQ" sz="2800" dirty="0" smtClean="0"/>
              <a:t>العادي  </a:t>
            </a:r>
            <a:r>
              <a:rPr lang="ar-IQ" sz="2800" dirty="0" smtClean="0"/>
              <a:t>من </a:t>
            </a:r>
            <a:r>
              <a:rPr lang="ar-IQ" sz="2800" dirty="0" smtClean="0"/>
              <a:t>الأشخاص </a:t>
            </a:r>
            <a:r>
              <a:rPr lang="ar-IQ" sz="2800" dirty="0" smtClean="0"/>
              <a:t>الذين يدخلون ضمن معنى المتعاقدين </a:t>
            </a:r>
            <a:r>
              <a:rPr lang="ar-IQ" sz="2800" dirty="0" smtClean="0"/>
              <a:t>,لأنه </a:t>
            </a:r>
            <a:r>
              <a:rPr lang="ar-IQ" sz="2800" dirty="0" smtClean="0"/>
              <a:t>صاحب ضمان عام </a:t>
            </a:r>
            <a:r>
              <a:rPr lang="ar-IQ" sz="2800" dirty="0" smtClean="0"/>
              <a:t>أي إن </a:t>
            </a:r>
            <a:r>
              <a:rPr lang="ar-IQ" sz="2800" dirty="0" smtClean="0"/>
              <a:t>جميع </a:t>
            </a:r>
            <a:r>
              <a:rPr lang="ar-IQ" sz="2800" dirty="0" smtClean="0"/>
              <a:t>أموال </a:t>
            </a:r>
            <a:r>
              <a:rPr lang="ar-IQ" sz="2800" dirty="0" smtClean="0"/>
              <a:t>مدينه ضامنة للوفاء بديونه وبالتالي فأن أي عقد يبرمه المدين ينصرف </a:t>
            </a:r>
            <a:r>
              <a:rPr lang="ar-IQ" sz="2800" dirty="0" smtClean="0"/>
              <a:t>أثره إلى </a:t>
            </a:r>
            <a:r>
              <a:rPr lang="ar-IQ" sz="2800" dirty="0" smtClean="0"/>
              <a:t>دائنه</a:t>
            </a:r>
            <a:r>
              <a:rPr lang="ar-IQ" sz="2800" dirty="0" smtClean="0"/>
              <a:t>  ولذلك </a:t>
            </a:r>
            <a:r>
              <a:rPr lang="ar-IQ" sz="2800" dirty="0" smtClean="0"/>
              <a:t>إذا أراد </a:t>
            </a:r>
            <a:r>
              <a:rPr lang="ar-IQ" sz="2800" dirty="0" smtClean="0"/>
              <a:t>المدين أن يلحق </a:t>
            </a:r>
            <a:r>
              <a:rPr lang="ar-IQ" sz="2800" dirty="0" smtClean="0"/>
              <a:t>بدائنه</a:t>
            </a:r>
            <a:r>
              <a:rPr lang="ar-IQ" sz="2800" dirty="0" smtClean="0"/>
              <a:t> ضررا يتصرف </a:t>
            </a:r>
            <a:r>
              <a:rPr lang="ar-IQ" sz="2800" dirty="0" smtClean="0"/>
              <a:t>بأمواله </a:t>
            </a:r>
            <a:r>
              <a:rPr lang="ar-IQ" sz="2800" dirty="0" smtClean="0"/>
              <a:t>بيعا </a:t>
            </a:r>
            <a:r>
              <a:rPr lang="ar-IQ" sz="2800" dirty="0" smtClean="0"/>
              <a:t>أو </a:t>
            </a:r>
            <a:r>
              <a:rPr lang="ar-IQ" sz="2800" dirty="0" smtClean="0"/>
              <a:t>هبة </a:t>
            </a:r>
            <a:r>
              <a:rPr lang="ar-IQ" sz="2800" dirty="0" smtClean="0"/>
              <a:t>أو </a:t>
            </a:r>
            <a:r>
              <a:rPr lang="ar-IQ" sz="2800" dirty="0" smtClean="0"/>
              <a:t>رهنا </a:t>
            </a:r>
            <a:r>
              <a:rPr lang="ar-IQ" sz="2800" dirty="0" smtClean="0"/>
              <a:t>ويتأثربها</a:t>
            </a:r>
            <a:r>
              <a:rPr lang="ar-IQ" sz="2800" dirty="0" smtClean="0"/>
              <a:t> الدائن حتما , لذا سنجد لاحقا كيف يوفر القانون للدائن حماية من تصرفات مدينه عند البحث في أثر العقد بالنسبة لغير المتعاقدين0</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endParaRPr lang="en-US" sz="2800" dirty="0"/>
          </a:p>
        </p:txBody>
      </p:sp>
    </p:spTree>
  </p:cSld>
  <p:clrMapOvr>
    <a:masterClrMapping/>
  </p:clrMapOvr>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TotalTime>
  <Words>328</Words>
  <PresentationFormat>عرض على الشاشة (3:4)‏</PresentationFormat>
  <Paragraphs>19</Paragraphs>
  <Slides>6</Slides>
  <Notes>1</Notes>
  <HiddenSlides>0</HiddenSlides>
  <MMClips>0</MMClips>
  <ScaleCrop>false</ScaleCrop>
  <HeadingPairs>
    <vt:vector size="4" baseType="variant">
      <vt:variant>
        <vt:lpstr>سمة</vt:lpstr>
      </vt:variant>
      <vt:variant>
        <vt:i4>1</vt:i4>
      </vt:variant>
      <vt:variant>
        <vt:lpstr>عناوين الشرائح</vt:lpstr>
      </vt:variant>
      <vt:variant>
        <vt:i4>6</vt:i4>
      </vt:variant>
    </vt:vector>
  </HeadingPairs>
  <TitlesOfParts>
    <vt:vector size="7" baseType="lpstr">
      <vt:lpstr>سمة Office</vt:lpstr>
      <vt:lpstr>المحاضرة الثامنة والعشرون الخلف الخاص</vt:lpstr>
      <vt:lpstr> وفيما يأتي توضيحا لهذه الشروط:- 1- أن تكون الحقوق والالتزامات من مستلزمات الشئ  تكون الحقوق من مستلزمات الشيء إذا كانت مكملة له, والالتزامات من مستلزمات الشيء إذا كانت محددة له0 والحق المكمل للشيء:- هو ذلك الحق الذي من شأنه أن يقوي الشيء أو يدرأ عنه ضررا أو يزيد من قيمته أو منافعه ومثال ذلك: لو أمن شخص على منزله ضد خطر الحريق ثم باع المنزل إلى أخر فحقه تجاه شركة التأمين ينتقل إلى المشتري لان ذلك الحق من شأنه أن يقويه ويزيد من قيمته فينتقل للخلف الخاص وهو في هذا المثال المشتري0 معنى ذلك إن الحق لايعد من مكملات الشيء إذا لم يكن من شأنه أن يقويه أو يدرأ عنه ضررا ولا يزيد من قيمته أو منافعه ومثال ذلك </vt:lpstr>
      <vt:lpstr>أما الالتزامات فأنها تكون من مستلزمات الشيء إذا كانت محددة له, ويكون الالتزام محددا للشيء إذا كان من شأنه أن يغل يد السلف عن استعمال بعض حقوق المالك او يلزم السلف بأستعمال ملكه على نحو معين  فمثال الأول إذا اشترى شخص قطعة ارض واشترط عليه البائع ألا يبني فيها إلا دارا ثم باع الأرض لأخر فالتزامه بعدم البناء ينتقل للمشتري(الخلف الخاص) ومثال الثاني لو اشترى شخص من أخر دارا  مجاورا لجامع أو كنيسة واشترط عليه عدم إقامة حفلات راقصة فيه مراعاة لحرمة الجامع أو الكنيسة ثم باع الدار لأخر فألتزامه ينتقل للمشتري(الخلف الخاص)0         </vt:lpstr>
      <vt:lpstr>معنى ذلك إذا كان الالتزام ليس محددا للشيء أي ليس من شأنه إن يلزم السلف بأستعمال ملكه على نحو معين ولا أن يغل يده عن أستعمال بعض حقوق المالك فلا ينتقل للخلف الخاص,فلو اتفق أصحاب محلات تجارية عدم فتح محلاتهم ليوم محدد من كل أسبوع ثم باع أحدهم محله لأخر فألتزامه بعدم فتح المحل لاينتقل للمشتري(الخلف الخاص)0 وكذلك لاينتقل الالتزام للخلف الخاص إذا كانت شخصية السلف محل أعتبار عند نشوء الالتزام ,كما لو باع أحد الشركاء حصته في دار مملوكة على الشيوع لمهندس معماري واشترط عليه القيام بالترميم كلما احتاجت الدار إلى ذلك لمصلحة باقي الشركاء ثم باع المهندس حصته لأخر فألتزامه بالترميم لاينتقل للمشتري(الخلف الخاص)لان شخصية السلف ,وهو المهندس المعماري كانت محل اعتبار عند نشوء الالتزام0     </vt:lpstr>
      <vt:lpstr>2-علم الخلف الخاص بالحقوق والالتزامات</vt:lpstr>
      <vt:lpstr>   4   4- الدائن العادي يعد الدائن العادي  من الأشخاص الذين يدخلون ضمن معنى المتعاقدين ,لأنه صاحب ضمان عام أي إن جميع أموال مدينه ضامنة للوفاء بديونه وبالتالي فأن أي عقد يبرمه المدين ينصرف أثره إلى دائنه  ولذلك إذا أراد المدين أن يلحق بدائنه ضررا يتصرف بأمواله بيعا أو هبة أو رهنا ويتأثربها الدائن حتما , لذا سنجد لاحقا كيف يوفر القانون للدائن حماية من تصرفات مدينه عند البحث في أثر العقد بالنسبة لغير المتعاقدين0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المحاضرة الثامنة والعشرون الخلف الخاص</dc:title>
  <dc:creator>mohammed</dc:creator>
  <cp:lastModifiedBy>mohammed</cp:lastModifiedBy>
  <cp:revision>35</cp:revision>
  <dcterms:created xsi:type="dcterms:W3CDTF">2013-11-14T03:31:58Z</dcterms:created>
  <dcterms:modified xsi:type="dcterms:W3CDTF">2013-11-17T03:47:30Z</dcterms:modified>
</cp:coreProperties>
</file>