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10/01/1435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10/01/1435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786874" cy="5643602"/>
          </a:xfrm>
        </p:spPr>
        <p:txBody>
          <a:bodyPr>
            <a:noAutofit/>
          </a:bodyPr>
          <a:lstStyle/>
          <a:p>
            <a:pPr algn="r"/>
            <a:r>
              <a:rPr lang="ar-IQ" sz="2800" dirty="0" smtClean="0"/>
              <a:t/>
            </a:r>
            <a:br>
              <a:rPr lang="ar-IQ" sz="2800" dirty="0" smtClean="0"/>
            </a:br>
            <a:r>
              <a:rPr lang="ar-IQ" sz="2800" b="1" dirty="0" smtClean="0">
                <a:latin typeface="Andalus" pitchFamily="18" charset="-78"/>
                <a:cs typeface="Andalus" pitchFamily="18" charset="-78"/>
              </a:rPr>
              <a:t>                                </a:t>
            </a:r>
            <a:r>
              <a:rPr lang="ar-IQ" sz="3600" b="1" dirty="0" smtClean="0">
                <a:latin typeface="Andalus" pitchFamily="18" charset="-78"/>
                <a:cs typeface="Andalus" pitchFamily="18" charset="-78"/>
              </a:rPr>
              <a:t>المحاضرة السابعة والعشرون   </a:t>
            </a:r>
            <a:br>
              <a:rPr lang="ar-IQ" sz="3600" b="1" dirty="0" smtClean="0">
                <a:latin typeface="Andalus" pitchFamily="18" charset="-78"/>
                <a:cs typeface="Andalus" pitchFamily="18" charset="-78"/>
              </a:rPr>
            </a:br>
            <a:r>
              <a:rPr lang="ar-IQ" sz="3600" b="1" dirty="0" smtClean="0">
                <a:latin typeface="Andalus" pitchFamily="18" charset="-78"/>
                <a:cs typeface="Andalus" pitchFamily="18" charset="-78"/>
              </a:rPr>
              <a:t>                                   آثار العقد</a:t>
            </a:r>
            <a:r>
              <a:rPr lang="ar-IQ" sz="2800" dirty="0" smtClean="0"/>
              <a:t/>
            </a:r>
            <a:br>
              <a:rPr lang="ar-IQ" sz="2800" dirty="0" smtClean="0"/>
            </a:br>
            <a:r>
              <a:rPr lang="ar-IQ" sz="2800" dirty="0" smtClean="0"/>
              <a:t>المرحلة الثانية بعد انعقاد العقد هي مرحلة ترتيب الآثار التي تحكمها قاعدة النسبية أي إن العقد نسبي الأثر من حيث الأشخاص ومن حيث المضمون وسنتناول هذه القاعدة بشقيها وعلى النحو الآتي:-</a:t>
            </a:r>
            <a:br>
              <a:rPr lang="ar-IQ" sz="2800" dirty="0" smtClean="0"/>
            </a:br>
            <a:r>
              <a:rPr lang="ar-IQ" sz="3200" b="1" dirty="0" smtClean="0">
                <a:latin typeface="Andalus" pitchFamily="18" charset="-78"/>
                <a:cs typeface="Andalus" pitchFamily="18" charset="-78"/>
              </a:rPr>
              <a:t>أولا/نسبية آثار العقد من حيث الأشخاص</a:t>
            </a:r>
            <a:r>
              <a:rPr lang="ar-IQ" sz="2800" dirty="0" smtClean="0"/>
              <a:t/>
            </a:r>
            <a:br>
              <a:rPr lang="ar-IQ" sz="2800" dirty="0" smtClean="0"/>
            </a:br>
            <a:r>
              <a:rPr lang="ar-IQ" sz="2800" dirty="0" smtClean="0"/>
              <a:t>يقصد بذلك إن العقد لا ينصرف أثره إلا في حق المتعاقدين وإذا انصرف أثره في حق غيرهما فيعد ذلك استثناءا,لذا سنتناول أولا الأصل وهو اثر العقد بالنسبة للمتعاقدين ثم أثره بالنسبة لغير المتعاقدين</a:t>
            </a:r>
            <a:br>
              <a:rPr lang="ar-IQ" sz="2800" dirty="0" smtClean="0"/>
            </a:br>
            <a:r>
              <a:rPr lang="ar-IQ" sz="2800" b="1" dirty="0" smtClean="0">
                <a:latin typeface="Andalus" pitchFamily="18" charset="-78"/>
                <a:cs typeface="Andalus" pitchFamily="18" charset="-78"/>
              </a:rPr>
              <a:t>1/ اثر العقد بالنسبة للمتعاقدين</a:t>
            </a:r>
            <a:r>
              <a:rPr lang="ar-IQ" sz="2800" dirty="0" smtClean="0"/>
              <a:t/>
            </a:r>
            <a:br>
              <a:rPr lang="ar-IQ" sz="2800" dirty="0" smtClean="0"/>
            </a:br>
            <a:r>
              <a:rPr lang="ar-IQ" sz="2800" dirty="0" smtClean="0"/>
              <a:t>ينبغي ابتداءا تحديد من هم المتعاقدين,إن لفظة المتعاقدين تشمل الفئات التالية:-</a:t>
            </a:r>
            <a:r>
              <a:rPr lang="en-US" sz="2800" dirty="0" smtClean="0"/>
              <a:t/>
            </a:r>
            <a:br>
              <a:rPr lang="en-US" sz="2800" dirty="0" smtClean="0"/>
            </a:br>
            <a:endParaRPr lang="en-US" sz="2800" dirty="0"/>
          </a:p>
        </p:txBody>
      </p:sp>
      <p:sp>
        <p:nvSpPr>
          <p:cNvPr id="3" name="عنوان فرعي 2"/>
          <p:cNvSpPr>
            <a:spLocks noGrp="1"/>
          </p:cNvSpPr>
          <p:nvPr>
            <p:ph type="subTitle" idx="1"/>
          </p:nvPr>
        </p:nvSpPr>
        <p:spPr>
          <a:xfrm>
            <a:off x="1371600" y="6357958"/>
            <a:ext cx="6400800" cy="285752"/>
          </a:xfrm>
        </p:spPr>
        <p:txBody>
          <a:bodyPr>
            <a:normAutofit fontScale="47500" lnSpcReduction="20000"/>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85728"/>
            <a:ext cx="8643998" cy="5357850"/>
          </a:xfrm>
        </p:spPr>
        <p:txBody>
          <a:bodyPr>
            <a:normAutofit fontScale="90000"/>
          </a:bodyPr>
          <a:lstStyle/>
          <a:p>
            <a:pPr algn="r"/>
            <a:r>
              <a:rPr lang="ar-IQ" sz="3100" b="1" dirty="0" smtClean="0">
                <a:latin typeface="Andalus" pitchFamily="18" charset="-78"/>
                <a:cs typeface="+mn-cs"/>
              </a:rPr>
              <a:t>أ-العاقدان:-</a:t>
            </a:r>
            <a:r>
              <a:rPr lang="ar-IQ" sz="2800" dirty="0" smtClean="0">
                <a:cs typeface="+mn-cs"/>
              </a:rPr>
              <a:t>وهما</a:t>
            </a:r>
            <a:r>
              <a:rPr lang="ar-IQ" sz="2800" dirty="0" smtClean="0"/>
              <a:t> </a:t>
            </a:r>
            <a:r>
              <a:rPr lang="ar-IQ" sz="2800" dirty="0" smtClean="0"/>
              <a:t>من ابرما العقد ,اي من كان احدهما مصدرا </a:t>
            </a:r>
            <a:r>
              <a:rPr lang="ar-IQ" sz="2800" dirty="0" smtClean="0"/>
              <a:t>للإيجاب والأخر </a:t>
            </a:r>
            <a:r>
              <a:rPr lang="ar-IQ" sz="2800" dirty="0" smtClean="0"/>
              <a:t>مصدرا للقبول,وهما </a:t>
            </a:r>
            <a:r>
              <a:rPr lang="ar-IQ" sz="2800" dirty="0" smtClean="0"/>
              <a:t>أول </a:t>
            </a:r>
            <a:r>
              <a:rPr lang="ar-IQ" sz="2800" dirty="0" smtClean="0"/>
              <a:t>من ينصرف </a:t>
            </a:r>
            <a:r>
              <a:rPr lang="ar-IQ" sz="2800" dirty="0" smtClean="0"/>
              <a:t>إليهم </a:t>
            </a:r>
            <a:r>
              <a:rPr lang="ar-IQ" sz="2800" dirty="0" smtClean="0"/>
              <a:t>اثر العقد كالبائع والمشتري في عقد البيع والمؤجر </a:t>
            </a:r>
            <a:r>
              <a:rPr lang="ar-IQ" sz="2800" dirty="0" smtClean="0"/>
              <a:t>والمستأجر </a:t>
            </a:r>
            <a:r>
              <a:rPr lang="ar-IQ" sz="2800" dirty="0" smtClean="0"/>
              <a:t>في عقد الايجار0</a:t>
            </a:r>
            <a:br>
              <a:rPr lang="ar-IQ" sz="2800" dirty="0" smtClean="0"/>
            </a:br>
            <a:r>
              <a:rPr lang="ar-IQ" sz="3100" b="1" dirty="0" smtClean="0"/>
              <a:t>ب/الخلف العام :- </a:t>
            </a:r>
            <a:r>
              <a:rPr lang="ar-IQ" sz="2800" dirty="0" smtClean="0"/>
              <a:t>وهو كل من يخلف سلفه بذمته المالية كلها او في جزء شائع منها كالثلث والربع  ومثاله الوارث بالنسبة للمورث والموصى له بجزء شائع</a:t>
            </a:r>
            <a:br>
              <a:rPr lang="ar-IQ" sz="2800" dirty="0" smtClean="0"/>
            </a:br>
            <a:r>
              <a:rPr lang="ar-IQ" sz="2800" dirty="0" smtClean="0"/>
              <a:t>من التركه0</a:t>
            </a:r>
            <a:br>
              <a:rPr lang="ar-IQ" sz="2800" dirty="0" smtClean="0"/>
            </a:br>
            <a:r>
              <a:rPr lang="ar-IQ" sz="2800" dirty="0" smtClean="0"/>
              <a:t>ولما كان الخلف العام يخلف سلفه بجزء شائع من </a:t>
            </a:r>
            <a:r>
              <a:rPr lang="ar-IQ" sz="2800" dirty="0" smtClean="0"/>
              <a:t>ألتركه </a:t>
            </a:r>
            <a:r>
              <a:rPr lang="ar-IQ" sz="2800" dirty="0" smtClean="0"/>
              <a:t>فأنه من الطبيعي </a:t>
            </a:r>
            <a:r>
              <a:rPr lang="ar-IQ" sz="2800" dirty="0" smtClean="0"/>
              <a:t>أن يتأثر بتصرفات </a:t>
            </a:r>
            <a:r>
              <a:rPr lang="ar-IQ" sz="2800" dirty="0" smtClean="0"/>
              <a:t>سلفه, وعندئذ يثار تساؤل : ما مدى تأثر الخلف العام بتصرفات سلفه0 </a:t>
            </a:r>
            <a:r>
              <a:rPr lang="ar-IQ" sz="2800" dirty="0" smtClean="0"/>
              <a:t>إن الإجابة </a:t>
            </a:r>
            <a:r>
              <a:rPr lang="ar-IQ" sz="2800" dirty="0" smtClean="0"/>
              <a:t>على هذا التساؤل تتوقف على التصوير القانوني لشخصية الخلف , هل هي شخصية مستقلة </a:t>
            </a:r>
            <a:r>
              <a:rPr lang="ar-IQ" sz="2800" dirty="0" smtClean="0"/>
              <a:t>أم </a:t>
            </a:r>
            <a:r>
              <a:rPr lang="ar-IQ" sz="2800" dirty="0" smtClean="0"/>
              <a:t>تعد امتدادا لشخصية السلف0</a:t>
            </a:r>
            <a:br>
              <a:rPr lang="ar-IQ" sz="2800" dirty="0" smtClean="0"/>
            </a:br>
            <a:r>
              <a:rPr lang="ar-IQ" sz="2800" dirty="0" smtClean="0"/>
              <a:t>يوجد في هذا الصدد رأيان:</a:t>
            </a:r>
            <a:br>
              <a:rPr lang="ar-IQ" sz="2800" dirty="0" smtClean="0"/>
            </a:br>
            <a:r>
              <a:rPr lang="ar-IQ" sz="3100" b="1" u="sng" dirty="0" smtClean="0">
                <a:cs typeface="+mn-cs"/>
              </a:rPr>
              <a:t>الأول:-</a:t>
            </a:r>
            <a:r>
              <a:rPr lang="ar-IQ" sz="2800" dirty="0" smtClean="0"/>
              <a:t>يرى </a:t>
            </a:r>
            <a:r>
              <a:rPr lang="ar-IQ" sz="2800" dirty="0" smtClean="0"/>
              <a:t>ان شخصية الخلف العام هي امتداد لشخصية السلف وبذلك يلتزم</a:t>
            </a:r>
            <a:br>
              <a:rPr lang="ar-IQ" sz="2800" dirty="0" smtClean="0"/>
            </a:br>
            <a:r>
              <a:rPr lang="ar-IQ" sz="2800" dirty="0" smtClean="0"/>
              <a:t>بالتزاماته </a:t>
            </a:r>
            <a:r>
              <a:rPr lang="ar-IQ" sz="2800" dirty="0" smtClean="0"/>
              <a:t>وتثبت له حقوقه</a:t>
            </a:r>
            <a:r>
              <a:rPr lang="en-US" sz="2800" dirty="0" smtClean="0"/>
              <a:t>  </a:t>
            </a:r>
            <a:r>
              <a:rPr lang="ar-IQ" sz="2800" dirty="0" smtClean="0"/>
              <a:t>ويمثل هذا الرأي القانون الروماني والقوانين المتأثرة </a:t>
            </a:r>
            <a:r>
              <a:rPr lang="ar-IQ" sz="2800" dirty="0" smtClean="0"/>
              <a:t>به</a:t>
            </a:r>
            <a:r>
              <a:rPr lang="ar-IQ" sz="2800" dirty="0" smtClean="0"/>
              <a:t/>
            </a:r>
            <a:br>
              <a:rPr lang="ar-IQ" sz="2800" dirty="0" smtClean="0"/>
            </a:br>
            <a:r>
              <a:rPr lang="ar-IQ" sz="2800" dirty="0" smtClean="0"/>
              <a:t>كالقانون الفرنسي 0</a:t>
            </a:r>
            <a:r>
              <a:rPr lang="en-US" sz="2800" dirty="0" smtClean="0"/>
              <a:t>   </a:t>
            </a:r>
            <a:endParaRPr lang="en-US" sz="2800" dirty="0"/>
          </a:p>
        </p:txBody>
      </p:sp>
      <p:sp>
        <p:nvSpPr>
          <p:cNvPr id="3" name="عنوان فرعي 2"/>
          <p:cNvSpPr>
            <a:spLocks noGrp="1"/>
          </p:cNvSpPr>
          <p:nvPr>
            <p:ph type="subTitle" idx="1"/>
          </p:nvPr>
        </p:nvSpPr>
        <p:spPr>
          <a:xfrm>
            <a:off x="1371600" y="5857892"/>
            <a:ext cx="6400800" cy="571504"/>
          </a:xfrm>
        </p:spPr>
        <p:txBody>
          <a:bodyPr>
            <a:normAutofit lnSpcReduction="10000"/>
          </a:bodyPr>
          <a:lstStyle/>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715436" cy="6000792"/>
          </a:xfrm>
        </p:spPr>
        <p:txBody>
          <a:bodyPr>
            <a:normAutofit fontScale="90000"/>
          </a:bodyPr>
          <a:lstStyle/>
          <a:p>
            <a:pPr algn="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3100" b="1" u="sng" dirty="0" smtClean="0"/>
              <a:t>الثاني/ </a:t>
            </a:r>
            <a:r>
              <a:rPr lang="ar-IQ" sz="2800" dirty="0" smtClean="0"/>
              <a:t>يرى إن شخصية الخلف العام هي شخصية مستقلة ولا تعد امتدادا لشخصية السلف ويمثل هذا الرأي التشريعات المتأثرة بالشريعة الإسلامية   التي تسود فيها قاعدة ( </a:t>
            </a:r>
            <a:r>
              <a:rPr lang="ar-IQ" sz="2800" dirty="0" smtClean="0"/>
              <a:t>لاتركه</a:t>
            </a:r>
            <a:r>
              <a:rPr lang="ar-IQ" sz="2800" dirty="0" smtClean="0"/>
              <a:t> إلا بعد سداد الديون) ومنها القانون المدني العراقي وبناءا على ذلك تنتقل للخلف العام كافة حقوق السلف ولا تنتقل إليه التزاماته0</a:t>
            </a:r>
            <a:br>
              <a:rPr lang="ar-IQ" sz="2800" dirty="0" smtClean="0"/>
            </a:br>
            <a:r>
              <a:rPr lang="ar-IQ" sz="2800" dirty="0" smtClean="0"/>
              <a:t>وقد يطرح في هذا الصدد سؤال: </a:t>
            </a:r>
            <a:r>
              <a:rPr lang="ar-IQ" sz="2800" b="1" dirty="0" smtClean="0"/>
              <a:t>هل تنتقل للخلف العام كافة حقوق سلفه مالية كانت أم غير مالية ؟</a:t>
            </a:r>
            <a:r>
              <a:rPr lang="ar-IQ" sz="2800" dirty="0" smtClean="0"/>
              <a:t/>
            </a:r>
            <a:br>
              <a:rPr lang="ar-IQ" sz="2800" dirty="0" smtClean="0"/>
            </a:br>
            <a:r>
              <a:rPr lang="ar-IQ" sz="2800" dirty="0" smtClean="0"/>
              <a:t>على صعيد الفقه يوجد للإجابة على السؤال المتقدم رأيان:</a:t>
            </a:r>
            <a:br>
              <a:rPr lang="ar-IQ" sz="2800" dirty="0" smtClean="0"/>
            </a:br>
            <a:r>
              <a:rPr lang="ar-IQ" sz="2800" b="1" u="sng" dirty="0" smtClean="0"/>
              <a:t>الأول :-</a:t>
            </a:r>
            <a:r>
              <a:rPr lang="ar-IQ" sz="2800" dirty="0" smtClean="0"/>
              <a:t>ويرى إن الحقوق التي تنتقل للخلف العام هي فقط الحقوق المالية ويمثل هذا الرأي فقهاء المذهب الحنفي لان الرواية الثابتة عندهم للحديث النبوي الشريف ( من ترك مالا فلورثته)0</a:t>
            </a:r>
            <a:br>
              <a:rPr lang="ar-IQ" sz="2800" dirty="0" smtClean="0"/>
            </a:br>
            <a:r>
              <a:rPr lang="ar-IQ" sz="2800" b="1" u="sng" dirty="0" smtClean="0"/>
              <a:t>الثاني:-</a:t>
            </a:r>
            <a:r>
              <a:rPr lang="ar-IQ" sz="2800" dirty="0" smtClean="0"/>
              <a:t>ويرى إن الحقوق التي تنتقل للخلف العام هي كافة الحقوق المالية وغير المالية ويمثل هذا الرأي فقهاء الجمهور لان الرواية الثابتة عندهم للحديث النبوي الشريف ( من ترك مالا أو حقا فلورثته)0</a:t>
            </a:r>
            <a:br>
              <a:rPr lang="ar-IQ" sz="2800" dirty="0" smtClean="0"/>
            </a:br>
            <a:r>
              <a:rPr lang="ar-IQ" sz="2800" dirty="0" smtClean="0"/>
              <a:t>وقد اخذ بهذا الرأي القانون المدني العراقي إذ نصت المادة 142/ 1(ينصرف اثر العقد إلى المتعاقدين والخلف العام دون إخلال بالقواعد المتعلقة بالميراث00000 )</a:t>
            </a: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9      </a:t>
            </a:r>
            <a:endParaRPr lang="en-US" sz="2800" dirty="0"/>
          </a:p>
        </p:txBody>
      </p:sp>
      <p:sp>
        <p:nvSpPr>
          <p:cNvPr id="3" name="عنوان فرعي 2"/>
          <p:cNvSpPr>
            <a:spLocks noGrp="1"/>
          </p:cNvSpPr>
          <p:nvPr>
            <p:ph type="subTitle" idx="1"/>
          </p:nvPr>
        </p:nvSpPr>
        <p:spPr>
          <a:xfrm>
            <a:off x="1371600" y="6357958"/>
            <a:ext cx="6400800" cy="285752"/>
          </a:xfrm>
        </p:spPr>
        <p:txBody>
          <a:bodyPr>
            <a:normAutofit fontScale="47500" lnSpcReduction="20000"/>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15436" cy="6429420"/>
          </a:xfrm>
        </p:spPr>
        <p:txBody>
          <a:bodyPr>
            <a:noAutofit/>
          </a:bodyPr>
          <a:lstStyle/>
          <a:p>
            <a:pPr algn="r"/>
            <a:r>
              <a:rPr lang="ar-IQ" sz="2800" dirty="0" smtClean="0"/>
              <a:t/>
            </a:r>
            <a:br>
              <a:rPr lang="ar-IQ" sz="2800" dirty="0" smtClean="0"/>
            </a:br>
            <a:r>
              <a:rPr lang="ar-IQ" sz="2800" dirty="0" smtClean="0"/>
              <a:t/>
            </a:r>
            <a:br>
              <a:rPr lang="ar-IQ" sz="2800" dirty="0" smtClean="0"/>
            </a:br>
            <a:r>
              <a:rPr lang="ar-IQ" sz="2800" dirty="0" smtClean="0"/>
              <a:t/>
            </a:r>
            <a:br>
              <a:rPr lang="ar-IQ" sz="2800" dirty="0" smtClean="0"/>
            </a:br>
            <a:r>
              <a:rPr lang="ar-IQ" sz="2800" dirty="0" smtClean="0"/>
              <a:t>ولكن قد لا ينصرف اثر تصرف السلف في حق الخلف العام استثناءا في حالتين:</a:t>
            </a:r>
            <a:r>
              <a:rPr lang="ar-IQ" sz="2800" b="1" dirty="0" smtClean="0"/>
              <a:t>الأولى/</a:t>
            </a:r>
            <a:r>
              <a:rPr lang="ar-IQ" sz="2800" dirty="0" smtClean="0"/>
              <a:t>عدم انصراف اثر تصرف السلف في حق الخلف العام مع بقائه خلف عام وفي الحالات التالية:</a:t>
            </a:r>
            <a:br>
              <a:rPr lang="ar-IQ" sz="2800" dirty="0" smtClean="0"/>
            </a:br>
            <a:r>
              <a:rPr lang="ar-IQ" sz="2800" dirty="0" smtClean="0"/>
              <a:t>1- إذا وجد اتفاق بين المتعاقدين يقضي بعدم انصراف اثر العقد المبرم بينهما في حق الورثة كما لو اتفق المؤجر والمستأجر بأن عقد الإيجار ينتهي بموت أي منهما0</a:t>
            </a:r>
            <a:br>
              <a:rPr lang="ar-IQ" sz="2800" dirty="0" smtClean="0"/>
            </a:br>
            <a:r>
              <a:rPr lang="ar-IQ" sz="2800" dirty="0" smtClean="0"/>
              <a:t>2- إذا كانت طبيعة الحق تأبى الانتقال كأن يكون من الحقوق اللصيقة بالشخصية كحق المنفعة وحق الشريك في شركات الاشخاص0</a:t>
            </a:r>
            <a:br>
              <a:rPr lang="ar-IQ" sz="2800" dirty="0" smtClean="0"/>
            </a:br>
            <a:r>
              <a:rPr lang="ar-IQ" sz="2800" dirty="0" smtClean="0"/>
              <a:t>3- إذا كانت شخصية السلف محل اعتبار عند نشوء الحق فلو كان احد المتعاقدين طبيبا فلا يحق لابنه عند وفاة أبيه إن يطلب الحلول محل أبيه حتى لو كان الابن طبيبا0</a:t>
            </a:r>
            <a:br>
              <a:rPr lang="ar-IQ" sz="2800" dirty="0" smtClean="0"/>
            </a:br>
            <a:r>
              <a:rPr lang="ar-IQ" sz="2800" b="1" dirty="0" smtClean="0"/>
              <a:t>الثانية/ </a:t>
            </a:r>
            <a:r>
              <a:rPr lang="ar-IQ" sz="2800" dirty="0" smtClean="0"/>
              <a:t>عدم انصراف اثر تصرف السلف في حق الخلف العام لاعتباره من الغير حماية له من القصد </a:t>
            </a:r>
            <a:r>
              <a:rPr lang="ar-IQ" sz="2800" dirty="0" smtClean="0"/>
              <a:t>السيء</a:t>
            </a:r>
            <a:r>
              <a:rPr lang="ar-IQ" sz="2800" dirty="0" smtClean="0"/>
              <a:t> للسلف كما لو باع السلف أمواله وهو مريض مرض موت فتسري على هذا البيع إحكام الوصية إي </a:t>
            </a:r>
            <a:r>
              <a:rPr lang="ar-IQ" sz="2800" dirty="0" smtClean="0"/>
              <a:t>لايكون</a:t>
            </a:r>
            <a:r>
              <a:rPr lang="ar-IQ" sz="2800" dirty="0" smtClean="0"/>
              <a:t> نافذا في حق الورثة إلا في حدود الثلث0</a:t>
            </a:r>
            <a:br>
              <a:rPr lang="ar-IQ" sz="2800" dirty="0" smtClean="0"/>
            </a:br>
            <a:r>
              <a:rPr lang="ar-IQ" sz="2800" dirty="0" smtClean="0"/>
              <a:t/>
            </a:r>
            <a:br>
              <a:rPr lang="ar-IQ" sz="2800" dirty="0" smtClean="0"/>
            </a:br>
            <a:r>
              <a:rPr lang="ar-IQ" sz="2800" dirty="0" smtClean="0"/>
              <a:t/>
            </a:r>
            <a:br>
              <a:rPr lang="ar-IQ" sz="2800" dirty="0" smtClean="0"/>
            </a:br>
            <a:endParaRPr lang="en-US" sz="2800" dirty="0"/>
          </a:p>
        </p:txBody>
      </p:sp>
      <p:sp>
        <p:nvSpPr>
          <p:cNvPr id="3" name="عنوان فرعي 2"/>
          <p:cNvSpPr>
            <a:spLocks noGrp="1"/>
          </p:cNvSpPr>
          <p:nvPr>
            <p:ph type="subTitle" idx="1"/>
          </p:nvPr>
        </p:nvSpPr>
        <p:spPr>
          <a:xfrm>
            <a:off x="1371600" y="6286520"/>
            <a:ext cx="6400800" cy="285752"/>
          </a:xfrm>
        </p:spPr>
        <p:txBody>
          <a:bodyPr>
            <a:normAutofit fontScale="47500" lnSpcReduction="20000"/>
          </a:bodyPr>
          <a:lstStyle/>
          <a:p>
            <a:endParaRPr lang="en-US" dirty="0"/>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32</Words>
  <PresentationFormat>عرض على الشاشة (3:4)‏</PresentationFormat>
  <Paragraphs>4</Paragraphs>
  <Slides>4</Slides>
  <Notes>0</Notes>
  <HiddenSlides>0</HiddenSlides>
  <MMClips>0</MMClips>
  <ScaleCrop>false</ScaleCrop>
  <HeadingPairs>
    <vt:vector size="4" baseType="variant">
      <vt:variant>
        <vt:lpstr>سمة</vt:lpstr>
      </vt:variant>
      <vt:variant>
        <vt:i4>1</vt:i4>
      </vt:variant>
      <vt:variant>
        <vt:lpstr>عناوين الشرائح</vt:lpstr>
      </vt:variant>
      <vt:variant>
        <vt:i4>4</vt:i4>
      </vt:variant>
    </vt:vector>
  </HeadingPairs>
  <TitlesOfParts>
    <vt:vector size="5" baseType="lpstr">
      <vt:lpstr>سمة Office</vt:lpstr>
      <vt:lpstr>                                 المحاضرة السابعة والعشرون                                       آثار العقد المرحلة الثانية بعد انعقاد العقد هي مرحلة ترتيب الآثار التي تحكمها قاعدة النسبية أي إن العقد نسبي الأثر من حيث الأشخاص ومن حيث المضمون وسنتناول هذه القاعدة بشقيها وعلى النحو الآتي:- أولا/نسبية آثار العقد من حيث الأشخاص يقصد بذلك إن العقد لا ينصرف أثره إلا في حق المتعاقدين وإذا انصرف أثره في حق غيرهما فيعد ذلك استثناءا,لذا سنتناول أولا الأصل وهو اثر العقد بالنسبة للمتعاقدين ثم أثره بالنسبة لغير المتعاقدين 1/ اثر العقد بالنسبة للمتعاقدين ينبغي ابتداءا تحديد من هم المتعاقدين,إن لفظة المتعاقدين تشمل الفئات التالية:- </vt:lpstr>
      <vt:lpstr>أ-العاقدان:-وهما من ابرما العقد ,اي من كان احدهما مصدرا للإيجاب والأخر مصدرا للقبول,وهما أول من ينصرف إليهم اثر العقد كالبائع والمشتري في عقد البيع والمؤجر والمستأجر في عقد الايجار0 ب/الخلف العام :- وهو كل من يخلف سلفه بذمته المالية كلها او في جزء شائع منها كالثلث والربع  ومثاله الوارث بالنسبة للمورث والموصى له بجزء شائع من التركه0 ولما كان الخلف العام يخلف سلفه بجزء شائع من ألتركه فأنه من الطبيعي أن يتأثر بتصرفات سلفه, وعندئذ يثار تساؤل : ما مدى تأثر الخلف العام بتصرفات سلفه0 إن الإجابة على هذا التساؤل تتوقف على التصوير القانوني لشخصية الخلف , هل هي شخصية مستقلة أم تعد امتدادا لشخصية السلف0 يوجد في هذا الصدد رأيان: الأول:-يرى ان شخصية الخلف العام هي امتداد لشخصية السلف وبذلك يلتزم بالتزاماته وتثبت له حقوقه  ويمثل هذا الرأي القانون الروماني والقوانين المتأثرة به كالقانون الفرنسي 0   </vt:lpstr>
      <vt:lpstr>                  الثاني/ يرى إن شخصية الخلف العام هي شخصية مستقلة ولا تعد امتدادا لشخصية السلف ويمثل هذا الرأي التشريعات المتأثرة بالشريعة الإسلامية   التي تسود فيها قاعدة ( لاتركه إلا بعد سداد الديون) ومنها القانون المدني العراقي وبناءا على ذلك تنتقل للخلف العام كافة حقوق السلف ولا تنتقل إليه التزاماته0 وقد يطرح في هذا الصدد سؤال: هل تنتقل للخلف العام كافة حقوق سلفه مالية كانت أم غير مالية ؟ على صعيد الفقه يوجد للإجابة على السؤال المتقدم رأيان: الأول :-ويرى إن الحقوق التي تنتقل للخلف العام هي فقط الحقوق المالية ويمثل هذا الرأي فقهاء المذهب الحنفي لان الرواية الثابتة عندهم للحديث النبوي الشريف ( من ترك مالا فلورثته)0 الثاني:-ويرى إن الحقوق التي تنتقل للخلف العام هي كافة الحقوق المالية وغير المالية ويمثل هذا الرأي فقهاء الجمهور لان الرواية الثابتة عندهم للحديث النبوي الشريف ( من ترك مالا أو حقا فلورثته)0 وقد اخذ بهذا الرأي القانون المدني العراقي إذ نصت المادة 142/ 1(ينصرف اثر العقد إلى المتعاقدين والخلف العام دون إخلال بالقواعد المتعلقة بالميراث00000 )                   9      </vt:lpstr>
      <vt:lpstr>   ولكن قد لا ينصرف اثر تصرف السلف في حق الخلف العام استثناءا في حالتين:الأولى/عدم انصراف اثر تصرف السلف في حق الخلف العام مع بقائه خلف عام وفي الحالات التالية: 1- إذا وجد اتفاق بين المتعاقدين يقضي بعدم انصراف اثر العقد المبرم بينهما في حق الورثة كما لو اتفق المؤجر والمستأجر بأن عقد الإيجار ينتهي بموت أي منهما0 2- إذا كانت طبيعة الحق تأبى الانتقال كأن يكون من الحقوق اللصيقة بالشخصية كحق المنفعة وحق الشريك في شركات الاشخاص0 3- إذا كانت شخصية السلف محل اعتبار عند نشوء الحق فلو كان احد المتعاقدين طبيبا فلا يحق لابنه عند وفاة أبيه إن يطلب الحلول محل أبيه حتى لو كان الابن طبيبا0 الثانية/ عدم انصراف اثر تصرف السلف في حق الخلف العام لاعتباره من الغير حماية له من القصد السيء للسلف كما لو باع السلف أمواله وهو مريض مرض موت فتسري على هذا البيع إحكام الوصية إي لايكون نافذا في حق الورثة إلا في حدود الثلث0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المحاضرة الخامسة والعشرون                                    آثار العقد المرحلة الثانية بعد انعقاد العقد هي مرحلة ترتيب الآثار التي تحكمها قاعدة النسبية أي إن العقد نسبي الأثر من حيث الأشخاص ومن حيث المضمون وسنتناول هذه القاعدة بشقيها وعلى النحو الآتي:- أولا/نسبية آثار العقد من حيث الأشخاص يقصد بذلك إن العقد لا ينصرف أثره إلا في حق المتعاقدين وإذا انصرف أثره في حق غيرهما فيعد ذلك استثناءا,لذا سنتناول أولا الأصل وهو اثر العقد بالنسبة للمتعاقدين ثم أثره بالنسبة لغير المتعاقدين 1/ اثر العقد بالنسبة للمتعاقدين ينبغي ابتداءا تحديد من هم المتعاقدين,إن لفظة المتعاقدين تشمل الفئات التالية:- </dc:title>
  <dc:creator>mohammed</dc:creator>
  <cp:lastModifiedBy>mohammed</cp:lastModifiedBy>
  <cp:revision>17</cp:revision>
  <dcterms:created xsi:type="dcterms:W3CDTF">2013-11-09T02:45:26Z</dcterms:created>
  <dcterms:modified xsi:type="dcterms:W3CDTF">2013-11-14T03:31:46Z</dcterms:modified>
</cp:coreProperties>
</file>