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8" r:id="rId2"/>
    <p:sldId id="257" r:id="rId3"/>
    <p:sldId id="259" r:id="rId4"/>
    <p:sldId id="260" r:id="rId5"/>
    <p:sldId id="261" r:id="rId6"/>
    <p:sldId id="262" r:id="rId7"/>
    <p:sldId id="263"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08/01/1435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08/01/1435</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08/01/1435</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08/01/1435</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08/01/1435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08/01/1435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08/01/1435</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1"/>
            <a:ext cx="8715436" cy="1000131"/>
          </a:xfrm>
        </p:spPr>
        <p:txBody>
          <a:bodyPr>
            <a:normAutofit fontScale="90000"/>
          </a:bodyPr>
          <a:lstStyle/>
          <a:p>
            <a:r>
              <a:rPr lang="ar-IQ" b="1" dirty="0" smtClean="0">
                <a:latin typeface="Andalus" pitchFamily="18" charset="-78"/>
                <a:cs typeface="Andalus" pitchFamily="18" charset="-78"/>
              </a:rPr>
              <a:t>المحاضرة السادسة والعشرون</a:t>
            </a:r>
            <a:br>
              <a:rPr lang="ar-IQ" b="1" dirty="0" smtClean="0">
                <a:latin typeface="Andalus" pitchFamily="18" charset="-78"/>
                <a:cs typeface="Andalus" pitchFamily="18" charset="-78"/>
              </a:rPr>
            </a:br>
            <a:r>
              <a:rPr lang="ar-IQ" b="1" dirty="0" smtClean="0">
                <a:latin typeface="Andalus" pitchFamily="18" charset="-78"/>
                <a:cs typeface="Andalus" pitchFamily="18" charset="-78"/>
              </a:rPr>
              <a:t>العقد الباطل</a:t>
            </a:r>
            <a:endParaRPr lang="en-US" b="1" dirty="0">
              <a:latin typeface="Andalus" pitchFamily="18" charset="-78"/>
              <a:cs typeface="Andalus" pitchFamily="18" charset="-78"/>
            </a:endParaRPr>
          </a:p>
        </p:txBody>
      </p:sp>
      <p:sp>
        <p:nvSpPr>
          <p:cNvPr id="3" name="عنوان فرعي 2"/>
          <p:cNvSpPr>
            <a:spLocks noGrp="1"/>
          </p:cNvSpPr>
          <p:nvPr>
            <p:ph type="subTitle" idx="1"/>
          </p:nvPr>
        </p:nvSpPr>
        <p:spPr>
          <a:xfrm>
            <a:off x="285720" y="1214422"/>
            <a:ext cx="8643998" cy="5286412"/>
          </a:xfrm>
        </p:spPr>
        <p:txBody>
          <a:bodyPr>
            <a:noAutofit/>
          </a:bodyPr>
          <a:lstStyle/>
          <a:p>
            <a:pPr algn="r"/>
            <a:r>
              <a:rPr lang="ar-IQ" dirty="0" smtClean="0">
                <a:solidFill>
                  <a:schemeClr val="tx1"/>
                </a:solidFill>
              </a:rPr>
              <a:t>أشارة المادة 137 إلى إن العقد الباطل هو ذلك العقد غير المشروع لاذاتا ولا وصفا,غير مشروع ذاتا بالنظر إلى ذاته ومقوماته وغير مشروع وصفا بالنظر إلى الأوصاف الخارجة عن أركانه ومقوماته إذ نصت (العقد الباطل هو ما لا يصح أصلا باعتبار ذاته أو وصفا بأعتباراوصافه الخارجية)</a:t>
            </a:r>
            <a:br>
              <a:rPr lang="ar-IQ" dirty="0" smtClean="0">
                <a:solidFill>
                  <a:schemeClr val="tx1"/>
                </a:solidFill>
              </a:rPr>
            </a:br>
            <a:r>
              <a:rPr lang="ar-IQ" dirty="0" smtClean="0">
                <a:solidFill>
                  <a:schemeClr val="tx1"/>
                </a:solidFill>
              </a:rPr>
              <a:t>أسباب البطلان:للبطلان سببان هما</a:t>
            </a:r>
            <a:br>
              <a:rPr lang="ar-IQ" dirty="0" smtClean="0">
                <a:solidFill>
                  <a:schemeClr val="tx1"/>
                </a:solidFill>
              </a:rPr>
            </a:br>
            <a:r>
              <a:rPr lang="ar-IQ" dirty="0" smtClean="0">
                <a:solidFill>
                  <a:schemeClr val="tx1"/>
                </a:solidFill>
              </a:rPr>
              <a:t>ا/ وجود خلل في ذات العقد أي في أركانه الموضوعية وهي التراضي والمحل والسبب  فعدم وجود التراضي  أوعدم وجود المحل أو السبب أو عدم مشروعية أي منهما يجعل العقد باطلا0</a:t>
            </a:r>
            <a:br>
              <a:rPr lang="ar-IQ" dirty="0" smtClean="0">
                <a:solidFill>
                  <a:schemeClr val="tx1"/>
                </a:solidFill>
              </a:rPr>
            </a:br>
            <a:r>
              <a:rPr lang="ar-IQ" dirty="0" smtClean="0">
                <a:solidFill>
                  <a:schemeClr val="tx1"/>
                </a:solidFill>
              </a:rPr>
              <a:t>ب/ وجود خلل في أوصاف العقد أي في الأوصاف الخارجة عن أركانه الموضوعية كعدم استيفاء الشكلية إذا كان العقد شكليا0</a:t>
            </a:r>
            <a:br>
              <a:rPr lang="ar-IQ" dirty="0" smtClean="0">
                <a:solidFill>
                  <a:schemeClr val="tx1"/>
                </a:solidFill>
              </a:rPr>
            </a:br>
            <a:r>
              <a:rPr lang="en-US" dirty="0" smtClean="0">
                <a:solidFill>
                  <a:schemeClr val="tx1"/>
                </a:solidFill>
              </a:rPr>
              <a:t/>
            </a:r>
            <a:br>
              <a:rPr lang="en-US" dirty="0" smtClean="0">
                <a:solidFill>
                  <a:schemeClr val="tx1"/>
                </a:solidFill>
              </a:rPr>
            </a:br>
            <a:endParaRPr lang="en-US"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85729"/>
            <a:ext cx="8643998" cy="928693"/>
          </a:xfrm>
        </p:spPr>
        <p:txBody>
          <a:bodyPr/>
          <a:lstStyle/>
          <a:p>
            <a:r>
              <a:rPr lang="ar-IQ" dirty="0" smtClean="0">
                <a:latin typeface="Andalus" pitchFamily="18" charset="-78"/>
                <a:cs typeface="Andalus" pitchFamily="18" charset="-78"/>
              </a:rPr>
              <a:t>حكم العقد الباطل</a:t>
            </a:r>
            <a:endParaRPr lang="en-US" dirty="0">
              <a:latin typeface="Andalus" pitchFamily="18" charset="-78"/>
              <a:cs typeface="Andalus" pitchFamily="18" charset="-78"/>
            </a:endParaRPr>
          </a:p>
        </p:txBody>
      </p:sp>
      <p:sp>
        <p:nvSpPr>
          <p:cNvPr id="3" name="عنوان فرعي 2"/>
          <p:cNvSpPr>
            <a:spLocks noGrp="1"/>
          </p:cNvSpPr>
          <p:nvPr>
            <p:ph type="subTitle" idx="1"/>
          </p:nvPr>
        </p:nvSpPr>
        <p:spPr>
          <a:xfrm>
            <a:off x="214282" y="285728"/>
            <a:ext cx="8643998" cy="6786610"/>
          </a:xfrm>
        </p:spPr>
        <p:txBody>
          <a:bodyPr>
            <a:normAutofit fontScale="92500" lnSpcReduction="10000"/>
          </a:bodyPr>
          <a:lstStyle/>
          <a:p>
            <a:endParaRPr lang="ar-IQ" dirty="0" smtClean="0">
              <a:solidFill>
                <a:schemeClr val="tx1"/>
              </a:solidFill>
            </a:endParaRPr>
          </a:p>
          <a:p>
            <a:pPr algn="r"/>
            <a:endParaRPr lang="ar-IQ" dirty="0" smtClean="0">
              <a:solidFill>
                <a:schemeClr val="tx1"/>
              </a:solidFill>
            </a:endParaRPr>
          </a:p>
          <a:p>
            <a:pPr algn="r"/>
            <a:r>
              <a:rPr lang="ar-IQ" dirty="0" smtClean="0">
                <a:solidFill>
                  <a:schemeClr val="tx1"/>
                </a:solidFill>
              </a:rPr>
              <a:t>إشارة المادة 141مدني إلى حكم العقد الباطل إذ نصت( إذا كان العقد باطلا جاز لكل ذي مصلحة إن يتمسك بالبطلان, وللمحكمة إن تقضي به من تلقاء نفسها ولا يزول البطلان بالإجازة) ومن خلال هذا النص نستنتج إن للبطلان في القانون المدني أوصاف معينة وهي:-</a:t>
            </a:r>
          </a:p>
          <a:p>
            <a:pPr algn="r"/>
            <a:r>
              <a:rPr lang="ar-IQ" dirty="0" smtClean="0">
                <a:solidFill>
                  <a:schemeClr val="tx1"/>
                </a:solidFill>
              </a:rPr>
              <a:t> 1- جواز التمسك به من قبل كل من له مصلحة في ذلك 0</a:t>
            </a:r>
          </a:p>
          <a:p>
            <a:pPr algn="r"/>
            <a:r>
              <a:rPr lang="ar-IQ" dirty="0" smtClean="0">
                <a:solidFill>
                  <a:schemeClr val="tx1"/>
                </a:solidFill>
              </a:rPr>
              <a:t>أي أن التمسك بالبطلان ليس مقصورا على أطراف العقد فقط بل يجوز لكل شخص التمسك به كالخلف العام والخلف الخاص أو دائن لكلا المتعاقدين0</a:t>
            </a:r>
          </a:p>
          <a:p>
            <a:pPr algn="r"/>
            <a:r>
              <a:rPr lang="ar-IQ" dirty="0" smtClean="0">
                <a:solidFill>
                  <a:schemeClr val="tx1"/>
                </a:solidFill>
              </a:rPr>
              <a:t>2- للمحكمة أن تقضي به من تلقاء نفسها وان لم يتمسك بذلك الخصوم فلو حصل نزاع بين أطراف العقد حول مسألة معينة وأثناء نظر الدعوى تبين للقاضي وجود سبب من أسباب البطلان</a:t>
            </a:r>
          </a:p>
          <a:p>
            <a:pPr algn="r"/>
            <a:r>
              <a:rPr lang="ar-IQ" dirty="0" smtClean="0">
                <a:solidFill>
                  <a:schemeClr val="tx1"/>
                </a:solidFill>
              </a:rPr>
              <a:t>يقضي ببطلان العقد من تلقاء نفسه0</a:t>
            </a:r>
          </a:p>
          <a:p>
            <a:pPr algn="r"/>
            <a:endParaRPr lang="ar-IQ" dirty="0" smtClean="0">
              <a:solidFill>
                <a:schemeClr val="tx1"/>
              </a:solidFill>
            </a:endParaRPr>
          </a:p>
          <a:p>
            <a:pPr algn="r"/>
            <a:endParaRPr lang="ar-IQ" dirty="0" smtClean="0">
              <a:solidFill>
                <a:schemeClr val="tx1"/>
              </a:solidFill>
            </a:endParaRPr>
          </a:p>
          <a:p>
            <a:pPr algn="r"/>
            <a:endParaRPr lang="ar-IQ" dirty="0" smtClean="0">
              <a:solidFill>
                <a:schemeClr val="tx1"/>
              </a:solidFill>
            </a:endParaRPr>
          </a:p>
          <a:p>
            <a:pPr algn="r"/>
            <a:endParaRPr lang="ar-IQ" dirty="0" smtClean="0">
              <a:solidFill>
                <a:schemeClr val="tx1"/>
              </a:solidFill>
            </a:endParaRPr>
          </a:p>
          <a:p>
            <a:pPr algn="r"/>
            <a:endParaRPr lang="ar-IQ" dirty="0" smtClean="0">
              <a:solidFill>
                <a:schemeClr val="tx1"/>
              </a:solidFill>
            </a:endParaRPr>
          </a:p>
          <a:p>
            <a:pPr algn="r"/>
            <a:endParaRPr lang="ar-IQ" dirty="0" smtClean="0">
              <a:solidFill>
                <a:schemeClr val="tx1"/>
              </a:solidFill>
            </a:endParaRPr>
          </a:p>
          <a:p>
            <a:pPr algn="r"/>
            <a:endParaRPr lang="ar-IQ" dirty="0" smtClean="0">
              <a:solidFill>
                <a:schemeClr val="tx1"/>
              </a:solidFill>
            </a:endParaRPr>
          </a:p>
          <a:p>
            <a:pPr algn="r"/>
            <a:endParaRPr lang="ar-IQ"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14282" y="214290"/>
            <a:ext cx="8643998" cy="5786478"/>
          </a:xfrm>
        </p:spPr>
        <p:txBody>
          <a:bodyPr>
            <a:normAutofit/>
          </a:bodyPr>
          <a:lstStyle/>
          <a:p>
            <a:pPr algn="r"/>
            <a:r>
              <a:rPr lang="ar-IQ" sz="2800" dirty="0" smtClean="0">
                <a:solidFill>
                  <a:schemeClr val="tx1"/>
                </a:solidFill>
              </a:rPr>
              <a:t>3-لا يزول البطلان بالإجازة , أي إن الإجازة لا يمكن إن تجعل من العقد الباطل صحيحا ,فهي مخصصة للعقود الصحيحة الموقوفة لكي تصبح نافذة كما لاحظنا ذلك عند البحث في العقد الموقوف0</a:t>
            </a:r>
          </a:p>
          <a:p>
            <a:pPr algn="r"/>
            <a:r>
              <a:rPr lang="ar-IQ" sz="2800" dirty="0" smtClean="0">
                <a:solidFill>
                  <a:schemeClr val="tx1"/>
                </a:solidFill>
              </a:rPr>
              <a:t>4- لا يسقط البطلان بالتقادم, فدعوى البطلان تبقى مسموعة إمام القضاء مهما مضت على العقد الباطل من مدة0</a:t>
            </a:r>
          </a:p>
          <a:p>
            <a:pPr algn="r"/>
            <a:r>
              <a:rPr lang="ar-IQ" sz="2800" dirty="0" smtClean="0">
                <a:solidFill>
                  <a:schemeClr val="tx1"/>
                </a:solidFill>
              </a:rPr>
              <a:t>أثر الحكم بالبطلان:-</a:t>
            </a:r>
          </a:p>
          <a:p>
            <a:pPr algn="r"/>
            <a:r>
              <a:rPr lang="ar-IQ" sz="2800" dirty="0" smtClean="0">
                <a:solidFill>
                  <a:schemeClr val="tx1"/>
                </a:solidFill>
              </a:rPr>
              <a:t> أشارة المادة 138 مدني إلى اثر الحكم ببطلان إذ نصت (1-العقد الباطل لا ينعقد ولا يفيد الحكم أصلا .2-إذا بطل العقد يعاد المتعاقدان إلى الحالة التي كانا عليها قبل العقد فإذا كان هذا مستحيلا جاز الحكم بتعويض معادل .3- ومع ذلك لا يلزم ناقص الأهلية إذا بطل العقد لنقص أهليته إن يرد غير ما عاد عليه من منفعة لسبب تنفيذ العقد ) .</a:t>
            </a:r>
          </a:p>
          <a:p>
            <a:pPr algn="r"/>
            <a:endParaRPr lang="ar-IQ" sz="2800" dirty="0" smtClean="0">
              <a:solidFill>
                <a:schemeClr val="tx1"/>
              </a:solidFill>
            </a:endParaRPr>
          </a:p>
          <a:p>
            <a:pPr algn="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28662" y="285728"/>
            <a:ext cx="7772400" cy="5786478"/>
          </a:xfrm>
        </p:spPr>
        <p:txBody>
          <a:bodyPr>
            <a:noAutofit/>
          </a:bodyPr>
          <a:lstStyle/>
          <a:p>
            <a:pPr algn="r"/>
            <a:r>
              <a:rPr lang="ar-IQ" sz="2800" dirty="0" smtClean="0"/>
              <a:t>فالنص المتقدم يشير إلى العقد الباطل لا يفيد الحكم أصلا إي منعدم قانونا فلا يرتب إي اثر قانوني لكونه عدم والعدم لا ينتج إلا العدم وعليه لو كان العقد باطلا أو تقرر بطلانه فينبغي إعادة الحال إلى ما كانت عليه قبل العقد فمن قبض شيئا وجب عليه وإذا استحال الرد يصار إلى التعويض.</a:t>
            </a:r>
            <a:br>
              <a:rPr lang="ar-IQ" sz="2800" dirty="0" smtClean="0"/>
            </a:br>
            <a:r>
              <a:rPr lang="ar-IQ" sz="2800" dirty="0" smtClean="0"/>
              <a:t>وإذا كان سبب البطلان نقص في أهلية احد المتعاقدين فلا يلزم ناقص الأهلية إلا برد ما عاد عليه من منفعة بسبب تنفيذ العقد حماية له وجزاءا لمن تعاقد معه .</a:t>
            </a:r>
            <a:br>
              <a:rPr lang="ar-IQ" sz="2800" dirty="0" smtClean="0"/>
            </a:br>
            <a:r>
              <a:rPr lang="ar-IQ" sz="2800" dirty="0" smtClean="0"/>
              <a:t>             </a:t>
            </a:r>
            <a:r>
              <a:rPr lang="ar-IQ" sz="4000" b="1" dirty="0" smtClean="0"/>
              <a:t>الآثار التي تترتب على العقد الباطل</a:t>
            </a:r>
            <a:r>
              <a:rPr lang="ar-IQ" sz="3200" b="1" dirty="0" smtClean="0"/>
              <a:t/>
            </a:r>
            <a:br>
              <a:rPr lang="ar-IQ" sz="3200" b="1" dirty="0" smtClean="0"/>
            </a:br>
            <a:r>
              <a:rPr lang="ar-IQ" sz="2800" dirty="0" smtClean="0"/>
              <a:t>إذا كان العقد الباطل لا يرتب اثأر قانونية كتصرف قانوني إلا انه قد يرتب بعض الآثار كواقعة مادية فهناك اثأر أصلية وأخرى عرضية تترتب بمناسبة وجود عقد باطل.</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28604"/>
            <a:ext cx="7772400" cy="5929354"/>
          </a:xfrm>
        </p:spPr>
        <p:txBody>
          <a:bodyPr>
            <a:noAutofit/>
          </a:bodyPr>
          <a:lstStyle/>
          <a:p>
            <a:pPr algn="r"/>
            <a:r>
              <a:rPr lang="ar-IQ" sz="2800" dirty="0" smtClean="0"/>
              <a:t>فمن الآثار الأصلية للعقد الباطل كعقد الشركة الباطل الذي لا يرتب اثأر الشركة الصحيحة ولكن كون الشركة امرأ واقعا يقتسم الشركاء الربح والخسارة رغم إن ذلك من اثأر الشركة الصحيحة. </a:t>
            </a:r>
            <a:br>
              <a:rPr lang="ar-IQ" sz="2800" dirty="0" smtClean="0"/>
            </a:br>
            <a:r>
              <a:rPr lang="ar-IQ" sz="2800" dirty="0" smtClean="0"/>
              <a:t>وكذلك الزواج غير الصحيح لايرتب اثأر الزواج الصحيح ولكنه إذا اقترن بواقعة الدخول وهي واقعة مادية تترتب بعض الآثار كوجوب العدة واستحقاق المهر تعويضا عن الدخول وثبوت النسب رعاية للولد .إما الآثار العرضية للعقد الباطل فتتمثل بانتقاص العقد وتحوله وفيما يلي توضيحا لهما :</a:t>
            </a:r>
            <a:br>
              <a:rPr lang="ar-IQ" sz="2800" dirty="0" smtClean="0"/>
            </a:br>
            <a:r>
              <a:rPr lang="ar-IQ" sz="2800" dirty="0" smtClean="0"/>
              <a:t>1- نظرية انتقاص العقد .</a:t>
            </a:r>
            <a:br>
              <a:rPr lang="ar-IQ" sz="2800" dirty="0" smtClean="0"/>
            </a:br>
            <a:r>
              <a:rPr lang="ar-IQ" sz="2800" dirty="0" smtClean="0"/>
              <a:t>إشارة المادة 139 مدني إلى مضمون نظرية انتقاص العقد إذا نصت (إذا كان العقد في شق منه باطلا فهذا الشق وحده هو الذي يبطل .إما الباقي من العقد فيظل صحيحا باعتباره عقدا مستقلا إلا إذا تبين إن العقد ما كان ليتم بغير الشق الذي وقع باطلا ).  </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85786" y="357166"/>
            <a:ext cx="7772400" cy="4857784"/>
          </a:xfrm>
        </p:spPr>
        <p:txBody>
          <a:bodyPr>
            <a:noAutofit/>
          </a:bodyPr>
          <a:lstStyle/>
          <a:p>
            <a:pPr algn="r"/>
            <a:r>
              <a:rPr lang="ar-IQ" sz="2800" dirty="0" smtClean="0"/>
              <a:t>فالنص المتقدم يشير إلى إن العقد إذا تضمن أمورا بعضها باطلا والبعض الأخر صحيحا فيستبعد ما كان باطلا ويبقى ما كان صحيحا إلا إذا تبين إن العقد ماكان ليتم إلا بالشق الباطل فعلى سبيل المثال لو اقرض شخصا أخر مبلغا من النقود بفائدة 10% فهذا يعد باطلا لان الحد الأعلى للفائدة المسموح به قانونا 7% . وتصحيحا للعقد تخفض الفائدة إلى 7% إلا إذا تبين إن العقد ما كان ليتم إلا بفائدة 10% فيكون باطلا ولا مجال لتصحيحه .</a:t>
            </a:r>
            <a:br>
              <a:rPr lang="ar-IQ" sz="2800" dirty="0" smtClean="0"/>
            </a:br>
            <a:r>
              <a:rPr lang="ar-IQ" sz="2800" dirty="0" smtClean="0"/>
              <a:t>2- نظرية تحول العقد </a:t>
            </a:r>
            <a:br>
              <a:rPr lang="ar-IQ" sz="2800" dirty="0" smtClean="0"/>
            </a:br>
            <a:r>
              <a:rPr lang="ar-IQ" sz="2800" dirty="0" smtClean="0"/>
              <a:t>إشارة المادة 140 مدني (إذا كان العقد باطلا وتوافرت فيه أركان عقد أخر فان العقد يكون صحيحا باعتباره العقد الذي توافرت أركانه إذا تبين إن المتعاقدين كانت نيتهما تنصرف إلى إبرام هذا العقد )    </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28604"/>
            <a:ext cx="7772400" cy="5572164"/>
          </a:xfrm>
        </p:spPr>
        <p:txBody>
          <a:bodyPr>
            <a:noAutofit/>
          </a:bodyPr>
          <a:lstStyle/>
          <a:p>
            <a:pPr algn="r"/>
            <a:r>
              <a:rPr lang="ar-IQ" sz="2800" dirty="0" smtClean="0"/>
              <a:t>فالنص المتقدم يشير إلى نظرية تحول العقد الباطل إلى عقد صحيح ولكن بالشروط التالية :-</a:t>
            </a:r>
            <a:br>
              <a:rPr lang="ar-IQ" sz="2800" dirty="0" smtClean="0"/>
            </a:br>
            <a:r>
              <a:rPr lang="ar-IQ" sz="2800" dirty="0" smtClean="0"/>
              <a:t>1- إن يكون العقد باطلا بأكمله لان لو كان باطلا في شق منه لطبقنا نظرية انتقاص العقد </a:t>
            </a:r>
            <a:br>
              <a:rPr lang="ar-IQ" sz="2800" dirty="0" smtClean="0"/>
            </a:br>
            <a:r>
              <a:rPr lang="ar-IQ" sz="2800" dirty="0" smtClean="0"/>
              <a:t>2- إن تتوفر في العقد الباطل أركان وشروط عقد أخر يتم التحول إليه </a:t>
            </a:r>
            <a:br>
              <a:rPr lang="ar-IQ" sz="2800" dirty="0" smtClean="0"/>
            </a:br>
            <a:r>
              <a:rPr lang="ar-IQ" sz="2800" dirty="0" smtClean="0"/>
              <a:t>3- إن يتبين من الظروف إن نية المتعاقدين اتجهت إلى العقد الذي توفرت أركانه .</a:t>
            </a:r>
            <a:br>
              <a:rPr lang="ar-IQ" sz="2800" dirty="0" smtClean="0"/>
            </a:br>
            <a:r>
              <a:rPr lang="ar-IQ" sz="2800" dirty="0" smtClean="0"/>
              <a:t>ومن أمثلة تحول العقد، البيع بثمن تافه يعد باطلا كبيع صحيحا </a:t>
            </a:r>
            <a:r>
              <a:rPr lang="ar-IQ" sz="2800" dirty="0" smtClean="0"/>
              <a:t>كهبة .نستنج مما تقدم </a:t>
            </a:r>
            <a:r>
              <a:rPr lang="ar-IQ" sz="2800" dirty="0" smtClean="0"/>
              <a:t>إن نظريتي انتقاص العقد وتحوله تعد كل منهما تطبيقا لقاعدة تصحيح العقود الباطلة قدر الإمكان وان كانا يختلفا بان  انتقاص العقد يرد على العقد الصحيح في شق منه وباطلا في الأخر بينما التحول يرد على العقود الباطلة بأكملها </a:t>
            </a:r>
            <a:r>
              <a:rPr lang="ar-IQ" sz="2800" dirty="0" smtClean="0"/>
              <a:t> </a:t>
            </a:r>
            <a:endParaRPr lang="en-US" sz="28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484</Words>
  <PresentationFormat>عرض على الشاشة (3:4)‏</PresentationFormat>
  <Paragraphs>24</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سمة Office</vt:lpstr>
      <vt:lpstr>المحاضرة السادسة والعشرون العقد الباطل</vt:lpstr>
      <vt:lpstr>حكم العقد الباطل</vt:lpstr>
      <vt:lpstr>الشريحة 3</vt:lpstr>
      <vt:lpstr>فالنص المتقدم يشير إلى العقد الباطل لا يفيد الحكم أصلا إي منعدم قانونا فلا يرتب إي اثر قانوني لكونه عدم والعدم لا ينتج إلا العدم وعليه لو كان العقد باطلا أو تقرر بطلانه فينبغي إعادة الحال إلى ما كانت عليه قبل العقد فمن قبض شيئا وجب عليه وإذا استحال الرد يصار إلى التعويض. وإذا كان سبب البطلان نقص في أهلية احد المتعاقدين فلا يلزم ناقص الأهلية إلا برد ما عاد عليه من منفعة بسبب تنفيذ العقد حماية له وجزاءا لمن تعاقد معه .              الآثار التي تترتب على العقد الباطل إذا كان العقد الباطل لا يرتب اثأر قانونية كتصرف قانوني إلا انه قد يرتب بعض الآثار كواقعة مادية فهناك اثأر أصلية وأخرى عرضية تترتب بمناسبة وجود عقد باطل.</vt:lpstr>
      <vt:lpstr>فمن الآثار الأصلية للعقد الباطل كعقد الشركة الباطل الذي لا يرتب اثأر الشركة الصحيحة ولكن كون الشركة امرأ واقعا يقتسم الشركاء الربح والخسارة رغم إن ذلك من اثأر الشركة الصحيحة.  وكذلك الزواج غير الصحيح لايرتب اثأر الزواج الصحيح ولكنه إذا اقترن بواقعة الدخول وهي واقعة مادية تترتب بعض الآثار كوجوب العدة واستحقاق المهر تعويضا عن الدخول وثبوت النسب رعاية للولد .إما الآثار العرضية للعقد الباطل فتتمثل بانتقاص العقد وتحوله وفيما يلي توضيحا لهما : 1- نظرية انتقاص العقد . إشارة المادة 139 مدني إلى مضمون نظرية انتقاص العقد إذا نصت (إذا كان العقد في شق منه باطلا فهذا الشق وحده هو الذي يبطل .إما الباقي من العقد فيظل صحيحا باعتباره عقدا مستقلا إلا إذا تبين إن العقد ما كان ليتم بغير الشق الذي وقع باطلا ).  </vt:lpstr>
      <vt:lpstr>فالنص المتقدم يشير إلى إن العقد إذا تضمن أمورا بعضها باطلا والبعض الأخر صحيحا فيستبعد ما كان باطلا ويبقى ما كان صحيحا إلا إذا تبين إن العقد ماكان ليتم إلا بالشق الباطل فعلى سبيل المثال لو اقرض شخصا أخر مبلغا من النقود بفائدة 10% فهذا يعد باطلا لان الحد الأعلى للفائدة المسموح به قانونا 7% . وتصحيحا للعقد تخفض الفائدة إلى 7% إلا إذا تبين إن العقد ما كان ليتم إلا بفائدة 10% فيكون باطلا ولا مجال لتصحيحه . 2- نظرية تحول العقد  إشارة المادة 140 مدني (إذا كان العقد باطلا وتوافرت فيه أركان عقد أخر فان العقد يكون صحيحا باعتباره العقد الذي توافرت أركانه إذا تبين إن المتعاقدين كانت نيتهما تنصرف إلى إبرام هذا العقد )    </vt:lpstr>
      <vt:lpstr>فالنص المتقدم يشير إلى نظرية تحول العقد الباطل إلى عقد صحيح ولكن بالشروط التالية :- 1- إن يكون العقد باطلا بأكمله لان لو كان باطلا في شق منه لطبقنا نظرية انتقاص العقد  2- إن تتوفر في العقد الباطل أركان وشروط عقد أخر يتم التحول إليه  3- إن يتبين من الظروف إن نية المتعاقدين اتجهت إلى العقد الذي توفرت أركانه . ومن أمثلة تحول العقد، البيع بثمن تافه يعد باطلا كبيع صحيحا كهبة .نستنج مما تقدم إن نظريتي انتقاص العقد وتحوله تعد كل منهما تطبيقا لقاعدة تصحيح العقود الباطلة قدر الإمكان وان كانا يختلفا بان  انتقاص العقد يرد على العقد الصحيح في شق منه وباطلا في الأخر بينما التحول يرد على العقود الباطلة بأكملها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السادسة والعشرون العقد الباطل أشارة المادة 137 الى ان العقد الباطل هو ذلك العقد غير المشروع لاذاتا ولا وصفا,غير مشروع ذاتا بالنظر الى ذاته ومقوماته وغير مشروع وصفا بالنظر الى الاوصاف الخارجة عن اركانه ومقوماته اذ نصت (العقد الباطل هو ما لا يصح أصلا باعتبار ذاته او وصفا بأعتباراوصافه الخارجية) اسباب ابطلان:للبطلان سببان هما ا/ وجود خلل في ذات العقد أي في أركانه الموضوعية وهي التراضي والمحل والسبب  فعدم وجود التراضي  أوعدم وجود المحل او السبب او عدم مشروعية أي منهما يجعل العقد باطلا0 ب/ وجود خلل في اوصاف العقد أي في الاوصاف الخارجة عن اركانه الموضوعية كعدم استيفاء الشكلية اذا كان العقد شكليا0  </dc:title>
  <dc:creator>mohammed</dc:creator>
  <cp:lastModifiedBy>mohammed</cp:lastModifiedBy>
  <cp:revision>33</cp:revision>
  <dcterms:created xsi:type="dcterms:W3CDTF">2013-11-09T02:53:34Z</dcterms:created>
  <dcterms:modified xsi:type="dcterms:W3CDTF">2013-11-12T05:07:20Z</dcterms:modified>
</cp:coreProperties>
</file>