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8" r:id="rId2"/>
    <p:sldId id="259" r:id="rId3"/>
    <p:sldId id="260" r:id="rId4"/>
    <p:sldId id="261" r:id="rId5"/>
    <p:sldId id="262" r:id="rId6"/>
    <p:sldId id="265"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81C050-77F1-4CD1-81DD-0EC3D7DC8D52}" type="datetimeFigureOut">
              <a:rPr lang="en-US" smtClean="0"/>
              <a:pPr/>
              <a:t>11/10/2013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5EBAE-F20D-4679-AB28-0200BE3C9F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dirty="0" smtClean="0"/>
              <a:t>يةيي</a:t>
            </a:r>
            <a:endParaRPr lang="en-US" dirty="0"/>
          </a:p>
        </p:txBody>
      </p:sp>
      <p:sp>
        <p:nvSpPr>
          <p:cNvPr id="4" name="عنصر نائب لرقم الشريحة 3"/>
          <p:cNvSpPr>
            <a:spLocks noGrp="1"/>
          </p:cNvSpPr>
          <p:nvPr>
            <p:ph type="sldNum" sz="quarter" idx="10"/>
          </p:nvPr>
        </p:nvSpPr>
        <p:spPr/>
        <p:txBody>
          <a:bodyPr/>
          <a:lstStyle/>
          <a:p>
            <a:fld id="{D435EBAE-F20D-4679-AB28-0200BE3C9F24}"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D435EBAE-F20D-4679-AB28-0200BE3C9F24}"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07/01/1435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6357982"/>
          </a:xfrm>
        </p:spPr>
        <p:txBody>
          <a:bodyPr>
            <a:noAutofit/>
          </a:bodyPr>
          <a:lstStyle/>
          <a:p>
            <a:pPr algn="r"/>
            <a:r>
              <a:rPr lang="en-US" sz="2800" dirty="0" smtClean="0">
                <a:latin typeface="AGA Arabesque Desktop" pitchFamily="2" charset="2"/>
              </a:rPr>
              <a:t>       </a:t>
            </a:r>
            <a:br>
              <a:rPr lang="en-US" sz="2800" dirty="0" smtClean="0">
                <a:latin typeface="AGA Arabesque Desktop" pitchFamily="2" charset="2"/>
              </a:rPr>
            </a:br>
            <a:r>
              <a:rPr lang="en-US" sz="2800" dirty="0" smtClean="0">
                <a:latin typeface="AGA Arabesque Desktop" pitchFamily="2" charset="2"/>
              </a:rPr>
              <a:t>      </a:t>
            </a:r>
            <a:r>
              <a:rPr lang="ar-IQ" sz="2800" dirty="0" smtClean="0">
                <a:latin typeface="AGA Arabesque Desktop" pitchFamily="2" charset="2"/>
              </a:rPr>
              <a:t> </a:t>
            </a:r>
            <a:r>
              <a:rPr lang="ar-IQ" sz="2800" b="1" dirty="0" smtClean="0">
                <a:latin typeface="AGA Arabesque Desktop" pitchFamily="2" charset="2"/>
              </a:rPr>
              <a:t>المحاضرة الخامسة والعشرون</a:t>
            </a:r>
            <a:r>
              <a:rPr lang="ar-IQ" sz="2800" dirty="0" smtClean="0"/>
              <a:t/>
            </a:r>
            <a:br>
              <a:rPr lang="ar-IQ" sz="2800" dirty="0" smtClean="0"/>
            </a:br>
            <a:r>
              <a:rPr lang="ar-IQ" sz="2800" b="1" dirty="0" smtClean="0">
                <a:latin typeface="Harlow Solid Italic" pitchFamily="82" charset="0"/>
              </a:rPr>
              <a:t>العقود الصحيحة والعقود الباطلة</a:t>
            </a:r>
            <a:r>
              <a:rPr lang="ar-IQ" sz="2800" dirty="0" smtClean="0"/>
              <a:t/>
            </a:r>
            <a:br>
              <a:rPr lang="ar-IQ" sz="2800" dirty="0" smtClean="0"/>
            </a:br>
            <a:r>
              <a:rPr lang="ar-IQ" sz="2800" dirty="0" smtClean="0"/>
              <a:t>بعد دراسة اركان العقد اصبحت لدينا القدرة للحكم على العقد بالصحة اوالبطلان فه</a:t>
            </a:r>
            <a:br>
              <a:rPr lang="ar-IQ" sz="2800" dirty="0" smtClean="0"/>
            </a:br>
            <a:r>
              <a:rPr lang="ar-IQ" sz="2800" dirty="0" smtClean="0"/>
              <a:t>صحيحا اذا توفرت اركانه وباطلا اذا اختلت تلك الاركان وعلى النحو الاتي:-</a:t>
            </a:r>
            <a:br>
              <a:rPr lang="ar-IQ" sz="2800" dirty="0" smtClean="0"/>
            </a:br>
            <a:r>
              <a:rPr lang="ar-IQ" sz="2800" dirty="0" smtClean="0"/>
              <a:t>1/ العقد الصحيح- هو ذلك العقد المشروع ذاتا ووصفا , ذاتا بالنظر الى ذاته وأركانه او مقوماته ووصفا بالنظر الى اوصافه الخارجة عن اركانه ومقوماته وقد اشارة الى هذا المعنى المادة 133 مدني اذ نصت (( 1- العقد الصحيح هو العقد المشروع ذاتا ووصفا بأن يكون صادرا من اهله مضافا الى محل قابل لحكمه وله سبب مشروع واوصافه صحيحة سالمة من الخلل0 2-واذا لم يكن العقد الصحيح موقوفا افاد الحكم في الحال ))</a:t>
            </a:r>
            <a:br>
              <a:rPr lang="ar-IQ" sz="2800" dirty="0" smtClean="0"/>
            </a:br>
            <a:r>
              <a:rPr lang="ar-IQ" sz="2800" dirty="0" smtClean="0"/>
              <a:t>ومن خلال هذا النص نستنتج ان شروط العقد الصحيح هي:-</a:t>
            </a:r>
            <a:br>
              <a:rPr lang="ar-IQ" sz="2800" dirty="0" smtClean="0"/>
            </a:br>
            <a:r>
              <a:rPr lang="ar-IQ" sz="2800" dirty="0" smtClean="0"/>
              <a:t>أ/ ان يكون العقد صادرا من اهله اي من ذي اهلية بأن يكون كلا طرفيه متمتعا بالاهلية الكاملة وهي تمام سن الثامنة عشر من العمرمع عدم وجود عارض من عوارض الاهلية0</a:t>
            </a:r>
            <a:br>
              <a:rPr lang="ar-IQ" sz="2800" dirty="0" smtClean="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57166"/>
            <a:ext cx="8572560" cy="6143667"/>
          </a:xfrm>
        </p:spPr>
        <p:txBody>
          <a:bodyPr>
            <a:noAutofit/>
          </a:bodyPr>
          <a:lstStyle/>
          <a:p>
            <a:pPr algn="r"/>
            <a:r>
              <a:rPr lang="ar-IQ" sz="2400" dirty="0" smtClean="0"/>
              <a:t>ب/</a:t>
            </a:r>
            <a:r>
              <a:rPr lang="ar-IQ" sz="2400" dirty="0" err="1" smtClean="0"/>
              <a:t>ان</a:t>
            </a:r>
            <a:r>
              <a:rPr lang="ar-IQ" sz="2400" dirty="0" smtClean="0"/>
              <a:t> يكون العقد مضافا الى محل قابل لحكمه والمحل يكون قابلا لحكم </a:t>
            </a:r>
            <a:br>
              <a:rPr lang="ar-IQ" sz="2400" dirty="0" smtClean="0"/>
            </a:br>
            <a:r>
              <a:rPr lang="ar-IQ" sz="2400" dirty="0" smtClean="0"/>
              <a:t>    العقد اذاتوفرت فيه شروط المحل التي درسناها سابقا0</a:t>
            </a:r>
            <a:br>
              <a:rPr lang="ar-IQ" sz="2400" dirty="0" smtClean="0"/>
            </a:br>
            <a:r>
              <a:rPr lang="ar-IQ" sz="2400" dirty="0" smtClean="0"/>
              <a:t> ج/ ان يكون للعقد سببا مشروعا0 </a:t>
            </a:r>
            <a:br>
              <a:rPr lang="ar-IQ" sz="2400" dirty="0" smtClean="0"/>
            </a:br>
            <a:r>
              <a:rPr lang="ar-IQ" sz="2400" dirty="0" smtClean="0"/>
              <a:t>  د/ان تكون اوصاف العقد سالمة من الخلل كأستيفائه الشكلية اذا كان</a:t>
            </a:r>
            <a:br>
              <a:rPr lang="ar-IQ" sz="2400" dirty="0" smtClean="0"/>
            </a:br>
            <a:r>
              <a:rPr lang="ar-IQ" sz="2400" dirty="0" smtClean="0"/>
              <a:t>   شكليا0                     </a:t>
            </a:r>
            <a:br>
              <a:rPr lang="ar-IQ" sz="2400" dirty="0" smtClean="0"/>
            </a:br>
            <a:r>
              <a:rPr lang="ar-IQ" sz="2400" b="1" dirty="0" smtClean="0"/>
              <a:t>                             اقسام العقد الصحيح</a:t>
            </a:r>
            <a:r>
              <a:rPr lang="ar-IQ" sz="2400" dirty="0" smtClean="0"/>
              <a:t/>
            </a:r>
            <a:br>
              <a:rPr lang="ar-IQ" sz="2400" dirty="0" smtClean="0"/>
            </a:br>
            <a:r>
              <a:rPr lang="ar-IQ" sz="2400" dirty="0" smtClean="0"/>
              <a:t> ينقسم العقد الصحيح الى:-</a:t>
            </a:r>
            <a:br>
              <a:rPr lang="ar-IQ" sz="2400" dirty="0" smtClean="0"/>
            </a:br>
            <a:r>
              <a:rPr lang="ar-IQ" sz="2400" dirty="0" smtClean="0"/>
              <a:t> 1/العقد الصحيح النافذ : وهو العقد المشروع ذاتا ووصفا والذي يفيد </a:t>
            </a:r>
            <a:br>
              <a:rPr lang="ar-IQ" sz="2400" dirty="0" smtClean="0"/>
            </a:br>
            <a:r>
              <a:rPr lang="ar-IQ" sz="2400" dirty="0" smtClean="0"/>
              <a:t>  الحكم في الحال اي يرتب </a:t>
            </a:r>
            <a:r>
              <a:rPr lang="ar-IQ" sz="2400" dirty="0" err="1" smtClean="0"/>
              <a:t>اثاره</a:t>
            </a:r>
            <a:r>
              <a:rPr lang="ar-IQ" sz="2400" dirty="0" smtClean="0"/>
              <a:t> بمجرد انعقاده سواء كان </a:t>
            </a:r>
            <a:r>
              <a:rPr lang="ar-IQ" sz="2400" dirty="0" err="1" smtClean="0"/>
              <a:t>رضائيا</a:t>
            </a:r>
            <a:r>
              <a:rPr lang="ar-IQ" sz="2400" dirty="0" smtClean="0"/>
              <a:t> او شكليا او عينيا, وينقسم الى:-</a:t>
            </a:r>
            <a:br>
              <a:rPr lang="ar-IQ" sz="2400" dirty="0" smtClean="0"/>
            </a:br>
            <a:r>
              <a:rPr lang="ar-IQ" sz="2400" dirty="0" smtClean="0"/>
              <a:t>أ/ العقد الصحيح اللازم- وهو العقد الذي لا يستطيع احد المتعاقدين فسخه </a:t>
            </a:r>
            <a:r>
              <a:rPr lang="ar-IQ" sz="2400" dirty="0" err="1" smtClean="0"/>
              <a:t>بارادته</a:t>
            </a:r>
            <a:r>
              <a:rPr lang="ar-IQ" sz="2400" dirty="0" smtClean="0"/>
              <a:t> المنفردة 0 وفي هذا العقد تبلغ القوة الملزمة للعقد </a:t>
            </a:r>
            <a:r>
              <a:rPr lang="ar-IQ" sz="2400" dirty="0" err="1" smtClean="0"/>
              <a:t>اقصى</a:t>
            </a:r>
            <a:r>
              <a:rPr lang="ar-IQ" sz="2400" dirty="0" smtClean="0"/>
              <a:t> ذروتها0</a:t>
            </a:r>
            <a:br>
              <a:rPr lang="ar-IQ" sz="2400" dirty="0" smtClean="0"/>
            </a:br>
            <a:r>
              <a:rPr lang="ar-IQ" sz="2400" dirty="0" smtClean="0"/>
              <a:t>ب/ العقد الصحيح غير اللازم- وهو العقد الذي يستطيع فيه احد المتعاقدين </a:t>
            </a:r>
            <a:r>
              <a:rPr lang="ar-IQ" sz="2400" dirty="0" err="1" smtClean="0"/>
              <a:t>او</a:t>
            </a:r>
            <a:r>
              <a:rPr lang="ar-IQ" sz="2400" dirty="0" smtClean="0"/>
              <a:t> كلاهما فسخه, فأن كان احدهما يستطيع فسخه كان العقد غير لازم من جانب واحد كأن يكون له خيار من الخيارات , كخيار العيب </a:t>
            </a:r>
            <a:r>
              <a:rPr lang="ar-IQ" sz="2400" dirty="0" err="1" smtClean="0"/>
              <a:t>أوخيار</a:t>
            </a:r>
            <a:r>
              <a:rPr lang="ar-IQ" sz="2400" dirty="0" smtClean="0"/>
              <a:t> الشرط </a:t>
            </a:r>
            <a:r>
              <a:rPr lang="ar-IQ" sz="2400" dirty="0" err="1" smtClean="0"/>
              <a:t>او</a:t>
            </a:r>
            <a:r>
              <a:rPr lang="ar-IQ" sz="2400" dirty="0" smtClean="0"/>
              <a:t> خيار الرؤية0</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3600450"/>
          </a:xfrm>
        </p:spPr>
        <p:txBody>
          <a:bodyPr/>
          <a:lstStyle/>
          <a:p>
            <a:r>
              <a:rPr lang="ar-IQ" dirty="0" smtClean="0"/>
              <a:t> </a:t>
            </a:r>
            <a:endParaRPr lang="en-US" dirty="0"/>
          </a:p>
        </p:txBody>
      </p:sp>
      <p:sp>
        <p:nvSpPr>
          <p:cNvPr id="3" name="عنوان فرعي 2"/>
          <p:cNvSpPr>
            <a:spLocks noGrp="1"/>
          </p:cNvSpPr>
          <p:nvPr>
            <p:ph type="subTitle" idx="1"/>
          </p:nvPr>
        </p:nvSpPr>
        <p:spPr>
          <a:xfrm>
            <a:off x="214282" y="285728"/>
            <a:ext cx="8715436" cy="6286544"/>
          </a:xfrm>
        </p:spPr>
        <p:txBody>
          <a:bodyPr>
            <a:normAutofit lnSpcReduction="10000"/>
          </a:bodyPr>
          <a:lstStyle/>
          <a:p>
            <a:pPr algn="r"/>
            <a:r>
              <a:rPr lang="ar-IQ" sz="2800" dirty="0" smtClean="0">
                <a:solidFill>
                  <a:schemeClr val="tx1"/>
                </a:solidFill>
              </a:rPr>
              <a:t>إما إذا </a:t>
            </a:r>
            <a:r>
              <a:rPr lang="ar-IQ" sz="2800" dirty="0" smtClean="0">
                <a:solidFill>
                  <a:schemeClr val="tx1"/>
                </a:solidFill>
              </a:rPr>
              <a:t>كان كلا المتعاقدين يستطيع فسخه قيل له غير لازم من جانبين</a:t>
            </a:r>
          </a:p>
          <a:p>
            <a:pPr algn="r"/>
            <a:r>
              <a:rPr lang="ar-IQ" sz="2800" dirty="0" smtClean="0">
                <a:solidFill>
                  <a:schemeClr val="tx1"/>
                </a:solidFill>
              </a:rPr>
              <a:t>ومثال ذلك عقود الوكالة والوديعة والعارية </a:t>
            </a:r>
          </a:p>
          <a:p>
            <a:pPr algn="r"/>
            <a:r>
              <a:rPr lang="ar-IQ" sz="2800" b="1" dirty="0" smtClean="0">
                <a:solidFill>
                  <a:schemeClr val="tx1"/>
                </a:solidFill>
              </a:rPr>
              <a:t>2/ العقد الصحيح غير النافذ (الموقوف)</a:t>
            </a:r>
          </a:p>
          <a:p>
            <a:pPr algn="r"/>
            <a:r>
              <a:rPr lang="ar-IQ" sz="2800" dirty="0" smtClean="0">
                <a:solidFill>
                  <a:schemeClr val="tx1"/>
                </a:solidFill>
              </a:rPr>
              <a:t>وهو العقد المشروع ذاتا ووصفا والذي لايفيد الحكم في الحال لوجود سبب من </a:t>
            </a:r>
            <a:r>
              <a:rPr lang="ar-IQ" sz="2800" dirty="0" smtClean="0">
                <a:solidFill>
                  <a:schemeClr val="tx1"/>
                </a:solidFill>
              </a:rPr>
              <a:t>الأسباب </a:t>
            </a:r>
            <a:r>
              <a:rPr lang="ar-IQ" sz="2800" dirty="0" smtClean="0">
                <a:solidFill>
                  <a:schemeClr val="tx1"/>
                </a:solidFill>
              </a:rPr>
              <a:t>التي تجعله موقوفا ومنها على سبيل المثال:-</a:t>
            </a:r>
          </a:p>
          <a:p>
            <a:pPr algn="r"/>
            <a:r>
              <a:rPr lang="ar-IQ" sz="2800" dirty="0" smtClean="0">
                <a:solidFill>
                  <a:schemeClr val="tx1"/>
                </a:solidFill>
              </a:rPr>
              <a:t>أ/ نقص </a:t>
            </a:r>
            <a:r>
              <a:rPr lang="ar-IQ" sz="2800" dirty="0" smtClean="0">
                <a:solidFill>
                  <a:schemeClr val="tx1"/>
                </a:solidFill>
              </a:rPr>
              <a:t>أهلية </a:t>
            </a:r>
            <a:r>
              <a:rPr lang="ar-IQ" sz="2800" dirty="0" smtClean="0">
                <a:solidFill>
                  <a:schemeClr val="tx1"/>
                </a:solidFill>
              </a:rPr>
              <a:t>احد المتعاقدين وكان العقد من العقود الدائرة بين النفع</a:t>
            </a:r>
            <a:r>
              <a:rPr lang="en-US" sz="2800" dirty="0" smtClean="0">
                <a:solidFill>
                  <a:schemeClr val="tx1"/>
                </a:solidFill>
              </a:rPr>
              <a:t> </a:t>
            </a:r>
            <a:r>
              <a:rPr lang="ar-IQ" sz="2800" dirty="0" smtClean="0">
                <a:solidFill>
                  <a:schemeClr val="tx1"/>
                </a:solidFill>
              </a:rPr>
              <a:t>والضرر0</a:t>
            </a:r>
          </a:p>
          <a:p>
            <a:pPr algn="r"/>
            <a:r>
              <a:rPr lang="ar-IQ" sz="2800" dirty="0" smtClean="0">
                <a:solidFill>
                  <a:schemeClr val="tx1"/>
                </a:solidFill>
              </a:rPr>
              <a:t>ب/ وجود احد عيوب </a:t>
            </a:r>
            <a:r>
              <a:rPr lang="ar-IQ" sz="2800" dirty="0" smtClean="0">
                <a:solidFill>
                  <a:schemeClr val="tx1"/>
                </a:solidFill>
              </a:rPr>
              <a:t>الإرادة </a:t>
            </a:r>
            <a:r>
              <a:rPr lang="ar-IQ" sz="2800" dirty="0" smtClean="0">
                <a:solidFill>
                  <a:schemeClr val="tx1"/>
                </a:solidFill>
              </a:rPr>
              <a:t>الثلاث وهي( </a:t>
            </a:r>
            <a:r>
              <a:rPr lang="ar-IQ" sz="2800" dirty="0" smtClean="0">
                <a:solidFill>
                  <a:schemeClr val="tx1"/>
                </a:solidFill>
              </a:rPr>
              <a:t>الإكراه-الغلط- </a:t>
            </a:r>
            <a:r>
              <a:rPr lang="ar-IQ" sz="2800" dirty="0" smtClean="0">
                <a:solidFill>
                  <a:schemeClr val="tx1"/>
                </a:solidFill>
              </a:rPr>
              <a:t>التغرير مع الغبن الفاحش)</a:t>
            </a:r>
          </a:p>
          <a:p>
            <a:pPr algn="r"/>
            <a:r>
              <a:rPr lang="ar-IQ" sz="2800" dirty="0" smtClean="0">
                <a:solidFill>
                  <a:schemeClr val="tx1"/>
                </a:solidFill>
              </a:rPr>
              <a:t>ج/ أذا تصرف احد في ملك غيره (تصرف الفضولي)0</a:t>
            </a:r>
          </a:p>
          <a:p>
            <a:pPr algn="r"/>
            <a:r>
              <a:rPr lang="ar-IQ" sz="2800" dirty="0" smtClean="0">
                <a:solidFill>
                  <a:schemeClr val="tx1"/>
                </a:solidFill>
              </a:rPr>
              <a:t>د </a:t>
            </a:r>
            <a:r>
              <a:rPr lang="ar-IQ" sz="2800" dirty="0" smtClean="0">
                <a:solidFill>
                  <a:schemeClr val="tx1"/>
                </a:solidFill>
              </a:rPr>
              <a:t>/إذا </a:t>
            </a:r>
            <a:r>
              <a:rPr lang="ar-IQ" sz="2800" dirty="0" smtClean="0">
                <a:solidFill>
                  <a:schemeClr val="tx1"/>
                </a:solidFill>
              </a:rPr>
              <a:t>تجاوز النائب حدود النيابة المرسومة له قانونا </a:t>
            </a:r>
            <a:r>
              <a:rPr lang="ar-IQ" sz="2800" dirty="0" smtClean="0">
                <a:solidFill>
                  <a:schemeClr val="tx1"/>
                </a:solidFill>
              </a:rPr>
              <a:t>أو </a:t>
            </a:r>
            <a:r>
              <a:rPr lang="ar-IQ" sz="2800" dirty="0" smtClean="0">
                <a:solidFill>
                  <a:schemeClr val="tx1"/>
                </a:solidFill>
              </a:rPr>
              <a:t>اتفاقا0</a:t>
            </a:r>
          </a:p>
          <a:p>
            <a:pPr algn="r"/>
            <a:r>
              <a:rPr lang="ar-IQ" sz="2800" b="1" dirty="0" smtClean="0">
                <a:solidFill>
                  <a:schemeClr val="tx1"/>
                </a:solidFill>
              </a:rPr>
              <a:t>حكم العقد الموقوف</a:t>
            </a:r>
          </a:p>
          <a:p>
            <a:pPr algn="r"/>
            <a:r>
              <a:rPr lang="ar-IQ" sz="2800" dirty="0" smtClean="0">
                <a:solidFill>
                  <a:schemeClr val="tx1"/>
                </a:solidFill>
              </a:rPr>
              <a:t>إذا </a:t>
            </a:r>
            <a:r>
              <a:rPr lang="ar-IQ" sz="2800" dirty="0" smtClean="0">
                <a:solidFill>
                  <a:schemeClr val="tx1"/>
                </a:solidFill>
              </a:rPr>
              <a:t>كان العقد موقوفا فحكمه يحتاج </a:t>
            </a:r>
            <a:r>
              <a:rPr lang="ar-IQ" sz="2800" dirty="0" smtClean="0">
                <a:solidFill>
                  <a:schemeClr val="tx1"/>
                </a:solidFill>
              </a:rPr>
              <a:t>إلى الإجازة </a:t>
            </a:r>
            <a:r>
              <a:rPr lang="ar-IQ" sz="2800" dirty="0" smtClean="0">
                <a:solidFill>
                  <a:schemeClr val="tx1"/>
                </a:solidFill>
              </a:rPr>
              <a:t>من قبل من تقرر سبب التوقف لصالحه</a:t>
            </a: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643998" cy="6000792"/>
          </a:xfrm>
        </p:spPr>
        <p:txBody>
          <a:bodyPr>
            <a:normAutofit fontScale="90000"/>
          </a:bodyPr>
          <a:lstStyle/>
          <a:p>
            <a:pPr algn="r"/>
            <a:r>
              <a:rPr lang="ar-IQ" sz="2800" dirty="0" smtClean="0"/>
              <a:t>فأن كان سبب التوقف نقص </a:t>
            </a:r>
            <a:r>
              <a:rPr lang="ar-IQ" sz="2800" dirty="0" smtClean="0"/>
              <a:t>الأهلية </a:t>
            </a:r>
            <a:r>
              <a:rPr lang="ar-IQ" sz="2800" dirty="0" smtClean="0"/>
              <a:t>فأن </a:t>
            </a:r>
            <a:r>
              <a:rPr lang="ar-IQ" sz="2800" dirty="0" smtClean="0"/>
              <a:t>الإجازة </a:t>
            </a:r>
            <a:r>
              <a:rPr lang="ar-IQ" sz="2800" dirty="0" smtClean="0"/>
              <a:t>ينبغي </a:t>
            </a:r>
            <a:r>
              <a:rPr lang="ar-IQ" sz="2800" dirty="0" smtClean="0"/>
              <a:t>إن </a:t>
            </a:r>
            <a:r>
              <a:rPr lang="ar-IQ" sz="2800" dirty="0" smtClean="0"/>
              <a:t>تصدر من قبل الولي </a:t>
            </a:r>
            <a:r>
              <a:rPr lang="ar-IQ" sz="2800" dirty="0" smtClean="0"/>
              <a:t>أو </a:t>
            </a:r>
            <a:r>
              <a:rPr lang="ar-IQ" sz="2800" dirty="0" smtClean="0"/>
              <a:t>الوصي </a:t>
            </a:r>
            <a:r>
              <a:rPr lang="ar-IQ" sz="2800" dirty="0" smtClean="0"/>
              <a:t>أو إجازته </a:t>
            </a:r>
            <a:r>
              <a:rPr lang="ar-IQ" sz="2800" dirty="0" smtClean="0"/>
              <a:t>هو بعد </a:t>
            </a:r>
            <a:r>
              <a:rPr lang="ar-IQ" sz="2800" dirty="0" smtClean="0"/>
              <a:t>إن </a:t>
            </a:r>
            <a:r>
              <a:rPr lang="ar-IQ" sz="2800" dirty="0" smtClean="0"/>
              <a:t>يزول سبب نقص </a:t>
            </a:r>
            <a:r>
              <a:rPr lang="ar-IQ" sz="2800" dirty="0" smtClean="0"/>
              <a:t>الاهليه</a:t>
            </a:r>
            <a:r>
              <a:rPr lang="ar-IQ" sz="2800" dirty="0" smtClean="0"/>
              <a:t>,وأن كان سبب نقص </a:t>
            </a:r>
            <a:r>
              <a:rPr lang="ar-IQ" sz="2800" dirty="0" smtClean="0"/>
              <a:t>الأهلية </a:t>
            </a:r>
            <a:r>
              <a:rPr lang="ar-IQ" sz="2800" dirty="0" smtClean="0"/>
              <a:t>عيوب </a:t>
            </a:r>
            <a:r>
              <a:rPr lang="ar-IQ" sz="2800" dirty="0" smtClean="0"/>
              <a:t>الإرادة </a:t>
            </a:r>
            <a:r>
              <a:rPr lang="ar-IQ" sz="2800" dirty="0" smtClean="0"/>
              <a:t>فأن </a:t>
            </a:r>
            <a:r>
              <a:rPr lang="ar-IQ" sz="2800" dirty="0" smtClean="0"/>
              <a:t>الإجازة </a:t>
            </a:r>
            <a:r>
              <a:rPr lang="ar-IQ" sz="2800" dirty="0" smtClean="0"/>
              <a:t>ينبغي صدورها من قبل من كانت </a:t>
            </a:r>
            <a:r>
              <a:rPr lang="ar-IQ" sz="2800" dirty="0" smtClean="0"/>
              <a:t>إرادته </a:t>
            </a:r>
            <a:r>
              <a:rPr lang="ar-IQ" sz="2800" dirty="0" smtClean="0"/>
              <a:t>معيبة, وان كان سبب نقص </a:t>
            </a:r>
            <a:r>
              <a:rPr lang="ar-IQ" sz="2800" dirty="0" smtClean="0"/>
              <a:t>الأهلية </a:t>
            </a:r>
            <a:r>
              <a:rPr lang="ar-IQ" sz="2800" dirty="0" smtClean="0"/>
              <a:t>تصرف الفضولي فالمالك </a:t>
            </a:r>
            <a:r>
              <a:rPr lang="ar-IQ" sz="2800" dirty="0" smtClean="0"/>
              <a:t>الأصلي </a:t>
            </a:r>
            <a:r>
              <a:rPr lang="ar-IQ" sz="2800" dirty="0" smtClean="0"/>
              <a:t>هو الذي يجيز تصرف الفضولي وان كان سبب التوقف تجاوز النائب حدود النيابة </a:t>
            </a:r>
            <a:r>
              <a:rPr lang="ar-IQ" sz="2800" dirty="0" smtClean="0"/>
              <a:t>فالأصيل </a:t>
            </a:r>
            <a:r>
              <a:rPr lang="ar-IQ" sz="2800" dirty="0" smtClean="0"/>
              <a:t>هو الذي يجيز التصرف0 </a:t>
            </a:r>
            <a:br>
              <a:rPr lang="ar-IQ" sz="2800" dirty="0" smtClean="0"/>
            </a:br>
            <a:r>
              <a:rPr lang="ar-IQ" sz="3600" b="1" dirty="0" smtClean="0"/>
              <a:t>شروط </a:t>
            </a:r>
            <a:r>
              <a:rPr lang="ar-IQ" sz="3600" b="1" dirty="0" smtClean="0"/>
              <a:t>الإجازة:-</a:t>
            </a:r>
            <a:r>
              <a:rPr lang="ar-IQ" sz="2800" dirty="0" smtClean="0"/>
              <a:t/>
            </a:r>
            <a:br>
              <a:rPr lang="ar-IQ" sz="2800" dirty="0" smtClean="0"/>
            </a:br>
            <a:r>
              <a:rPr lang="ar-IQ" sz="2800" dirty="0" smtClean="0"/>
              <a:t>يشترط في </a:t>
            </a:r>
            <a:r>
              <a:rPr lang="ar-IQ" sz="2800" dirty="0" smtClean="0"/>
              <a:t>الإجازة </a:t>
            </a:r>
            <a:r>
              <a:rPr lang="ar-IQ" sz="2800" dirty="0" smtClean="0"/>
              <a:t>توفر الشروط </a:t>
            </a:r>
            <a:r>
              <a:rPr lang="ar-IQ" sz="2800" dirty="0" smtClean="0"/>
              <a:t>الآتية:-</a:t>
            </a:r>
            <a:r>
              <a:rPr lang="ar-IQ" sz="2800" dirty="0" smtClean="0"/>
              <a:t/>
            </a:r>
            <a:br>
              <a:rPr lang="ar-IQ" sz="2800" dirty="0" smtClean="0"/>
            </a:br>
            <a:r>
              <a:rPr lang="ar-IQ" sz="2800" dirty="0" smtClean="0"/>
              <a:t>1- توفر كافة شروط التعبير عن </a:t>
            </a:r>
            <a:r>
              <a:rPr lang="ar-IQ" sz="2800" dirty="0" smtClean="0"/>
              <a:t>الإرادة </a:t>
            </a:r>
            <a:r>
              <a:rPr lang="ar-IQ" sz="2800" dirty="0" smtClean="0"/>
              <a:t>, من وجود </a:t>
            </a:r>
            <a:r>
              <a:rPr lang="ar-IQ" sz="2800" dirty="0" smtClean="0"/>
              <a:t>الإرادة </a:t>
            </a:r>
            <a:r>
              <a:rPr lang="ar-IQ" sz="2800" dirty="0" smtClean="0"/>
              <a:t>والتعبير عنها </a:t>
            </a:r>
            <a:br>
              <a:rPr lang="ar-IQ" sz="2800" dirty="0" smtClean="0"/>
            </a:br>
            <a:r>
              <a:rPr lang="ar-IQ" sz="2800" dirty="0" smtClean="0"/>
              <a:t>وأن تكون </a:t>
            </a:r>
            <a:r>
              <a:rPr lang="ar-IQ" sz="2800" dirty="0" smtClean="0"/>
              <a:t>الإرادة </a:t>
            </a:r>
            <a:r>
              <a:rPr lang="ar-IQ" sz="2800" dirty="0" smtClean="0"/>
              <a:t>جادة , توفر </a:t>
            </a:r>
            <a:r>
              <a:rPr lang="ar-IQ" sz="2800" dirty="0" smtClean="0"/>
              <a:t>الأهلية </a:t>
            </a:r>
            <a:r>
              <a:rPr lang="ar-IQ" sz="2800" dirty="0" smtClean="0"/>
              <a:t>الكاملة , عدم وجود عيب من عيوب الارادة0</a:t>
            </a:r>
            <a:br>
              <a:rPr lang="ar-IQ" sz="2800" dirty="0" smtClean="0"/>
            </a:br>
            <a:r>
              <a:rPr lang="ar-IQ" sz="2800" dirty="0" smtClean="0"/>
              <a:t>2- وجود العاقدين وقت صدور العقد ولا يشترط قيام العاقدين أو المعقود عليه  لان </a:t>
            </a:r>
            <a:r>
              <a:rPr lang="ar-IQ" sz="2800" dirty="0" smtClean="0"/>
              <a:t>للإجازة </a:t>
            </a:r>
            <a:r>
              <a:rPr lang="ar-IQ" sz="2800" dirty="0" smtClean="0"/>
              <a:t>اثر رجعي0</a:t>
            </a:r>
            <a:br>
              <a:rPr lang="ar-IQ" sz="2800" dirty="0" smtClean="0"/>
            </a:br>
            <a:r>
              <a:rPr lang="ar-IQ" sz="2800" dirty="0" smtClean="0"/>
              <a:t>3- </a:t>
            </a:r>
            <a:r>
              <a:rPr lang="ar-IQ" sz="2800" dirty="0" smtClean="0"/>
              <a:t>إن </a:t>
            </a:r>
            <a:r>
              <a:rPr lang="ar-IQ" sz="2800" dirty="0" smtClean="0"/>
              <a:t>تستخدم </a:t>
            </a:r>
            <a:r>
              <a:rPr lang="ar-IQ" sz="2800" dirty="0" smtClean="0"/>
              <a:t>الإجازة </a:t>
            </a:r>
            <a:r>
              <a:rPr lang="ar-IQ" sz="2800" dirty="0" smtClean="0"/>
              <a:t>خلال المدة التي حددها القانون وهي ثلاثة </a:t>
            </a:r>
            <a:r>
              <a:rPr lang="ar-IQ" sz="2800" dirty="0" smtClean="0"/>
              <a:t>أشهر(المادة </a:t>
            </a:r>
            <a:r>
              <a:rPr lang="ar-IQ" sz="2800" dirty="0" smtClean="0"/>
              <a:t>136/ 2 من القانون المدني) </a:t>
            </a:r>
            <a:r>
              <a:rPr lang="ar-IQ" sz="2800" dirty="0" smtClean="0"/>
              <a:t>وإذا </a:t>
            </a:r>
            <a:r>
              <a:rPr lang="ar-IQ" sz="2800" dirty="0" smtClean="0"/>
              <a:t>لم يصدر في هذه المدة ما يدل على الرغبة في نقض العقد اعتبر العقد نافذا0</a:t>
            </a:r>
            <a:br>
              <a:rPr lang="ar-IQ" sz="2800" dirty="0" smtClean="0"/>
            </a:br>
            <a:endParaRPr lang="en-US" sz="2800" dirty="0"/>
          </a:p>
        </p:txBody>
      </p:sp>
      <p:sp>
        <p:nvSpPr>
          <p:cNvPr id="3" name="عنوان فرعي 2"/>
          <p:cNvSpPr>
            <a:spLocks noGrp="1"/>
          </p:cNvSpPr>
          <p:nvPr>
            <p:ph type="subTitle" idx="1"/>
          </p:nvPr>
        </p:nvSpPr>
        <p:spPr>
          <a:xfrm>
            <a:off x="1071538" y="6357958"/>
            <a:ext cx="6000792" cy="285704"/>
          </a:xfrm>
        </p:spPr>
        <p:txBody>
          <a:bodyPr>
            <a:normAutofit fontScale="47500" lnSpcReduction="20000"/>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357166"/>
            <a:ext cx="8572560" cy="6072230"/>
          </a:xfrm>
        </p:spPr>
        <p:txBody>
          <a:bodyPr>
            <a:normAutofit/>
          </a:bodyPr>
          <a:lstStyle/>
          <a:p>
            <a:pPr algn="r"/>
            <a:r>
              <a:rPr lang="ar-IQ" sz="2800" b="1" dirty="0" smtClean="0">
                <a:latin typeface="Andalus" pitchFamily="18" charset="-78"/>
                <a:cs typeface="Andalus" pitchFamily="18" charset="-78"/>
              </a:rPr>
              <a:t>أنواع </a:t>
            </a:r>
            <a:r>
              <a:rPr lang="ar-IQ" sz="2800" b="1" dirty="0" smtClean="0">
                <a:latin typeface="Andalus" pitchFamily="18" charset="-78"/>
                <a:cs typeface="Andalus" pitchFamily="18" charset="-78"/>
              </a:rPr>
              <a:t>الإجازة </a:t>
            </a:r>
            <a:r>
              <a:rPr lang="ar-IQ" sz="2800" b="1" dirty="0" smtClean="0">
                <a:latin typeface="Andalus" pitchFamily="18" charset="-78"/>
                <a:cs typeface="Andalus" pitchFamily="18" charset="-78"/>
              </a:rPr>
              <a:t>:-</a:t>
            </a:r>
            <a:r>
              <a:rPr lang="ar-IQ" sz="2800" dirty="0" smtClean="0"/>
              <a:t/>
            </a:r>
            <a:br>
              <a:rPr lang="ar-IQ" sz="2800" dirty="0" smtClean="0"/>
            </a:br>
            <a:r>
              <a:rPr lang="ar-IQ" sz="2800" dirty="0" smtClean="0"/>
              <a:t> لما كانت </a:t>
            </a:r>
            <a:r>
              <a:rPr lang="ar-IQ" sz="2800" dirty="0" smtClean="0"/>
              <a:t>الإجازة </a:t>
            </a:r>
            <a:r>
              <a:rPr lang="ar-IQ" sz="2800" dirty="0" smtClean="0"/>
              <a:t>تعبيرعن</a:t>
            </a:r>
            <a:r>
              <a:rPr lang="ar-IQ" sz="2800" dirty="0" smtClean="0"/>
              <a:t> إرادة </a:t>
            </a:r>
            <a:r>
              <a:rPr lang="ar-IQ" sz="2800" dirty="0" smtClean="0"/>
              <a:t>فهي نوعان  :-</a:t>
            </a:r>
            <a:br>
              <a:rPr lang="ar-IQ" sz="2800" dirty="0" smtClean="0"/>
            </a:br>
            <a:r>
              <a:rPr lang="ar-IQ" sz="2800" dirty="0" smtClean="0"/>
              <a:t>1-الإجازة </a:t>
            </a:r>
            <a:r>
              <a:rPr lang="ar-IQ" sz="2800" dirty="0" smtClean="0"/>
              <a:t>الصريحة                   </a:t>
            </a:r>
            <a:r>
              <a:rPr lang="ar-IQ" sz="2800" dirty="0" smtClean="0"/>
              <a:t>2-الإجازة </a:t>
            </a:r>
            <a:r>
              <a:rPr lang="ar-IQ" sz="2800" dirty="0" smtClean="0"/>
              <a:t>الضمنية</a:t>
            </a:r>
            <a:r>
              <a:rPr lang="en-US" sz="2800" dirty="0" smtClean="0"/>
              <a:t/>
            </a:r>
            <a:br>
              <a:rPr lang="en-US" sz="2800" dirty="0" smtClean="0"/>
            </a:br>
            <a:r>
              <a:rPr lang="ar-IQ" sz="2800" dirty="0" smtClean="0"/>
              <a:t>فألاجازة</a:t>
            </a:r>
            <a:r>
              <a:rPr lang="ar-IQ" sz="2800" dirty="0" smtClean="0"/>
              <a:t> </a:t>
            </a:r>
            <a:r>
              <a:rPr lang="ar-IQ" sz="2800" dirty="0" smtClean="0"/>
              <a:t>الصريحة هي التي تتم </a:t>
            </a:r>
            <a:r>
              <a:rPr lang="ar-IQ" sz="2800" dirty="0" smtClean="0"/>
              <a:t>باسلوب</a:t>
            </a:r>
            <a:r>
              <a:rPr lang="ar-IQ" sz="2800" dirty="0" smtClean="0"/>
              <a:t> واضح لا لبس فيه ولا غموض , قولا </a:t>
            </a:r>
            <a:r>
              <a:rPr lang="ar-IQ" sz="2800" dirty="0" smtClean="0"/>
              <a:t>أو </a:t>
            </a:r>
            <a:r>
              <a:rPr lang="ar-IQ" sz="2800" dirty="0" smtClean="0"/>
              <a:t>كتابة </a:t>
            </a:r>
            <a:r>
              <a:rPr lang="ar-IQ" sz="2800" dirty="0" smtClean="0"/>
              <a:t>أو إشارة </a:t>
            </a:r>
            <a:r>
              <a:rPr lang="ar-IQ" sz="2800" dirty="0" smtClean="0"/>
              <a:t>شائعة حتى وان </a:t>
            </a:r>
            <a:r>
              <a:rPr lang="ar-IQ" sz="2800" dirty="0" smtClean="0"/>
              <a:t>أتت </a:t>
            </a:r>
            <a:r>
              <a:rPr lang="ar-IQ" sz="2800" dirty="0" smtClean="0"/>
              <a:t>من غير الاخرس0</a:t>
            </a:r>
            <a:br>
              <a:rPr lang="ar-IQ" sz="2800" dirty="0" smtClean="0"/>
            </a:br>
            <a:r>
              <a:rPr lang="ar-IQ" sz="2800" dirty="0" smtClean="0"/>
              <a:t>إما الإجازة </a:t>
            </a:r>
            <a:r>
              <a:rPr lang="ar-IQ" sz="2800" dirty="0" smtClean="0"/>
              <a:t>الضمنية فهي تستنتج من خلال ظروف الحال ,فعلى سبيل المثال</a:t>
            </a:r>
            <a:br>
              <a:rPr lang="ar-IQ" sz="2800" dirty="0" smtClean="0"/>
            </a:br>
            <a:r>
              <a:rPr lang="ar-IQ" sz="2800" dirty="0" smtClean="0"/>
              <a:t>في تصرف الفضولي, </a:t>
            </a:r>
            <a:r>
              <a:rPr lang="ar-IQ" sz="2800" dirty="0" smtClean="0"/>
              <a:t>لوطالب</a:t>
            </a:r>
            <a:r>
              <a:rPr lang="ar-IQ" sz="2800" dirty="0" smtClean="0"/>
              <a:t> المالك الحقيقي من </a:t>
            </a:r>
            <a:r>
              <a:rPr lang="ar-IQ" sz="2800" dirty="0" smtClean="0"/>
              <a:t>تعاقدمع</a:t>
            </a:r>
            <a:r>
              <a:rPr lang="ar-IQ" sz="2800" dirty="0" smtClean="0"/>
              <a:t> الفضولي بالثمن </a:t>
            </a:r>
            <a:br>
              <a:rPr lang="ar-IQ" sz="2800" dirty="0" smtClean="0"/>
            </a:br>
            <a:r>
              <a:rPr lang="ar-IQ" sz="2800" dirty="0" smtClean="0"/>
              <a:t>فان ذلك يعد </a:t>
            </a:r>
            <a:r>
              <a:rPr lang="ar-IQ" sz="2800" dirty="0" smtClean="0"/>
              <a:t>إجازة </a:t>
            </a:r>
            <a:r>
              <a:rPr lang="ar-IQ" sz="2800" dirty="0" smtClean="0"/>
              <a:t>ضمنية لتصرف الفضولي 0</a:t>
            </a:r>
            <a:br>
              <a:rPr lang="ar-IQ" sz="2800" dirty="0" smtClean="0"/>
            </a:br>
            <a:r>
              <a:rPr lang="ar-IQ" sz="2800" b="1" dirty="0" smtClean="0">
                <a:latin typeface="Andalus" pitchFamily="18" charset="-78"/>
                <a:cs typeface="Andalus" pitchFamily="18" charset="-78"/>
              </a:rPr>
              <a:t>اثر </a:t>
            </a:r>
            <a:r>
              <a:rPr lang="ar-IQ" sz="2800" b="1" dirty="0" smtClean="0">
                <a:latin typeface="Andalus" pitchFamily="18" charset="-78"/>
                <a:cs typeface="Andalus" pitchFamily="18" charset="-78"/>
              </a:rPr>
              <a:t>الإجازة:-</a:t>
            </a:r>
            <a:r>
              <a:rPr lang="ar-IQ" sz="2800" dirty="0" smtClean="0"/>
              <a:t/>
            </a:r>
            <a:br>
              <a:rPr lang="ar-IQ" sz="2800" dirty="0" smtClean="0"/>
            </a:br>
            <a:r>
              <a:rPr lang="ar-IQ" sz="2800" dirty="0" smtClean="0"/>
              <a:t>أيا </a:t>
            </a:r>
            <a:r>
              <a:rPr lang="ar-IQ" sz="2800" dirty="0" smtClean="0"/>
              <a:t>كانت </a:t>
            </a:r>
            <a:r>
              <a:rPr lang="ar-IQ" sz="2800" dirty="0" smtClean="0"/>
              <a:t>الإجازة </a:t>
            </a:r>
            <a:r>
              <a:rPr lang="ar-IQ" sz="2800" dirty="0" smtClean="0"/>
              <a:t>صريحة </a:t>
            </a:r>
            <a:r>
              <a:rPr lang="ar-IQ" sz="2800" dirty="0" smtClean="0"/>
              <a:t>أم </a:t>
            </a:r>
            <a:r>
              <a:rPr lang="ar-IQ" sz="2800" dirty="0" smtClean="0"/>
              <a:t>ضمنية فان لها </a:t>
            </a:r>
            <a:r>
              <a:rPr lang="ar-IQ" sz="2800" dirty="0" smtClean="0"/>
              <a:t>أثرا </a:t>
            </a:r>
            <a:r>
              <a:rPr lang="ar-IQ" sz="2800" dirty="0" smtClean="0"/>
              <a:t>رجعيا </a:t>
            </a:r>
            <a:r>
              <a:rPr lang="ar-IQ" sz="2800" dirty="0" smtClean="0"/>
              <a:t>إي إن </a:t>
            </a:r>
            <a:r>
              <a:rPr lang="ar-IQ" sz="2800" dirty="0" smtClean="0"/>
              <a:t>العقد </a:t>
            </a:r>
            <a:r>
              <a:rPr lang="ar-IQ" sz="2800" dirty="0" smtClean="0"/>
              <a:t>إذا </a:t>
            </a:r>
            <a:r>
              <a:rPr lang="ar-IQ" sz="2800" dirty="0" smtClean="0"/>
              <a:t>كان موقوفا ثم صدرت </a:t>
            </a:r>
            <a:r>
              <a:rPr lang="ar-IQ" sz="2800" dirty="0" smtClean="0"/>
              <a:t>الإجازة </a:t>
            </a:r>
            <a:r>
              <a:rPr lang="ar-IQ" sz="2800" dirty="0" smtClean="0"/>
              <a:t>ضمن المدة </a:t>
            </a:r>
            <a:r>
              <a:rPr lang="ar-IQ" sz="2800" dirty="0" smtClean="0"/>
              <a:t>المحددة </a:t>
            </a:r>
            <a:r>
              <a:rPr lang="ar-IQ" sz="2800" dirty="0" smtClean="0"/>
              <a:t>فأن العقد يصبح نافذا من تاريخ </a:t>
            </a:r>
            <a:r>
              <a:rPr lang="ar-IQ" sz="2800" dirty="0" smtClean="0"/>
              <a:t>إبرامه </a:t>
            </a:r>
            <a:r>
              <a:rPr lang="ar-IQ" sz="2800" dirty="0" smtClean="0"/>
              <a:t>وليس من تاريخ </a:t>
            </a:r>
            <a:r>
              <a:rPr lang="ar-IQ" sz="2800" dirty="0" smtClean="0"/>
              <a:t>الإجازة إما إذا </a:t>
            </a:r>
            <a:r>
              <a:rPr lang="ar-IQ" sz="2800" dirty="0" smtClean="0"/>
              <a:t>نقض العقد فيعد باطلا وعندئذ يعد وكأنه لم يكن ويعاد الحال </a:t>
            </a:r>
            <a:r>
              <a:rPr lang="ar-IQ" sz="2800" dirty="0" smtClean="0"/>
              <a:t>إلى </a:t>
            </a:r>
            <a:r>
              <a:rPr lang="ar-IQ" sz="2800" dirty="0" smtClean="0"/>
              <a:t>ما كان عليه,كما سنرى ذلك عند بحث العقد الباطل0</a:t>
            </a:r>
            <a:endParaRPr lang="en-US" sz="2800" dirty="0"/>
          </a:p>
        </p:txBody>
      </p:sp>
      <p:sp>
        <p:nvSpPr>
          <p:cNvPr id="3" name="عنوان فرعي 2"/>
          <p:cNvSpPr>
            <a:spLocks noGrp="1"/>
          </p:cNvSpPr>
          <p:nvPr>
            <p:ph type="subTitle" idx="1"/>
          </p:nvPr>
        </p:nvSpPr>
        <p:spPr>
          <a:xfrm>
            <a:off x="1357290" y="6753232"/>
            <a:ext cx="6400800" cy="209536"/>
          </a:xfrm>
        </p:spPr>
        <p:txBody>
          <a:bodyPr>
            <a:normAutofit fontScale="25000" lnSpcReduction="20000"/>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715436" cy="5715040"/>
          </a:xfrm>
        </p:spPr>
        <p:txBody>
          <a:bodyPr>
            <a:normAutofit/>
          </a:bodyPr>
          <a:lstStyle/>
          <a:p>
            <a:pPr algn="r"/>
            <a:r>
              <a:rPr lang="ar-IQ" sz="2800" b="1" dirty="0" smtClean="0"/>
              <a:t>أحكام </a:t>
            </a:r>
            <a:r>
              <a:rPr lang="ar-IQ" sz="2800" b="1" dirty="0" smtClean="0"/>
              <a:t>تصرف الفضولي:-</a:t>
            </a:r>
            <a:r>
              <a:rPr lang="ar-IQ" sz="2800" dirty="0" smtClean="0"/>
              <a:t/>
            </a:r>
            <a:br>
              <a:rPr lang="ar-IQ" sz="2800" dirty="0" smtClean="0"/>
            </a:br>
            <a:r>
              <a:rPr lang="ar-IQ" sz="2800" dirty="0" smtClean="0"/>
              <a:t>أشارة </a:t>
            </a:r>
            <a:r>
              <a:rPr lang="ar-IQ" sz="2800" dirty="0" smtClean="0"/>
              <a:t>المادة 135 مدني </a:t>
            </a:r>
            <a:r>
              <a:rPr lang="ar-IQ" sz="2800" dirty="0" smtClean="0"/>
              <a:t>إلى </a:t>
            </a:r>
            <a:r>
              <a:rPr lang="ar-IQ" sz="2800" dirty="0" smtClean="0"/>
              <a:t>احد تطبيقات العقد الموقوف وهو تصرف الفضولي, </a:t>
            </a:r>
            <a:r>
              <a:rPr lang="ar-IQ" sz="2800" dirty="0" smtClean="0"/>
              <a:t>فإذا </a:t>
            </a:r>
            <a:r>
              <a:rPr lang="ar-IQ" sz="2800" dirty="0" smtClean="0"/>
              <a:t>تصرف احد في ملك غيره كان تصرفه موقوفا على </a:t>
            </a:r>
            <a:r>
              <a:rPr lang="ar-IQ" sz="2800" dirty="0" smtClean="0"/>
              <a:t>إجازة </a:t>
            </a:r>
            <a:r>
              <a:rPr lang="ar-IQ" sz="2800" dirty="0" smtClean="0"/>
              <a:t>المالك الحقيقي فأن </a:t>
            </a:r>
            <a:r>
              <a:rPr lang="ar-IQ" sz="2800" dirty="0" smtClean="0"/>
              <a:t>أجازه أصبح  التصرف </a:t>
            </a:r>
            <a:r>
              <a:rPr lang="ar-IQ" sz="2800" dirty="0" smtClean="0"/>
              <a:t>نافذا ومن تاريخ </a:t>
            </a:r>
            <a:r>
              <a:rPr lang="ar-IQ" sz="2800" dirty="0" err="1" smtClean="0"/>
              <a:t>ابرامه</a:t>
            </a:r>
            <a:r>
              <a:rPr lang="ar-IQ" sz="2800" dirty="0" smtClean="0"/>
              <a:t> </a:t>
            </a:r>
            <a:r>
              <a:rPr lang="ar-IQ" sz="2800" dirty="0" err="1" smtClean="0"/>
              <a:t>لامن</a:t>
            </a:r>
            <a:r>
              <a:rPr lang="ar-IQ" sz="2800" dirty="0" smtClean="0"/>
              <a:t> تاريخ </a:t>
            </a:r>
            <a:r>
              <a:rPr lang="ar-IQ" sz="2800" dirty="0" err="1" smtClean="0"/>
              <a:t>الاجازة</a:t>
            </a:r>
            <a:r>
              <a:rPr lang="ar-IQ" sz="2800" dirty="0" smtClean="0"/>
              <a:t> تطبيقا لفكرة </a:t>
            </a:r>
            <a:r>
              <a:rPr lang="ar-IQ" sz="2800" dirty="0" err="1" smtClean="0"/>
              <a:t>الاثر</a:t>
            </a:r>
            <a:r>
              <a:rPr lang="ar-IQ" sz="2800" dirty="0" smtClean="0"/>
              <a:t> الرجعي </a:t>
            </a:r>
            <a:r>
              <a:rPr lang="ar-IQ" sz="2800" dirty="0" err="1" smtClean="0"/>
              <a:t>للاجازة</a:t>
            </a:r>
            <a:r>
              <a:rPr lang="ar-IQ" sz="2800" dirty="0" smtClean="0"/>
              <a:t> وتعد </a:t>
            </a:r>
            <a:r>
              <a:rPr lang="ar-IQ" sz="2800" dirty="0" err="1" smtClean="0"/>
              <a:t>الاجازة</a:t>
            </a:r>
            <a:r>
              <a:rPr lang="ar-IQ" sz="2800" dirty="0" smtClean="0"/>
              <a:t> اللاحقة كالوكالة السابقة , </a:t>
            </a:r>
            <a:r>
              <a:rPr lang="ar-IQ" sz="2800" dirty="0" err="1" smtClean="0"/>
              <a:t>اما</a:t>
            </a:r>
            <a:r>
              <a:rPr lang="ar-IQ" sz="2800" dirty="0" smtClean="0"/>
              <a:t> </a:t>
            </a:r>
            <a:r>
              <a:rPr lang="ar-IQ" sz="2800" dirty="0" err="1" smtClean="0"/>
              <a:t>اذا</a:t>
            </a:r>
            <a:r>
              <a:rPr lang="ar-IQ" sz="2800" dirty="0" smtClean="0"/>
              <a:t> نقض المالك الحقيقي</a:t>
            </a:r>
            <a:br>
              <a:rPr lang="ar-IQ" sz="2800" dirty="0" smtClean="0"/>
            </a:br>
            <a:r>
              <a:rPr lang="ar-IQ" sz="2800" dirty="0" smtClean="0"/>
              <a:t>التصرف </a:t>
            </a:r>
            <a:r>
              <a:rPr lang="ar-IQ" sz="2800" dirty="0" err="1" smtClean="0"/>
              <a:t>اصبح</a:t>
            </a:r>
            <a:r>
              <a:rPr lang="ar-IQ" sz="2800" dirty="0" smtClean="0"/>
              <a:t> تصرف الفضولي باطلا وعندئذ تنهض مسؤولية الفضولي تجاه من تعاقد معه0 </a:t>
            </a:r>
            <a:r>
              <a:rPr lang="ar-IQ" sz="2800" dirty="0" err="1" smtClean="0"/>
              <a:t>واذا</a:t>
            </a:r>
            <a:r>
              <a:rPr lang="ar-IQ" sz="2800" dirty="0" smtClean="0"/>
              <a:t> سلم الفضولي المال الذي عقد عليه فضولا للمتعاقد </a:t>
            </a:r>
            <a:r>
              <a:rPr lang="ar-IQ" sz="2800" dirty="0" err="1" smtClean="0"/>
              <a:t>الاخر</a:t>
            </a:r>
            <a:r>
              <a:rPr lang="ar-IQ" sz="2800" dirty="0" smtClean="0"/>
              <a:t> ونقض المالك الحقيقي التصرف وأراد استرداد المال فوجده هالكا فينشا له خيار </a:t>
            </a:r>
            <a:r>
              <a:rPr lang="ar-IQ" sz="2800" dirty="0" err="1" smtClean="0"/>
              <a:t>ان</a:t>
            </a:r>
            <a:r>
              <a:rPr lang="ar-IQ" sz="2800" dirty="0" smtClean="0"/>
              <a:t> شاء ضمن الفضولي وان شاء ضمن من تعاقد مع الفضولي</a:t>
            </a:r>
            <a:br>
              <a:rPr lang="ar-IQ" sz="2800" dirty="0" smtClean="0"/>
            </a:br>
            <a:r>
              <a:rPr lang="ar-IQ" sz="2800" dirty="0" err="1" smtClean="0"/>
              <a:t>واذا</a:t>
            </a:r>
            <a:r>
              <a:rPr lang="ar-IQ" sz="2800" dirty="0" smtClean="0"/>
              <a:t> اختار تضمين احدهما سقط حقه في تضمين </a:t>
            </a:r>
            <a:r>
              <a:rPr lang="ar-IQ" sz="2800" dirty="0" err="1" smtClean="0"/>
              <a:t>الاخر</a:t>
            </a:r>
            <a:r>
              <a:rPr lang="ar-IQ" sz="2800" dirty="0" smtClean="0"/>
              <a:t>( المادة 135/ 4 مدني)</a:t>
            </a:r>
            <a:r>
              <a:rPr lang="en-US" sz="2800" dirty="0" smtClean="0"/>
              <a:t> </a:t>
            </a:r>
            <a:endParaRPr lang="en-US" sz="2800" dirty="0"/>
          </a:p>
        </p:txBody>
      </p:sp>
      <p:sp>
        <p:nvSpPr>
          <p:cNvPr id="3" name="عنوان فرعي 2"/>
          <p:cNvSpPr>
            <a:spLocks noGrp="1"/>
          </p:cNvSpPr>
          <p:nvPr>
            <p:ph type="subTitle" idx="1"/>
          </p:nvPr>
        </p:nvSpPr>
        <p:spPr>
          <a:xfrm>
            <a:off x="1371600" y="6215082"/>
            <a:ext cx="6400800" cy="285752"/>
          </a:xfrm>
        </p:spPr>
        <p:txBody>
          <a:bodyPr>
            <a:normAutofit fontScale="47500" lnSpcReduction="20000"/>
          </a:bodyPr>
          <a:lstStyle/>
          <a:p>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213</Words>
  <PresentationFormat>عرض على الشاشة (3:4)‏</PresentationFormat>
  <Paragraphs>23</Paragraphs>
  <Slides>6</Slides>
  <Notes>2</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               المحاضرة الخامسة والعشرون العقود الصحيحة والعقود الباطلة بعد دراسة اركان العقد اصبحت لدينا القدرة للحكم على العقد بالصحة اوالبطلان فه صحيحا اذا توفرت اركانه وباطلا اذا اختلت تلك الاركان وعلى النحو الاتي:- 1/ العقد الصحيح- هو ذلك العقد المشروع ذاتا ووصفا , ذاتا بالنظر الى ذاته وأركانه او مقوماته ووصفا بالنظر الى اوصافه الخارجة عن اركانه ومقوماته وقد اشارة الى هذا المعنى المادة 133 مدني اذ نصت (( 1- العقد الصحيح هو العقد المشروع ذاتا ووصفا بأن يكون صادرا من اهله مضافا الى محل قابل لحكمه وله سبب مشروع واوصافه صحيحة سالمة من الخلل0 2-واذا لم يكن العقد الصحيح موقوفا افاد الحكم في الحال )) ومن خلال هذا النص نستنتج ان شروط العقد الصحيح هي:- أ/ ان يكون العقد صادرا من اهله اي من ذي اهلية بأن يكون كلا طرفيه متمتعا بالاهلية الكاملة وهي تمام سن الثامنة عشر من العمرمع عدم وجود عارض من عوارض الاهلية0 </vt:lpstr>
      <vt:lpstr>ب/ان يكون العقد مضافا الى محل قابل لحكمه والمحل يكون قابلا لحكم      العقد اذاتوفرت فيه شروط المحل التي درسناها سابقا0  ج/ ان يكون للعقد سببا مشروعا0    د/ان تكون اوصاف العقد سالمة من الخلل كأستيفائه الشكلية اذا كان    شكليا0                                                   اقسام العقد الصحيح  ينقسم العقد الصحيح الى:-  1/العقد الصحيح النافذ : وهو العقد المشروع ذاتا ووصفا والذي يفيد    الحكم في الحال اي يرتب اثاره بمجرد انعقاده سواء كان رضائيا او شكليا او عينيا, وينقسم الى:- أ/ العقد الصحيح اللازم- وهو العقد الذي لا يستطيع احد المتعاقدين فسخه بارادته المنفردة 0 وفي هذا العقد تبلغ القوة الملزمة للعقد اقصى ذروتها0 ب/ العقد الصحيح غير اللازم- وهو العقد الذي يستطيع فيه احد المتعاقدين او كلاهما فسخه, فأن كان احدهما يستطيع فسخه كان العقد غير لازم من جانب واحد كأن يكون له خيار من الخيارات , كخيار العيب أوخيار الشرط او خيار الرؤية0</vt:lpstr>
      <vt:lpstr> </vt:lpstr>
      <vt:lpstr>فأن كان سبب التوقف نقص الأهلية فأن الإجازة ينبغي إن تصدر من قبل الولي أو الوصي أو إجازته هو بعد إن يزول سبب نقص الاهليه,وأن كان سبب نقص الأهلية عيوب الإرادة فأن الإجازة ينبغي صدورها من قبل من كانت إرادته معيبة, وان كان سبب نقص الأهلية تصرف الفضولي فالمالك الأصلي هو الذي يجيز تصرف الفضولي وان كان سبب التوقف تجاوز النائب حدود النيابة فالأصيل هو الذي يجيز التصرف0  شروط الإجازة:- يشترط في الإجازة توفر الشروط الآتية:- 1- توفر كافة شروط التعبير عن الإرادة , من وجود الإرادة والتعبير عنها  وأن تكون الإرادة جادة , توفر الأهلية الكاملة , عدم وجود عيب من عيوب الارادة0 2- وجود العاقدين وقت صدور العقد ولا يشترط قيام العاقدين أو المعقود عليه  لان للإجازة اثر رجعي0 3- إن تستخدم الإجازة خلال المدة التي حددها القانون وهي ثلاثة أشهر(المادة 136/ 2 من القانون المدني) وإذا لم يصدر في هذه المدة ما يدل على الرغبة في نقض العقد اعتبر العقد نافذا0 </vt:lpstr>
      <vt:lpstr>أنواع الإجازة :-  لما كانت الإجازة تعبيرعن إرادة فهي نوعان  :- 1-الإجازة الصريحة                   2-الإجازة الضمنية فألاجازة الصريحة هي التي تتم باسلوب واضح لا لبس فيه ولا غموض , قولا أو كتابة أو إشارة شائعة حتى وان أتت من غير الاخرس0 إما الإجازة الضمنية فهي تستنتج من خلال ظروف الحال ,فعلى سبيل المثال في تصرف الفضولي, لوطالب المالك الحقيقي من تعاقدمع الفضولي بالثمن  فان ذلك يعد إجازة ضمنية لتصرف الفضولي 0 اثر الإجازة:- أيا كانت الإجازة صريحة أم ضمنية فان لها أثرا رجعيا إي إن العقد إذا كان موقوفا ثم صدرت الإجازة ضمن المدة المحددة فأن العقد يصبح نافذا من تاريخ إبرامه وليس من تاريخ الإجازة إما إذا نقض العقد فيعد باطلا وعندئذ يعد وكأنه لم يكن ويعاد الحال إلى ما كان عليه,كما سنرى ذلك عند بحث العقد الباطل0</vt:lpstr>
      <vt:lpstr>أحكام تصرف الفضولي:- أشارة المادة 135 مدني إلى احد تطبيقات العقد الموقوف وهو تصرف الفضولي, فإذا تصرف احد في ملك غيره كان تصرفه موقوفا على إجازة المالك الحقيقي فأن أجازه أصبح  التصرف نافذا ومن تاريخ ابرامه لامن تاريخ الاجازة تطبيقا لفكرة الاثر الرجعي للاجازة وتعد الاجازة اللاحقة كالوكالة السابقة , اما اذا نقض المالك الحقيقي التصرف اصبح تصرف الفضولي باطلا وعندئذ تنهض مسؤولية الفضولي تجاه من تعاقد معه0 واذا سلم الفضولي المال الذي عقد عليه فضولا للمتعاقد الاخر ونقض المالك الحقيقي التصرف وأراد استرداد المال فوجده هالكا فينشا له خيار ان شاء ضمن الفضولي وان شاء ضمن من تعاقد مع الفضولي واذا اختار تضمين احدهما سقط حقه في تضمين الاخر( المادة 135/ 4 مدني)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الخامسة والعشرون                                             آثار العقد المرحلة الثانية بعد انعقاد العقد هي مرحلة ترتيب الآثار التي تحكمها قاعدة النسبية أي إن العقد نسبي الأثر من حيث الأشخاص ومن حيث المضمون وسنتناول هذه القاعدة بشقيها وعلى النحو الآتي:- أولا/نسبية آثار العقد من حيث الأشخاص يقصد بذلك إن العقد لا ينصرف أثره إلا في حق المتعاقدين وإذا انصرف أثره في حق غيرهما فيعد ذلك استثناءا,لذا سنتناول أولا الأصل وهو اثر العقد بالنسبة للمتعاقدين ثم أثره بالنسبة لغير المتعاقدين 1/ اثر العقد بالنسبة للمتعاقدين ينبغي ابتداءا تحديد من هم المتعاقدين,إن لفظة المتعاقدين تشمل الفئات التالية:- ا/ المتعاقدان  </dc:title>
  <dc:creator>mohammed</dc:creator>
  <cp:lastModifiedBy>mohammed</cp:lastModifiedBy>
  <cp:revision>56</cp:revision>
  <dcterms:created xsi:type="dcterms:W3CDTF">2013-11-06T03:56:49Z</dcterms:created>
  <dcterms:modified xsi:type="dcterms:W3CDTF">2013-11-11T03:00:01Z</dcterms:modified>
</cp:coreProperties>
</file>