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9"/>
  </p:notesMasterIdLst>
  <p:sldIdLst>
    <p:sldId id="256" r:id="rId2"/>
    <p:sldId id="261" r:id="rId3"/>
    <p:sldId id="262" r:id="rId4"/>
    <p:sldId id="258" r:id="rId5"/>
    <p:sldId id="263" r:id="rId6"/>
    <p:sldId id="259" r:id="rId7"/>
    <p:sldId id="264" r:id="rId8"/>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84380"/>
    <p:restoredTop sz="94660"/>
  </p:normalViewPr>
  <p:slideViewPr>
    <p:cSldViewPr>
      <p:cViewPr varScale="1">
        <p:scale>
          <a:sx n="64" d="100"/>
          <a:sy n="64" d="100"/>
        </p:scale>
        <p:origin x="-1482"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IQ" dirty="0"/>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AC5B64CE-A3A3-4EE4-AFD7-6FD7B5BA653D}" type="datetimeFigureOut">
              <a:rPr lang="ar-IQ" smtClean="0"/>
              <a:pPr/>
              <a:t>02/01/1435</a:t>
            </a:fld>
            <a:endParaRPr lang="ar-IQ" dirty="0"/>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IQ" dirty="0"/>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IQ" dirty="0"/>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E2D99BED-10B2-4159-A4B4-DE7386B6199A}" type="slidenum">
              <a:rPr lang="ar-IQ" smtClean="0"/>
              <a:pPr/>
              <a:t>‹#›</a:t>
            </a:fld>
            <a:endParaRPr lang="ar-IQ" dirty="0"/>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IQ" dirty="0"/>
          </a:p>
        </p:txBody>
      </p:sp>
      <p:sp>
        <p:nvSpPr>
          <p:cNvPr id="4" name="عنصر نائب لرقم الشريحة 3"/>
          <p:cNvSpPr>
            <a:spLocks noGrp="1"/>
          </p:cNvSpPr>
          <p:nvPr>
            <p:ph type="sldNum" sz="quarter" idx="10"/>
          </p:nvPr>
        </p:nvSpPr>
        <p:spPr/>
        <p:txBody>
          <a:bodyPr/>
          <a:lstStyle/>
          <a:p>
            <a:fld id="{E2D99BED-10B2-4159-A4B4-DE7386B6199A}" type="slidenum">
              <a:rPr lang="ar-IQ" smtClean="0"/>
              <a:pPr/>
              <a:t>4</a:t>
            </a:fld>
            <a:endParaRPr lang="ar-IQ"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02/01/1435</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02/01/1435</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02/01/1435</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02/01/1435</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02/01/1435</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02/01/1435</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1B8ABB09-4A1D-463E-8065-109CC2B7EFAA}" type="datetimeFigureOut">
              <a:rPr lang="ar-SA" smtClean="0"/>
              <a:pPr/>
              <a:t>02/01/1435</a:t>
            </a:fld>
            <a:endParaRPr lang="ar-SA" dirty="0"/>
          </a:p>
        </p:txBody>
      </p:sp>
      <p:sp>
        <p:nvSpPr>
          <p:cNvPr id="8" name="عنصر نائب للتذييل 7"/>
          <p:cNvSpPr>
            <a:spLocks noGrp="1"/>
          </p:cNvSpPr>
          <p:nvPr>
            <p:ph type="ftr" sz="quarter" idx="11"/>
          </p:nvPr>
        </p:nvSpPr>
        <p:spPr/>
        <p:txBody>
          <a:bodyPr/>
          <a:lstStyle/>
          <a:p>
            <a:endParaRPr lang="ar-SA" dirty="0"/>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1B8ABB09-4A1D-463E-8065-109CC2B7EFAA}" type="datetimeFigureOut">
              <a:rPr lang="ar-SA" smtClean="0"/>
              <a:pPr/>
              <a:t>02/01/1435</a:t>
            </a:fld>
            <a:endParaRPr lang="ar-SA" dirty="0"/>
          </a:p>
        </p:txBody>
      </p:sp>
      <p:sp>
        <p:nvSpPr>
          <p:cNvPr id="4" name="عنصر نائب للتذييل 3"/>
          <p:cNvSpPr>
            <a:spLocks noGrp="1"/>
          </p:cNvSpPr>
          <p:nvPr>
            <p:ph type="ftr" sz="quarter" idx="11"/>
          </p:nvPr>
        </p:nvSpPr>
        <p:spPr/>
        <p:txBody>
          <a:bodyPr/>
          <a:lstStyle/>
          <a:p>
            <a:endParaRPr lang="ar-SA" dirty="0"/>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pPr/>
              <a:t>02/01/1435</a:t>
            </a:fld>
            <a:endParaRPr lang="ar-SA" dirty="0"/>
          </a:p>
        </p:txBody>
      </p:sp>
      <p:sp>
        <p:nvSpPr>
          <p:cNvPr id="3" name="عنصر نائب للتذييل 2"/>
          <p:cNvSpPr>
            <a:spLocks noGrp="1"/>
          </p:cNvSpPr>
          <p:nvPr>
            <p:ph type="ftr" sz="quarter" idx="11"/>
          </p:nvPr>
        </p:nvSpPr>
        <p:spPr/>
        <p:txBody>
          <a:bodyPr/>
          <a:lstStyle/>
          <a:p>
            <a:endParaRPr lang="ar-SA" dirty="0"/>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02/01/1435</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dirty="0"/>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02/01/1435</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B8ABB09-4A1D-463E-8065-109CC2B7EFAA}" type="datetimeFigureOut">
              <a:rPr lang="ar-SA" smtClean="0"/>
              <a:pPr/>
              <a:t>02/01/1435</a:t>
            </a:fld>
            <a:endParaRPr lang="ar-SA" dirty="0"/>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dirty="0"/>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B34F065-1154-456A-91E3-76DE8E75E17B}" type="slidenum">
              <a:rPr lang="ar-SA" smtClean="0"/>
              <a:pPr/>
              <a:t>‹#›</a:t>
            </a:fld>
            <a:endParaRPr lang="ar-SA"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142844" y="285729"/>
            <a:ext cx="8715436" cy="714379"/>
          </a:xfrm>
        </p:spPr>
        <p:txBody>
          <a:bodyPr>
            <a:noAutofit/>
          </a:bodyPr>
          <a:lstStyle/>
          <a:p>
            <a:r>
              <a:rPr lang="ar-IQ" dirty="0" smtClean="0">
                <a:latin typeface="Andalus" pitchFamily="18" charset="-78"/>
                <a:cs typeface="Andalus" pitchFamily="18" charset="-78"/>
              </a:rPr>
              <a:t>الســـــبـب</a:t>
            </a:r>
            <a:endParaRPr lang="ar-IQ" dirty="0">
              <a:latin typeface="Andalus" pitchFamily="18" charset="-78"/>
              <a:cs typeface="Andalus" pitchFamily="18" charset="-78"/>
            </a:endParaRPr>
          </a:p>
        </p:txBody>
      </p:sp>
      <p:sp>
        <p:nvSpPr>
          <p:cNvPr id="3" name="عنوان فرعي 2"/>
          <p:cNvSpPr>
            <a:spLocks noGrp="1"/>
          </p:cNvSpPr>
          <p:nvPr>
            <p:ph type="subTitle" idx="1"/>
          </p:nvPr>
        </p:nvSpPr>
        <p:spPr>
          <a:xfrm>
            <a:off x="214282" y="1000108"/>
            <a:ext cx="8715436" cy="5857892"/>
          </a:xfrm>
        </p:spPr>
        <p:txBody>
          <a:bodyPr>
            <a:noAutofit/>
          </a:bodyPr>
          <a:lstStyle/>
          <a:p>
            <a:pPr algn="r"/>
            <a:r>
              <a:rPr lang="ar-IQ" sz="2800" dirty="0" smtClean="0">
                <a:solidFill>
                  <a:schemeClr val="tx1"/>
                </a:solidFill>
              </a:rPr>
              <a:t>يعد السبب ركنا ثالثا من اركان العقد, على الرغم من انقسام الفقه المدني بصدده فهناك من يرى بان للعقد ركنان هما التراضي والمحل , لذلك سمي هؤلاء </a:t>
            </a:r>
            <a:r>
              <a:rPr lang="ar-IQ" sz="2800" dirty="0" smtClean="0">
                <a:solidFill>
                  <a:schemeClr val="tx1"/>
                </a:solidFill>
              </a:rPr>
              <a:t>باللاسببين,بينما </a:t>
            </a:r>
            <a:r>
              <a:rPr lang="ar-IQ" sz="2800" dirty="0" smtClean="0">
                <a:solidFill>
                  <a:schemeClr val="tx1"/>
                </a:solidFill>
              </a:rPr>
              <a:t>الاتجاه الغالب يرى إن </a:t>
            </a:r>
            <a:r>
              <a:rPr lang="ar-IQ" sz="2800" dirty="0" smtClean="0">
                <a:solidFill>
                  <a:schemeClr val="tx1"/>
                </a:solidFill>
              </a:rPr>
              <a:t>السبب هو ركن </a:t>
            </a:r>
            <a:r>
              <a:rPr lang="ar-IQ" sz="2800" dirty="0" smtClean="0">
                <a:solidFill>
                  <a:schemeClr val="tx1"/>
                </a:solidFill>
              </a:rPr>
              <a:t>ثالث من اركان العقد </a:t>
            </a:r>
            <a:r>
              <a:rPr lang="ar-IQ" sz="2800" dirty="0" smtClean="0">
                <a:solidFill>
                  <a:schemeClr val="tx1"/>
                </a:solidFill>
              </a:rPr>
              <a:t> لذلك أطلق عليهم بالسببين  وهذا </a:t>
            </a:r>
            <a:r>
              <a:rPr lang="ar-IQ" sz="2800" dirty="0" smtClean="0">
                <a:solidFill>
                  <a:schemeClr val="tx1"/>
                </a:solidFill>
              </a:rPr>
              <a:t>هو مسلك المشرع العراقي الذي تناول السبب في مادة واحدة هي المادة 132 مدني عراقي0</a:t>
            </a:r>
          </a:p>
          <a:p>
            <a:pPr algn="r"/>
            <a:r>
              <a:rPr lang="ar-IQ" sz="2800" dirty="0" smtClean="0">
                <a:solidFill>
                  <a:schemeClr val="tx1"/>
                </a:solidFill>
              </a:rPr>
              <a:t> والسبب له </a:t>
            </a:r>
            <a:r>
              <a:rPr lang="ar-IQ" sz="2800" dirty="0" smtClean="0">
                <a:solidFill>
                  <a:schemeClr val="tx1"/>
                </a:solidFill>
              </a:rPr>
              <a:t>أهمية </a:t>
            </a:r>
            <a:r>
              <a:rPr lang="ar-IQ" sz="2800" dirty="0" smtClean="0">
                <a:solidFill>
                  <a:schemeClr val="tx1"/>
                </a:solidFill>
              </a:rPr>
              <a:t>خاصة في نطاق العقود التي تقوم على </a:t>
            </a:r>
            <a:r>
              <a:rPr lang="ar-IQ" sz="2800" dirty="0" smtClean="0">
                <a:solidFill>
                  <a:schemeClr val="tx1"/>
                </a:solidFill>
              </a:rPr>
              <a:t>أساس الإرادة </a:t>
            </a:r>
            <a:r>
              <a:rPr lang="ar-IQ" sz="2800" dirty="0" smtClean="0">
                <a:solidFill>
                  <a:schemeClr val="tx1"/>
                </a:solidFill>
              </a:rPr>
              <a:t>والتي لايمكن إن تتحرك دون سبب0 </a:t>
            </a:r>
          </a:p>
          <a:p>
            <a:pPr algn="r"/>
            <a:r>
              <a:rPr lang="ar-IQ" b="1" dirty="0" smtClean="0">
                <a:solidFill>
                  <a:schemeClr val="tx1"/>
                </a:solidFill>
                <a:latin typeface="Andalus" pitchFamily="18" charset="-78"/>
                <a:cs typeface="Andalus" pitchFamily="18" charset="-78"/>
              </a:rPr>
              <a:t>أولا/ </a:t>
            </a:r>
            <a:r>
              <a:rPr lang="ar-IQ" b="1" dirty="0" smtClean="0">
                <a:solidFill>
                  <a:schemeClr val="tx1"/>
                </a:solidFill>
                <a:latin typeface="Andalus" pitchFamily="18" charset="-78"/>
                <a:cs typeface="Andalus" pitchFamily="18" charset="-78"/>
              </a:rPr>
              <a:t>تعريف السبب:-</a:t>
            </a:r>
          </a:p>
          <a:p>
            <a:pPr algn="r"/>
            <a:r>
              <a:rPr lang="ar-IQ" sz="2800" dirty="0" smtClean="0">
                <a:solidFill>
                  <a:schemeClr val="tx1"/>
                </a:solidFill>
              </a:rPr>
              <a:t>للسبب معنيان هما</a:t>
            </a:r>
            <a:r>
              <a:rPr lang="ar-IQ" sz="2800" dirty="0" smtClean="0">
                <a:solidFill>
                  <a:schemeClr val="tx1"/>
                </a:solidFill>
              </a:rPr>
              <a:t>:-</a:t>
            </a:r>
          </a:p>
          <a:p>
            <a:pPr algn="r"/>
            <a:r>
              <a:rPr lang="ar-IQ" sz="2800" b="1" dirty="0" smtClean="0">
                <a:solidFill>
                  <a:schemeClr val="tx1"/>
                </a:solidFill>
              </a:rPr>
              <a:t>أ-</a:t>
            </a:r>
            <a:r>
              <a:rPr lang="ar-IQ" sz="2800" b="1" dirty="0" smtClean="0">
                <a:solidFill>
                  <a:schemeClr val="tx1"/>
                </a:solidFill>
              </a:rPr>
              <a:t>السبب </a:t>
            </a:r>
            <a:r>
              <a:rPr lang="ar-IQ" sz="2800" b="1" dirty="0" smtClean="0">
                <a:solidFill>
                  <a:schemeClr val="tx1"/>
                </a:solidFill>
              </a:rPr>
              <a:t>بمعنى الغرض المباشر </a:t>
            </a:r>
            <a:r>
              <a:rPr lang="ar-IQ" sz="2800" dirty="0" smtClean="0">
                <a:solidFill>
                  <a:schemeClr val="tx1"/>
                </a:solidFill>
              </a:rPr>
              <a:t>الذي يقصد الملتزم الوصول إليه من وراء التزامه وهو ما يعرف بسبب الالتزام والذي يعد واحدا في كل العقود إي هولا يتغير من عقد </a:t>
            </a:r>
            <a:r>
              <a:rPr lang="ar-IQ" sz="2800" dirty="0" smtClean="0">
                <a:solidFill>
                  <a:schemeClr val="tx1"/>
                </a:solidFill>
              </a:rPr>
              <a:t>لأخر </a:t>
            </a:r>
            <a:r>
              <a:rPr lang="ar-IQ" sz="2800" dirty="0" smtClean="0">
                <a:solidFill>
                  <a:schemeClr val="tx1"/>
                </a:solidFill>
              </a:rPr>
              <a:t>ففي البيع هو الحصول على الثمن وفي </a:t>
            </a:r>
            <a:r>
              <a:rPr lang="ar-IQ" sz="2800" dirty="0" smtClean="0">
                <a:solidFill>
                  <a:schemeClr val="tx1"/>
                </a:solidFill>
              </a:rPr>
              <a:t>الإيجار </a:t>
            </a:r>
            <a:r>
              <a:rPr lang="ar-IQ" sz="2800" dirty="0" smtClean="0">
                <a:solidFill>
                  <a:schemeClr val="tx1"/>
                </a:solidFill>
              </a:rPr>
              <a:t>هو الحصول على </a:t>
            </a:r>
            <a:r>
              <a:rPr lang="ar-IQ" sz="2800" dirty="0" smtClean="0">
                <a:solidFill>
                  <a:schemeClr val="tx1"/>
                </a:solidFill>
              </a:rPr>
              <a:t>الاجرة0</a:t>
            </a:r>
            <a:endParaRPr lang="ar-IQ" sz="2800" dirty="0" smtClean="0">
              <a:solidFill>
                <a:schemeClr val="tx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14282" y="214291"/>
            <a:ext cx="8715436" cy="5715039"/>
          </a:xfrm>
        </p:spPr>
        <p:txBody>
          <a:bodyPr>
            <a:noAutofit/>
          </a:bodyPr>
          <a:lstStyle/>
          <a:p>
            <a:pPr marL="179388" indent="-179388" algn="r"/>
            <a:r>
              <a:rPr lang="ar-IQ" sz="3200" b="1" dirty="0" smtClean="0"/>
              <a:t>  ب-السبب </a:t>
            </a:r>
            <a:r>
              <a:rPr lang="ar-IQ" sz="3200" b="1" dirty="0" smtClean="0"/>
              <a:t>بمعنى الباعث الدافع للتعاقد </a:t>
            </a:r>
            <a:r>
              <a:rPr lang="ar-IQ" sz="3200" dirty="0" smtClean="0"/>
              <a:t>إي الغاية البعيدة التي </a:t>
            </a:r>
            <a:r>
              <a:rPr lang="ar-IQ" sz="3200" dirty="0" smtClean="0"/>
              <a:t>أراد المتعاقد </a:t>
            </a:r>
            <a:r>
              <a:rPr lang="ar-IQ" sz="3200" dirty="0" smtClean="0"/>
              <a:t>تحقيقها </a:t>
            </a:r>
            <a:r>
              <a:rPr lang="ar-IQ" sz="3200" dirty="0" smtClean="0"/>
              <a:t>من وراء </a:t>
            </a:r>
            <a:r>
              <a:rPr lang="ar-IQ" sz="3200" dirty="0" smtClean="0"/>
              <a:t>العقد وهو ما يعرف بسبب العقد والذي يتغير من عقد لأخر, بل هو ليس واحدا حتى في العقد الواحد فمن يبيع غايته القريبة الحصول على الثمن إما الغايات البعيدة(البواعث) تتعدد 0 </a:t>
            </a:r>
            <a:r>
              <a:rPr lang="ar-IQ" sz="3200" dirty="0" smtClean="0"/>
              <a:t>فقد يشتري </a:t>
            </a:r>
            <a:r>
              <a:rPr lang="ar-IQ" sz="3200" dirty="0" smtClean="0"/>
              <a:t>بجزء من الثمن شيئا أخر , ويهب الجزء المتبقي </a:t>
            </a:r>
            <a:r>
              <a:rPr lang="ar-IQ" sz="3200" dirty="0" smtClean="0"/>
              <a:t>للغير</a:t>
            </a:r>
            <a:br>
              <a:rPr lang="ar-IQ" sz="3200" dirty="0" smtClean="0"/>
            </a:br>
            <a:r>
              <a:rPr lang="ar-IQ" sz="3200" b="1" dirty="0" smtClean="0">
                <a:latin typeface="Andalus" pitchFamily="18" charset="-78"/>
                <a:cs typeface="Andalus" pitchFamily="18" charset="-78"/>
              </a:rPr>
              <a:t>ثانيا</a:t>
            </a:r>
            <a:r>
              <a:rPr lang="ar-IQ" sz="3200" b="1" dirty="0" smtClean="0">
                <a:latin typeface="Andalus" pitchFamily="18" charset="-78"/>
                <a:cs typeface="Andalus" pitchFamily="18" charset="-78"/>
              </a:rPr>
              <a:t>/ النظرية التقليدية والحديثة في السبب:-</a:t>
            </a:r>
            <a:r>
              <a:rPr lang="ar-IQ" sz="3200" dirty="0" smtClean="0"/>
              <a:t/>
            </a:r>
            <a:br>
              <a:rPr lang="ar-IQ" sz="3200" dirty="0" smtClean="0"/>
            </a:br>
            <a:r>
              <a:rPr lang="ar-IQ" sz="3200" dirty="0" smtClean="0"/>
              <a:t>النظرية التقليدية في السبب تبنت المعنى الأول للسبب إي الغرض المباشر(السبب القصدي)الذي يقصد الملتزم الوصول إليه من وراء التزامه, واشترطت هذه النظرية في السبب ثلاث شروط وهي:-</a:t>
            </a:r>
            <a:br>
              <a:rPr lang="ar-IQ" sz="3200" dirty="0" smtClean="0"/>
            </a:br>
            <a:endParaRPr lang="en-US" sz="3200" dirty="0"/>
          </a:p>
        </p:txBody>
      </p:sp>
      <p:sp>
        <p:nvSpPr>
          <p:cNvPr id="3" name="عنوان فرعي 2"/>
          <p:cNvSpPr>
            <a:spLocks noGrp="1"/>
          </p:cNvSpPr>
          <p:nvPr>
            <p:ph type="subTitle" idx="1"/>
          </p:nvPr>
        </p:nvSpPr>
        <p:spPr>
          <a:xfrm>
            <a:off x="214282" y="6215082"/>
            <a:ext cx="8715436" cy="428628"/>
          </a:xfrm>
        </p:spPr>
        <p:txBody>
          <a:bodyPr>
            <a:normAutofit fontScale="85000" lnSpcReduction="20000"/>
          </a:bodyPr>
          <a:lstStyle/>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14282" y="214290"/>
            <a:ext cx="8643998" cy="5715040"/>
          </a:xfrm>
        </p:spPr>
        <p:txBody>
          <a:bodyPr>
            <a:noAutofit/>
          </a:bodyPr>
          <a:lstStyle/>
          <a:p>
            <a:pPr marL="90488" algn="r"/>
            <a:r>
              <a:rPr lang="ar-IQ" sz="3200" dirty="0" smtClean="0"/>
              <a:t/>
            </a:r>
            <a:br>
              <a:rPr lang="ar-IQ" sz="3200" dirty="0" smtClean="0"/>
            </a:br>
            <a:r>
              <a:rPr lang="ar-IQ" sz="3200" dirty="0" smtClean="0"/>
              <a:t>1</a:t>
            </a:r>
            <a:r>
              <a:rPr lang="ar-IQ" sz="3200" dirty="0" smtClean="0"/>
              <a:t>- </a:t>
            </a:r>
            <a:r>
              <a:rPr lang="ar-IQ" sz="3200" dirty="0" smtClean="0"/>
              <a:t>إن يكون السبب موجودا وإلا فلا ينشأ الالتزام وبناءا على ذلك لا تعد سندات المجاملة عقود لانتفاء السبب فهي عبارة عن سندات يعطيها شخص لأخر مجاملة له دون إن تعني وجود دين حقيقي,ووجود السبب مطلوب ابتداءا وانتهاءا إي ضرورة وجود السبب وقت إبرام العقد وبقائه لحين تنفيذه فان تخلف فقد يؤثر على بقاء العقد كما نرى في العقود الملزمة للجانبين إذ تعرف فيه قاعدة الدفع بعدم التنفيذ والفسخ وتحمل التبعه0</a:t>
            </a:r>
            <a:br>
              <a:rPr lang="ar-IQ" sz="3200" dirty="0" smtClean="0"/>
            </a:br>
            <a:r>
              <a:rPr lang="ar-IQ" sz="3200" dirty="0" smtClean="0"/>
              <a:t>2- إن يكون السبب صحيحا إي لاموهوما ولا صوريا, فالسبب الموهوم هو ذلك السبب الذي لاوجود له إلا في تفكير ومخيلة المتعاقد كما لو باع شخص داره لأخر معتقدا انه نقل إلى مدينة أخرى, إما السبب الصوري فهو سبب غير حقيقي وإذا ذكر سبب فيعد هو السبب الحقيقي مالم </a:t>
            </a:r>
            <a:r>
              <a:rPr lang="ar-IQ" sz="3200" dirty="0" smtClean="0"/>
              <a:t>يثبت العكس</a:t>
            </a:r>
            <a:r>
              <a:rPr lang="ar-IQ" sz="3200" dirty="0" smtClean="0"/>
              <a:t/>
            </a:r>
            <a:br>
              <a:rPr lang="ar-IQ" sz="3200" dirty="0" smtClean="0"/>
            </a:br>
            <a:endParaRPr lang="en-US" sz="3200" dirty="0"/>
          </a:p>
        </p:txBody>
      </p:sp>
      <p:sp>
        <p:nvSpPr>
          <p:cNvPr id="3" name="عنوان فرعي 2"/>
          <p:cNvSpPr>
            <a:spLocks noGrp="1"/>
          </p:cNvSpPr>
          <p:nvPr>
            <p:ph type="subTitle" idx="1"/>
          </p:nvPr>
        </p:nvSpPr>
        <p:spPr>
          <a:xfrm>
            <a:off x="1371600" y="6143644"/>
            <a:ext cx="6400800" cy="500066"/>
          </a:xfrm>
        </p:spPr>
        <p:txBody>
          <a:bodyPr>
            <a:normAutofit fontScale="92500" lnSpcReduction="20000"/>
          </a:bodyPr>
          <a:lstStyle/>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14282" y="285728"/>
            <a:ext cx="8643998" cy="6215106"/>
          </a:xfrm>
        </p:spPr>
        <p:txBody>
          <a:bodyPr>
            <a:noAutofit/>
          </a:bodyPr>
          <a:lstStyle/>
          <a:p>
            <a:pPr algn="r"/>
            <a:r>
              <a:rPr lang="ar-IQ" sz="3200" dirty="0"/>
              <a:t/>
            </a:r>
            <a:br>
              <a:rPr lang="ar-IQ" sz="3200" dirty="0"/>
            </a:br>
            <a:r>
              <a:rPr lang="ar-IQ" sz="3200" b="1" dirty="0" smtClean="0"/>
              <a:t>3- إن يكون السبب مشروعا</a:t>
            </a:r>
            <a:r>
              <a:rPr lang="ar-IQ" sz="3200" dirty="0" smtClean="0"/>
              <a:t>, يكون السبب  مشروعا  إذا كان لايخالف القانون او النظام العام </a:t>
            </a:r>
            <a:r>
              <a:rPr lang="ar-IQ" sz="3200" dirty="0" smtClean="0"/>
              <a:t>والآداب </a:t>
            </a:r>
            <a:r>
              <a:rPr lang="ar-IQ" sz="3200" dirty="0" smtClean="0"/>
              <a:t>العامة , وعليه يكون العقد باطلا إذا دفع شخص </a:t>
            </a:r>
            <a:r>
              <a:rPr lang="ar-IQ" sz="3200" dirty="0" smtClean="0"/>
              <a:t>لأخر </a:t>
            </a:r>
            <a:r>
              <a:rPr lang="ar-IQ" sz="3200" dirty="0" smtClean="0"/>
              <a:t>مبلغ من النقود مقابل ارتكاب جريمة, او إن يستأجر شخص دارا </a:t>
            </a:r>
            <a:r>
              <a:rPr lang="ar-IQ" sz="3200" dirty="0" smtClean="0"/>
              <a:t>لإغراض </a:t>
            </a:r>
            <a:r>
              <a:rPr lang="ar-IQ" sz="3200" dirty="0" smtClean="0"/>
              <a:t>الدعارة </a:t>
            </a:r>
            <a:r>
              <a:rPr lang="ar-IQ" sz="3200" dirty="0" smtClean="0"/>
              <a:t>اولإقامة حفلات راقصة0</a:t>
            </a:r>
            <a:r>
              <a:rPr lang="ar-IQ" sz="3200" dirty="0" smtClean="0"/>
              <a:t/>
            </a:r>
            <a:br>
              <a:rPr lang="ar-IQ" sz="3200" dirty="0" smtClean="0"/>
            </a:br>
            <a:r>
              <a:rPr lang="ar-IQ" sz="3200" b="1" dirty="0" smtClean="0">
                <a:latin typeface="Andalus" pitchFamily="18" charset="-78"/>
                <a:cs typeface="Andalus" pitchFamily="18" charset="-78"/>
              </a:rPr>
              <a:t>ثالثا/ نظرية السبب في القانون المدني العراقي :-</a:t>
            </a:r>
            <a:r>
              <a:rPr lang="en-US" sz="3200" dirty="0" smtClean="0"/>
              <a:t/>
            </a:r>
            <a:br>
              <a:rPr lang="en-US" sz="3200" dirty="0" smtClean="0"/>
            </a:br>
            <a:r>
              <a:rPr lang="ar-IQ" sz="3200" dirty="0" smtClean="0"/>
              <a:t>خصص القانون المدني للسبب مادة واحدة وهي المادة 132 التي نصت( 1-يكون العقد باطلا </a:t>
            </a:r>
            <a:r>
              <a:rPr lang="ar-IQ" sz="3200" dirty="0" smtClean="0"/>
              <a:t>إذا </a:t>
            </a:r>
            <a:r>
              <a:rPr lang="ar-IQ" sz="3200" dirty="0" smtClean="0"/>
              <a:t>التزم المتعاقد دون سبب </a:t>
            </a:r>
            <a:r>
              <a:rPr lang="ar-IQ" sz="3200" dirty="0" smtClean="0"/>
              <a:t>أو </a:t>
            </a:r>
            <a:r>
              <a:rPr lang="ar-IQ" sz="3200" dirty="0" smtClean="0"/>
              <a:t>لسبب ممنوع قانونا ومخالف للنظام العام </a:t>
            </a:r>
            <a:r>
              <a:rPr lang="ar-IQ" sz="3200" dirty="0" smtClean="0"/>
              <a:t>اوللاداب</a:t>
            </a:r>
            <a:r>
              <a:rPr lang="ar-IQ" sz="3200" dirty="0" smtClean="0"/>
              <a:t>.</a:t>
            </a:r>
            <a:r>
              <a:rPr lang="ar-IQ" sz="3200" dirty="0" smtClean="0"/>
              <a:t/>
            </a:r>
            <a:br>
              <a:rPr lang="ar-IQ" sz="3200" dirty="0" smtClean="0"/>
            </a:br>
            <a:r>
              <a:rPr lang="ar-IQ" sz="3200" dirty="0" smtClean="0"/>
              <a:t>2 – ويفترض في كل التزام </a:t>
            </a:r>
            <a:r>
              <a:rPr lang="ar-IQ" sz="3200" dirty="0" smtClean="0"/>
              <a:t>إن </a:t>
            </a:r>
            <a:r>
              <a:rPr lang="ar-IQ" sz="3200" dirty="0" smtClean="0"/>
              <a:t>له سببا مشروعا ولو لم يذكر هذا السبب في العقد ما لم </a:t>
            </a:r>
            <a:r>
              <a:rPr lang="ar-IQ" sz="3200" dirty="0" smtClean="0"/>
              <a:t>يقم الدليل </a:t>
            </a:r>
            <a:r>
              <a:rPr lang="ar-IQ" sz="3200" dirty="0" smtClean="0"/>
              <a:t>على غير </a:t>
            </a:r>
            <a:r>
              <a:rPr lang="ar-IQ" sz="3200" dirty="0" smtClean="0"/>
              <a:t>ذلك0</a:t>
            </a:r>
            <a:br>
              <a:rPr lang="ar-IQ" sz="3200" dirty="0" smtClean="0"/>
            </a:br>
            <a:r>
              <a:rPr lang="ar-IQ" sz="3200" dirty="0" smtClean="0"/>
              <a:t>3- أما إذا </a:t>
            </a:r>
            <a:r>
              <a:rPr lang="ar-IQ" sz="3200" dirty="0" smtClean="0"/>
              <a:t>ذكر سبب في العقد فيعتبر انه السبب الحقيقي حتى يقوم </a:t>
            </a:r>
            <a:r>
              <a:rPr lang="ar-IQ" sz="3200" dirty="0" smtClean="0"/>
              <a:t>الدليل </a:t>
            </a:r>
            <a:r>
              <a:rPr lang="ar-IQ" sz="3200" dirty="0" smtClean="0"/>
              <a:t>على ما يخالف ذلك)0</a:t>
            </a:r>
            <a:br>
              <a:rPr lang="ar-IQ" sz="3200" dirty="0" smtClean="0"/>
            </a:br>
            <a:endParaRPr lang="ar-IQ" sz="3200" dirty="0"/>
          </a:p>
        </p:txBody>
      </p:sp>
      <p:sp>
        <p:nvSpPr>
          <p:cNvPr id="3" name="عنوان فرعي 2"/>
          <p:cNvSpPr>
            <a:spLocks noGrp="1"/>
          </p:cNvSpPr>
          <p:nvPr>
            <p:ph type="subTitle" idx="1"/>
          </p:nvPr>
        </p:nvSpPr>
        <p:spPr>
          <a:xfrm>
            <a:off x="1071538" y="6357958"/>
            <a:ext cx="6400800" cy="214314"/>
          </a:xfrm>
        </p:spPr>
        <p:txBody>
          <a:bodyPr>
            <a:noAutofit/>
          </a:bodyPr>
          <a:lstStyle/>
          <a:p>
            <a:r>
              <a:rPr lang="ar-IQ" sz="2000" dirty="0" smtClean="0"/>
              <a:t>                                 </a:t>
            </a:r>
            <a:endParaRPr lang="ar-IQ" sz="2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14282" y="214290"/>
            <a:ext cx="8643998" cy="5572164"/>
          </a:xfrm>
        </p:spPr>
        <p:txBody>
          <a:bodyPr>
            <a:noAutofit/>
          </a:bodyPr>
          <a:lstStyle/>
          <a:p>
            <a:pPr algn="r"/>
            <a:r>
              <a:rPr lang="ar-IQ" sz="3200" dirty="0" smtClean="0"/>
              <a:t>نستنتج من خلال هذا النص </a:t>
            </a:r>
            <a:r>
              <a:rPr lang="ar-IQ" sz="3200" dirty="0" smtClean="0"/>
              <a:t>إن </a:t>
            </a:r>
            <a:r>
              <a:rPr lang="ar-IQ" sz="3200" dirty="0" smtClean="0"/>
              <a:t>القانون المدني تعامل مع السبب على النحو </a:t>
            </a:r>
            <a:r>
              <a:rPr lang="ar-IQ" sz="3200" dirty="0" smtClean="0"/>
              <a:t>الآتي </a:t>
            </a:r>
            <a:r>
              <a:rPr lang="ar-IQ" sz="3200" dirty="0" smtClean="0"/>
              <a:t>:-</a:t>
            </a:r>
            <a:br>
              <a:rPr lang="ar-IQ" sz="3200" dirty="0" smtClean="0"/>
            </a:br>
            <a:r>
              <a:rPr lang="ar-IQ" sz="3200" dirty="0" smtClean="0"/>
              <a:t>1- انه جعل السبب ركنا ثالثا من </a:t>
            </a:r>
            <a:r>
              <a:rPr lang="ar-IQ" sz="3200" dirty="0" smtClean="0"/>
              <a:t>أركان </a:t>
            </a:r>
            <a:r>
              <a:rPr lang="ar-IQ" sz="3200" dirty="0" smtClean="0"/>
              <a:t>العقد </a:t>
            </a:r>
            <a:r>
              <a:rPr lang="ar-IQ" sz="3200" dirty="0" smtClean="0"/>
              <a:t>إضافة </a:t>
            </a:r>
            <a:r>
              <a:rPr lang="ar-IQ" sz="3200" dirty="0" smtClean="0"/>
              <a:t>لركني التراضي والمحل</a:t>
            </a:r>
            <a:br>
              <a:rPr lang="ar-IQ" sz="3200" dirty="0" smtClean="0"/>
            </a:br>
            <a:r>
              <a:rPr lang="ar-IQ" sz="3200" dirty="0" smtClean="0"/>
              <a:t>2- انه </a:t>
            </a:r>
            <a:r>
              <a:rPr lang="ar-IQ" sz="3200" dirty="0" smtClean="0"/>
              <a:t>أشار إلى </a:t>
            </a:r>
            <a:r>
              <a:rPr lang="ar-IQ" sz="3200" dirty="0" smtClean="0"/>
              <a:t>سبب العقد وسبب الالتزام </a:t>
            </a:r>
            <a:r>
              <a:rPr lang="ar-IQ" sz="3200" dirty="0" smtClean="0"/>
              <a:t>أي </a:t>
            </a:r>
            <a:r>
              <a:rPr lang="ar-IQ" sz="3200" dirty="0" smtClean="0"/>
              <a:t>انه اخذ بنظريتي السبب في </a:t>
            </a:r>
            <a:r>
              <a:rPr lang="ar-IQ" sz="3200" dirty="0" smtClean="0"/>
              <a:t>أن </a:t>
            </a:r>
            <a:r>
              <a:rPr lang="ar-IQ" sz="3200" dirty="0" smtClean="0"/>
              <a:t>واحد </a:t>
            </a:r>
            <a:r>
              <a:rPr lang="ar-IQ" sz="3200" dirty="0" smtClean="0"/>
              <a:t>أي </a:t>
            </a:r>
            <a:r>
              <a:rPr lang="ar-IQ" sz="3200" dirty="0" smtClean="0"/>
              <a:t>جمع بين نقيضين في وقت واحد 0</a:t>
            </a:r>
            <a:br>
              <a:rPr lang="ar-IQ" sz="3200" dirty="0" smtClean="0"/>
            </a:br>
            <a:r>
              <a:rPr lang="ar-IQ" sz="3200" dirty="0" smtClean="0"/>
              <a:t>3- لم يشترط في السبب </a:t>
            </a:r>
            <a:r>
              <a:rPr lang="ar-IQ" sz="3200" dirty="0" smtClean="0"/>
              <a:t>إلا </a:t>
            </a:r>
            <a:r>
              <a:rPr lang="ar-IQ" sz="3200" dirty="0" smtClean="0"/>
              <a:t>شرطا واحدا وهو </a:t>
            </a:r>
            <a:r>
              <a:rPr lang="ar-IQ" sz="3200" dirty="0" smtClean="0"/>
              <a:t>أن </a:t>
            </a:r>
            <a:r>
              <a:rPr lang="ar-IQ" sz="3200" dirty="0" smtClean="0"/>
              <a:t>يكون مشروعا – </a:t>
            </a:r>
            <a:r>
              <a:rPr lang="ar-IQ" sz="3200" dirty="0" smtClean="0"/>
              <a:t>أما </a:t>
            </a:r>
            <a:r>
              <a:rPr lang="ar-IQ" sz="3200" dirty="0" smtClean="0"/>
              <a:t>وجود السبب فهو مفترض </a:t>
            </a:r>
            <a:r>
              <a:rPr lang="ar-IQ" sz="3200" dirty="0" smtClean="0"/>
              <a:t>وان </a:t>
            </a:r>
            <a:r>
              <a:rPr lang="ar-IQ" sz="3200" dirty="0" smtClean="0"/>
              <a:t>كان افتراضه قابلا </a:t>
            </a:r>
            <a:r>
              <a:rPr lang="ar-IQ" sz="3200" dirty="0" smtClean="0"/>
              <a:t>لإثبات </a:t>
            </a:r>
            <a:r>
              <a:rPr lang="ar-IQ" sz="3200" dirty="0" smtClean="0"/>
              <a:t>العكس0</a:t>
            </a:r>
            <a:br>
              <a:rPr lang="ar-IQ" sz="3200" dirty="0" smtClean="0"/>
            </a:br>
            <a:r>
              <a:rPr lang="ar-IQ" sz="3200" dirty="0" smtClean="0"/>
              <a:t>وكان من </a:t>
            </a:r>
            <a:r>
              <a:rPr lang="ar-IQ" sz="3200" dirty="0" smtClean="0"/>
              <a:t>الأفضل إن </a:t>
            </a:r>
            <a:r>
              <a:rPr lang="ar-IQ" sz="3200" dirty="0" smtClean="0"/>
              <a:t>يأخذ بالنظرية الحديثة(نظرية سبب العقد) انسجاما مع اغلب التشريعات المدنية بل وان القضاء العراقي يميل في اغلب </a:t>
            </a:r>
            <a:r>
              <a:rPr lang="ar-IQ" sz="3200" dirty="0" smtClean="0"/>
              <a:t>أحكامه إلى </a:t>
            </a:r>
            <a:r>
              <a:rPr lang="ar-IQ" sz="3200" dirty="0" smtClean="0"/>
              <a:t>النظرية الحديثة0</a:t>
            </a:r>
            <a:endParaRPr lang="en-US" sz="3200" dirty="0"/>
          </a:p>
        </p:txBody>
      </p:sp>
      <p:sp>
        <p:nvSpPr>
          <p:cNvPr id="3" name="عنوان فرعي 2"/>
          <p:cNvSpPr>
            <a:spLocks noGrp="1"/>
          </p:cNvSpPr>
          <p:nvPr>
            <p:ph type="subTitle" idx="1"/>
          </p:nvPr>
        </p:nvSpPr>
        <p:spPr>
          <a:xfrm>
            <a:off x="1371600" y="6143644"/>
            <a:ext cx="6400800" cy="428628"/>
          </a:xfrm>
        </p:spPr>
        <p:txBody>
          <a:bodyPr>
            <a:normAutofit fontScale="85000" lnSpcReduction="20000"/>
          </a:bodyPr>
          <a:lstStyle/>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r>
              <a:rPr lang="ar-IQ" dirty="0" smtClean="0"/>
              <a:t>   </a:t>
            </a:r>
            <a:endParaRPr lang="ar-IQ" dirty="0"/>
          </a:p>
        </p:txBody>
      </p:sp>
      <p:sp>
        <p:nvSpPr>
          <p:cNvPr id="3" name="عنوان فرعي 2"/>
          <p:cNvSpPr>
            <a:spLocks noGrp="1"/>
          </p:cNvSpPr>
          <p:nvPr>
            <p:ph type="subTitle" idx="1"/>
          </p:nvPr>
        </p:nvSpPr>
        <p:spPr>
          <a:xfrm>
            <a:off x="285720" y="428604"/>
            <a:ext cx="8572560" cy="6286544"/>
          </a:xfrm>
        </p:spPr>
        <p:txBody>
          <a:bodyPr>
            <a:normAutofit lnSpcReduction="10000"/>
          </a:bodyPr>
          <a:lstStyle/>
          <a:p>
            <a:pPr algn="r"/>
            <a:endParaRPr lang="en-US" dirty="0" smtClean="0">
              <a:solidFill>
                <a:schemeClr val="tx1"/>
              </a:solidFill>
            </a:endParaRPr>
          </a:p>
          <a:p>
            <a:pPr algn="r"/>
            <a:r>
              <a:rPr lang="ar-IQ" b="1" dirty="0" smtClean="0">
                <a:solidFill>
                  <a:schemeClr val="tx1"/>
                </a:solidFill>
                <a:latin typeface="Andalus" pitchFamily="18" charset="-78"/>
                <a:cs typeface="Andalus" pitchFamily="18" charset="-78"/>
              </a:rPr>
              <a:t>الشروط المقترنة بالعقد</a:t>
            </a:r>
          </a:p>
          <a:p>
            <a:pPr algn="r"/>
            <a:r>
              <a:rPr lang="ar-IQ" dirty="0" smtClean="0">
                <a:solidFill>
                  <a:schemeClr val="tx1"/>
                </a:solidFill>
              </a:rPr>
              <a:t>أشارة </a:t>
            </a:r>
            <a:r>
              <a:rPr lang="ar-IQ" dirty="0" smtClean="0">
                <a:solidFill>
                  <a:schemeClr val="tx1"/>
                </a:solidFill>
              </a:rPr>
              <a:t>المادة 131 مدني </a:t>
            </a:r>
            <a:r>
              <a:rPr lang="ar-IQ" dirty="0" smtClean="0">
                <a:solidFill>
                  <a:schemeClr val="tx1"/>
                </a:solidFill>
              </a:rPr>
              <a:t>إلى </a:t>
            </a:r>
            <a:r>
              <a:rPr lang="ar-IQ" dirty="0" smtClean="0">
                <a:solidFill>
                  <a:schemeClr val="tx1"/>
                </a:solidFill>
              </a:rPr>
              <a:t>حكم الشروط التي تقترن بالعقد والتي تتصل بالمحل </a:t>
            </a:r>
            <a:r>
              <a:rPr lang="ar-IQ" dirty="0" smtClean="0">
                <a:solidFill>
                  <a:schemeClr val="tx1"/>
                </a:solidFill>
              </a:rPr>
              <a:t>أو </a:t>
            </a:r>
            <a:r>
              <a:rPr lang="ar-IQ" dirty="0" smtClean="0">
                <a:solidFill>
                  <a:schemeClr val="tx1"/>
                </a:solidFill>
              </a:rPr>
              <a:t>السبب لذلك تبحث </a:t>
            </a:r>
            <a:r>
              <a:rPr lang="ar-IQ" dirty="0" smtClean="0">
                <a:solidFill>
                  <a:schemeClr val="tx1"/>
                </a:solidFill>
              </a:rPr>
              <a:t>بعدهما وقد </a:t>
            </a:r>
            <a:r>
              <a:rPr lang="ar-IQ" dirty="0" smtClean="0">
                <a:solidFill>
                  <a:schemeClr val="tx1"/>
                </a:solidFill>
              </a:rPr>
              <a:t>نصت المادة المذكورة(1-يجوز </a:t>
            </a:r>
          </a:p>
          <a:p>
            <a:pPr algn="r"/>
            <a:r>
              <a:rPr lang="ar-IQ" dirty="0" smtClean="0">
                <a:solidFill>
                  <a:schemeClr val="tx1"/>
                </a:solidFill>
              </a:rPr>
              <a:t>أن </a:t>
            </a:r>
            <a:r>
              <a:rPr lang="ar-IQ" dirty="0" smtClean="0">
                <a:solidFill>
                  <a:schemeClr val="tx1"/>
                </a:solidFill>
              </a:rPr>
              <a:t>يقترن العقد بشرط يؤكد مقتضاه </a:t>
            </a:r>
            <a:r>
              <a:rPr lang="ar-IQ" dirty="0" smtClean="0">
                <a:solidFill>
                  <a:schemeClr val="tx1"/>
                </a:solidFill>
              </a:rPr>
              <a:t>أو </a:t>
            </a:r>
            <a:r>
              <a:rPr lang="ar-IQ" dirty="0" smtClean="0">
                <a:solidFill>
                  <a:schemeClr val="tx1"/>
                </a:solidFill>
              </a:rPr>
              <a:t>يلائمه </a:t>
            </a:r>
            <a:r>
              <a:rPr lang="ar-IQ" dirty="0" smtClean="0">
                <a:solidFill>
                  <a:schemeClr val="tx1"/>
                </a:solidFill>
              </a:rPr>
              <a:t>أو </a:t>
            </a:r>
            <a:r>
              <a:rPr lang="ar-IQ" dirty="0" smtClean="0">
                <a:solidFill>
                  <a:schemeClr val="tx1"/>
                </a:solidFill>
              </a:rPr>
              <a:t>يكون جاريا به العرف والعادة.</a:t>
            </a:r>
          </a:p>
          <a:p>
            <a:pPr algn="r"/>
            <a:r>
              <a:rPr lang="ar-IQ" dirty="0" smtClean="0">
                <a:solidFill>
                  <a:schemeClr val="tx1"/>
                </a:solidFill>
              </a:rPr>
              <a:t>2- كما يجوز </a:t>
            </a:r>
            <a:r>
              <a:rPr lang="ar-IQ" dirty="0" smtClean="0">
                <a:solidFill>
                  <a:schemeClr val="tx1"/>
                </a:solidFill>
              </a:rPr>
              <a:t>أن </a:t>
            </a:r>
            <a:r>
              <a:rPr lang="ar-IQ" dirty="0" smtClean="0">
                <a:solidFill>
                  <a:schemeClr val="tx1"/>
                </a:solidFill>
              </a:rPr>
              <a:t>يقترن بشرط فيه نفع </a:t>
            </a:r>
            <a:r>
              <a:rPr lang="ar-IQ" dirty="0" smtClean="0">
                <a:solidFill>
                  <a:schemeClr val="tx1"/>
                </a:solidFill>
              </a:rPr>
              <a:t>لأحد </a:t>
            </a:r>
            <a:r>
              <a:rPr lang="ar-IQ" dirty="0" smtClean="0">
                <a:solidFill>
                  <a:schemeClr val="tx1"/>
                </a:solidFill>
              </a:rPr>
              <a:t>العاقدين </a:t>
            </a:r>
            <a:r>
              <a:rPr lang="ar-IQ" dirty="0" smtClean="0">
                <a:solidFill>
                  <a:schemeClr val="tx1"/>
                </a:solidFill>
              </a:rPr>
              <a:t>أو </a:t>
            </a:r>
            <a:r>
              <a:rPr lang="ar-IQ" dirty="0" smtClean="0">
                <a:solidFill>
                  <a:schemeClr val="tx1"/>
                </a:solidFill>
              </a:rPr>
              <a:t>للغيراذا لم يكن ممنوعا قانونا </a:t>
            </a:r>
            <a:r>
              <a:rPr lang="ar-IQ" dirty="0" smtClean="0">
                <a:solidFill>
                  <a:schemeClr val="tx1"/>
                </a:solidFill>
              </a:rPr>
              <a:t>أو </a:t>
            </a:r>
            <a:r>
              <a:rPr lang="ar-IQ" dirty="0" smtClean="0">
                <a:solidFill>
                  <a:schemeClr val="tx1"/>
                </a:solidFill>
              </a:rPr>
              <a:t>مخالفا للنظام العام </a:t>
            </a:r>
            <a:r>
              <a:rPr lang="ar-IQ" dirty="0" smtClean="0">
                <a:solidFill>
                  <a:schemeClr val="tx1"/>
                </a:solidFill>
              </a:rPr>
              <a:t>أو للآداب وإلا </a:t>
            </a:r>
            <a:r>
              <a:rPr lang="ar-IQ" dirty="0" smtClean="0">
                <a:solidFill>
                  <a:schemeClr val="tx1"/>
                </a:solidFill>
              </a:rPr>
              <a:t>لغا الشرط وصح العقد ما لم يكن الشرط هو الدافع </a:t>
            </a:r>
            <a:r>
              <a:rPr lang="ar-IQ" dirty="0" smtClean="0">
                <a:solidFill>
                  <a:schemeClr val="tx1"/>
                </a:solidFill>
              </a:rPr>
              <a:t>للتعاقد فيبطل </a:t>
            </a:r>
            <a:r>
              <a:rPr lang="ar-IQ" dirty="0" smtClean="0">
                <a:solidFill>
                  <a:schemeClr val="tx1"/>
                </a:solidFill>
              </a:rPr>
              <a:t>العقد </a:t>
            </a:r>
            <a:r>
              <a:rPr lang="ar-IQ" dirty="0" smtClean="0">
                <a:solidFill>
                  <a:schemeClr val="tx1"/>
                </a:solidFill>
              </a:rPr>
              <a:t>أيضا</a:t>
            </a:r>
            <a:r>
              <a:rPr lang="en-US" dirty="0" smtClean="0">
                <a:solidFill>
                  <a:schemeClr val="tx1"/>
                </a:solidFill>
              </a:rPr>
              <a:t>   </a:t>
            </a:r>
            <a:r>
              <a:rPr lang="en-US" dirty="0" smtClean="0">
                <a:solidFill>
                  <a:schemeClr val="tx1"/>
                </a:solidFill>
              </a:rPr>
              <a:t>(</a:t>
            </a:r>
          </a:p>
          <a:p>
            <a:pPr algn="r"/>
            <a:r>
              <a:rPr lang="ar-IQ" dirty="0" smtClean="0">
                <a:solidFill>
                  <a:schemeClr val="tx1"/>
                </a:solidFill>
              </a:rPr>
              <a:t>ومن خلال هذا النص نستنتج </a:t>
            </a:r>
            <a:r>
              <a:rPr lang="ar-IQ" dirty="0" smtClean="0">
                <a:solidFill>
                  <a:schemeClr val="tx1"/>
                </a:solidFill>
              </a:rPr>
              <a:t>إن </a:t>
            </a:r>
            <a:r>
              <a:rPr lang="ar-IQ" dirty="0" smtClean="0">
                <a:solidFill>
                  <a:schemeClr val="tx1"/>
                </a:solidFill>
              </a:rPr>
              <a:t>الشروط التي تقترن بالعقد </a:t>
            </a:r>
            <a:r>
              <a:rPr lang="ar-IQ" dirty="0" smtClean="0">
                <a:solidFill>
                  <a:schemeClr val="tx1"/>
                </a:solidFill>
              </a:rPr>
              <a:t>إما إن </a:t>
            </a:r>
            <a:r>
              <a:rPr lang="ar-IQ" dirty="0" smtClean="0">
                <a:solidFill>
                  <a:schemeClr val="tx1"/>
                </a:solidFill>
              </a:rPr>
              <a:t>تكون مشروعة </a:t>
            </a:r>
            <a:r>
              <a:rPr lang="ar-IQ" dirty="0" smtClean="0">
                <a:solidFill>
                  <a:schemeClr val="tx1"/>
                </a:solidFill>
              </a:rPr>
              <a:t>أو </a:t>
            </a:r>
            <a:r>
              <a:rPr lang="ar-IQ" dirty="0" smtClean="0">
                <a:solidFill>
                  <a:schemeClr val="tx1"/>
                </a:solidFill>
              </a:rPr>
              <a:t>غير مشروعة وعلى النحو </a:t>
            </a:r>
            <a:r>
              <a:rPr lang="ar-IQ" dirty="0" smtClean="0">
                <a:solidFill>
                  <a:schemeClr val="tx1"/>
                </a:solidFill>
              </a:rPr>
              <a:t>الآتي:-</a:t>
            </a:r>
            <a:endParaRPr lang="ar-IQ" dirty="0" smtClean="0">
              <a:solidFill>
                <a:schemeClr val="tx1"/>
              </a:solidFill>
            </a:endParaRPr>
          </a:p>
          <a:p>
            <a:pPr algn="r"/>
            <a:endParaRPr lang="ar-IQ" dirty="0" smtClean="0">
              <a:solidFill>
                <a:schemeClr val="tx1"/>
              </a:solidFill>
            </a:endParaRPr>
          </a:p>
          <a:p>
            <a:pPr algn="r"/>
            <a:endParaRPr lang="ar-IQ" dirty="0" smtClean="0">
              <a:solidFill>
                <a:schemeClr val="tx1"/>
              </a:solidFill>
            </a:endParaRPr>
          </a:p>
          <a:p>
            <a:pPr algn="r"/>
            <a:endParaRPr lang="en-US" dirty="0" smtClean="0">
              <a:solidFill>
                <a:schemeClr val="tx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14282" y="285728"/>
            <a:ext cx="8715436" cy="5857916"/>
          </a:xfrm>
        </p:spPr>
        <p:txBody>
          <a:bodyPr>
            <a:normAutofit fontScale="90000"/>
          </a:bodyPr>
          <a:lstStyle/>
          <a:p>
            <a:r>
              <a:rPr lang="ar-IQ" sz="3200" b="1" dirty="0" smtClean="0"/>
              <a:t>1- الشرط المعتبر- </a:t>
            </a:r>
            <a:r>
              <a:rPr lang="ar-IQ" sz="3200" dirty="0" smtClean="0"/>
              <a:t>وهو كل شرط يؤكد مقتضى العقد </a:t>
            </a:r>
            <a:r>
              <a:rPr lang="ar-IQ" sz="3200" dirty="0" smtClean="0"/>
              <a:t>أو </a:t>
            </a:r>
            <a:r>
              <a:rPr lang="ar-IQ" sz="3200" dirty="0" smtClean="0"/>
              <a:t>يلائم مقتضاه </a:t>
            </a:r>
            <a:r>
              <a:rPr lang="ar-IQ" sz="3200" dirty="0" smtClean="0"/>
              <a:t>أو </a:t>
            </a:r>
            <a:r>
              <a:rPr lang="ar-IQ" sz="3200" dirty="0" smtClean="0"/>
              <a:t>كان مما جرى به العرف </a:t>
            </a:r>
            <a:r>
              <a:rPr lang="ar-IQ" sz="3200" dirty="0" smtClean="0"/>
              <a:t>أو </a:t>
            </a:r>
            <a:r>
              <a:rPr lang="ar-IQ" sz="3200" dirty="0" smtClean="0"/>
              <a:t>العادة ,وحكمه صحيحا  كما لو باع شخص </a:t>
            </a:r>
            <a:r>
              <a:rPr lang="ar-IQ" sz="3200" dirty="0" smtClean="0"/>
              <a:t>لآخر </a:t>
            </a:r>
            <a:r>
              <a:rPr lang="ar-IQ" sz="3200" dirty="0" smtClean="0"/>
              <a:t>شيئا واشترط عليه تعجيل الثمن, اويبيع شخص </a:t>
            </a:r>
            <a:r>
              <a:rPr lang="ar-IQ" sz="3200" dirty="0" smtClean="0"/>
              <a:t>لأخر </a:t>
            </a:r>
            <a:r>
              <a:rPr lang="ar-IQ" sz="3200" dirty="0" smtClean="0"/>
              <a:t>شيئا بثمن مؤجل على شرط تقديم ضمان( كفالة </a:t>
            </a:r>
            <a:r>
              <a:rPr lang="ar-IQ" sz="3200" dirty="0" smtClean="0"/>
              <a:t>أو </a:t>
            </a:r>
            <a:r>
              <a:rPr lang="ar-IQ" sz="3200" dirty="0" smtClean="0"/>
              <a:t>رهن) وهذا الشرط يعد </a:t>
            </a:r>
            <a:r>
              <a:rPr lang="ar-IQ" sz="3200" dirty="0" smtClean="0"/>
              <a:t>شرطا مشروعا0</a:t>
            </a:r>
            <a:r>
              <a:rPr lang="ar-IQ" sz="3200" dirty="0" smtClean="0"/>
              <a:t/>
            </a:r>
            <a:br>
              <a:rPr lang="ar-IQ" sz="3200" dirty="0" smtClean="0"/>
            </a:br>
            <a:r>
              <a:rPr lang="ar-IQ" sz="3200" b="1" dirty="0" smtClean="0"/>
              <a:t>2-شرط اللغو- </a:t>
            </a:r>
            <a:r>
              <a:rPr lang="ar-IQ" sz="3200" dirty="0" smtClean="0"/>
              <a:t>وهو الشرط المخالف للقانون </a:t>
            </a:r>
            <a:r>
              <a:rPr lang="ar-IQ" sz="3200" dirty="0" smtClean="0"/>
              <a:t>أو </a:t>
            </a:r>
            <a:r>
              <a:rPr lang="ar-IQ" sz="3200" dirty="0" smtClean="0"/>
              <a:t>المخالف للنظام العام دون </a:t>
            </a:r>
            <a:r>
              <a:rPr lang="ar-IQ" sz="3200" dirty="0" smtClean="0"/>
              <a:t>إن </a:t>
            </a:r>
            <a:r>
              <a:rPr lang="ar-IQ" sz="3200" dirty="0" smtClean="0"/>
              <a:t>يكون هو الدافع للتعاقد كما لو ورد في عقد الرهن شرطا يقضي بتملك الدائن المرتهن المرهون عند عدم دفع المدين الراهن الدين عند حلول </a:t>
            </a:r>
            <a:r>
              <a:rPr lang="ar-IQ" sz="3200" dirty="0" smtClean="0"/>
              <a:t>الأجل </a:t>
            </a:r>
            <a:r>
              <a:rPr lang="ar-IQ" sz="3200" dirty="0" smtClean="0"/>
              <a:t>فهذا الشرط يعد باطلا لمخالفته المادة 1301 مدني عراقي</a:t>
            </a:r>
            <a:br>
              <a:rPr lang="ar-IQ" sz="3200" dirty="0" smtClean="0"/>
            </a:br>
            <a:r>
              <a:rPr lang="ar-IQ" sz="3200" b="1" dirty="0" smtClean="0"/>
              <a:t>3-شرط مبطل- </a:t>
            </a:r>
            <a:r>
              <a:rPr lang="ar-IQ" sz="3200" dirty="0" smtClean="0"/>
              <a:t>وهو الشرط المخالف للقانون </a:t>
            </a:r>
            <a:r>
              <a:rPr lang="ar-IQ" sz="3200" dirty="0" smtClean="0"/>
              <a:t>أو </a:t>
            </a:r>
            <a:r>
              <a:rPr lang="ar-IQ" sz="3200" dirty="0" smtClean="0"/>
              <a:t>النظام العام وكان هو الدافع للتعاقد فيبطل هو والعقد كما لو وهب شخص لامرأة مبلغا واشترط عليها المعاشرة غير المشروعة0</a:t>
            </a:r>
            <a:endParaRPr lang="en-US" sz="3200" dirty="0"/>
          </a:p>
        </p:txBody>
      </p:sp>
      <p:sp>
        <p:nvSpPr>
          <p:cNvPr id="3" name="عنوان فرعي 2"/>
          <p:cNvSpPr>
            <a:spLocks noGrp="1"/>
          </p:cNvSpPr>
          <p:nvPr>
            <p:ph type="subTitle" idx="1"/>
          </p:nvPr>
        </p:nvSpPr>
        <p:spPr>
          <a:xfrm>
            <a:off x="1371600" y="6286520"/>
            <a:ext cx="6400800" cy="285752"/>
          </a:xfrm>
        </p:spPr>
        <p:txBody>
          <a:bodyPr>
            <a:normAutofit fontScale="47500" lnSpcReduction="20000"/>
          </a:bodyPr>
          <a:lstStyle/>
          <a:p>
            <a:endParaRPr lang="en-US" dirty="0"/>
          </a:p>
        </p:txBody>
      </p:sp>
    </p:spTree>
  </p:cSld>
  <p:clrMapOvr>
    <a:masterClrMapping/>
  </p:clrMapOvr>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248</TotalTime>
  <Words>361</Words>
  <PresentationFormat>عرض على الشاشة (3:4)‏</PresentationFormat>
  <Paragraphs>21</Paragraphs>
  <Slides>7</Slides>
  <Notes>1</Notes>
  <HiddenSlides>0</HiddenSlides>
  <MMClips>0</MMClips>
  <ScaleCrop>false</ScaleCrop>
  <HeadingPairs>
    <vt:vector size="4" baseType="variant">
      <vt:variant>
        <vt:lpstr>سمة</vt:lpstr>
      </vt:variant>
      <vt:variant>
        <vt:i4>1</vt:i4>
      </vt:variant>
      <vt:variant>
        <vt:lpstr>عناوين الشرائح</vt:lpstr>
      </vt:variant>
      <vt:variant>
        <vt:i4>7</vt:i4>
      </vt:variant>
    </vt:vector>
  </HeadingPairs>
  <TitlesOfParts>
    <vt:vector size="8" baseType="lpstr">
      <vt:lpstr>سمة Office</vt:lpstr>
      <vt:lpstr>الســـــبـب</vt:lpstr>
      <vt:lpstr>  ب-السبب بمعنى الباعث الدافع للتعاقد إي الغاية البعيدة التي أراد المتعاقد تحقيقها من وراء العقد وهو ما يعرف بسبب العقد والذي يتغير من عقد لأخر, بل هو ليس واحدا حتى في العقد الواحد فمن يبيع غايته القريبة الحصول على الثمن إما الغايات البعيدة(البواعث) تتعدد 0 فقد يشتري بجزء من الثمن شيئا أخر , ويهب الجزء المتبقي للغير ثانيا/ النظرية التقليدية والحديثة في السبب:- النظرية التقليدية في السبب تبنت المعنى الأول للسبب إي الغرض المباشر(السبب القصدي)الذي يقصد الملتزم الوصول إليه من وراء التزامه, واشترطت هذه النظرية في السبب ثلاث شروط وهي:- </vt:lpstr>
      <vt:lpstr> 1- إن يكون السبب موجودا وإلا فلا ينشأ الالتزام وبناءا على ذلك لا تعد سندات المجاملة عقود لانتفاء السبب فهي عبارة عن سندات يعطيها شخص لأخر مجاملة له دون إن تعني وجود دين حقيقي,ووجود السبب مطلوب ابتداءا وانتهاءا إي ضرورة وجود السبب وقت إبرام العقد وبقائه لحين تنفيذه فان تخلف فقد يؤثر على بقاء العقد كما نرى في العقود الملزمة للجانبين إذ تعرف فيه قاعدة الدفع بعدم التنفيذ والفسخ وتحمل التبعه0 2- إن يكون السبب صحيحا إي لاموهوما ولا صوريا, فالسبب الموهوم هو ذلك السبب الذي لاوجود له إلا في تفكير ومخيلة المتعاقد كما لو باع شخص داره لأخر معتقدا انه نقل إلى مدينة أخرى, إما السبب الصوري فهو سبب غير حقيقي وإذا ذكر سبب فيعد هو السبب الحقيقي مالم يثبت العكس </vt:lpstr>
      <vt:lpstr> 3- إن يكون السبب مشروعا, يكون السبب  مشروعا  إذا كان لايخالف القانون او النظام العام والآداب العامة , وعليه يكون العقد باطلا إذا دفع شخص لأخر مبلغ من النقود مقابل ارتكاب جريمة, او إن يستأجر شخص دارا لإغراض الدعارة اولإقامة حفلات راقصة0 ثالثا/ نظرية السبب في القانون المدني العراقي :- خصص القانون المدني للسبب مادة واحدة وهي المادة 132 التي نصت( 1-يكون العقد باطلا إذا التزم المتعاقد دون سبب أو لسبب ممنوع قانونا ومخالف للنظام العام اوللاداب. 2 – ويفترض في كل التزام إن له سببا مشروعا ولو لم يذكر هذا السبب في العقد ما لم يقم الدليل على غير ذلك0 3- أما إذا ذكر سبب في العقد فيعتبر انه السبب الحقيقي حتى يقوم الدليل على ما يخالف ذلك)0 </vt:lpstr>
      <vt:lpstr>نستنتج من خلال هذا النص إن القانون المدني تعامل مع السبب على النحو الآتي :- 1- انه جعل السبب ركنا ثالثا من أركان العقد إضافة لركني التراضي والمحل 2- انه أشار إلى سبب العقد وسبب الالتزام أي انه اخذ بنظريتي السبب في أن واحد أي جمع بين نقيضين في وقت واحد 0 3- لم يشترط في السبب إلا شرطا واحدا وهو أن يكون مشروعا – أما وجود السبب فهو مفترض وان كان افتراضه قابلا لإثبات العكس0 وكان من الأفضل إن يأخذ بالنظرية الحديثة(نظرية سبب العقد) انسجاما مع اغلب التشريعات المدنية بل وان القضاء العراقي يميل في اغلب أحكامه إلى النظرية الحديثة0</vt:lpstr>
      <vt:lpstr>   </vt:lpstr>
      <vt:lpstr>1- الشرط المعتبر- وهو كل شرط يؤكد مقتضى العقد أو يلائم مقتضاه أو كان مما جرى به العرف أو العادة ,وحكمه صحيحا  كما لو باع شخص لآخر شيئا واشترط عليه تعجيل الثمن, اويبيع شخص لأخر شيئا بثمن مؤجل على شرط تقديم ضمان( كفالة أو رهن) وهذا الشرط يعد شرطا مشروعا0 2-شرط اللغو- وهو الشرط المخالف للقانون أو المخالف للنظام العام دون إن يكون هو الدافع للتعاقد كما لو ورد في عقد الرهن شرطا يقضي بتملك الدائن المرتهن المرهون عند عدم دفع المدين الراهن الدين عند حلول الأجل فهذا الشرط يعد باطلا لمخالفته المادة 1301 مدني عراقي 3-شرط مبطل- وهو الشرط المخالف للقانون أو النظام العام وكان هو الدافع للتعاقد فيبطل هو والعقد كما لو وهب شخص لامرأة مبلغا واشترط عليها المعاشرة غير المشروعة0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الســـــبـب</dc:title>
  <dc:creator>Malak-AL-Hob</dc:creator>
  <cp:lastModifiedBy>mohammed</cp:lastModifiedBy>
  <cp:revision>51</cp:revision>
  <dcterms:created xsi:type="dcterms:W3CDTF">2013-11-04T17:14:16Z</dcterms:created>
  <dcterms:modified xsi:type="dcterms:W3CDTF">2013-11-06T03:59:20Z</dcterms:modified>
</cp:coreProperties>
</file>