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60" r:id="rId3"/>
    <p:sldId id="257" r:id="rId4"/>
    <p:sldId id="261" r:id="rId5"/>
    <p:sldId id="258" r:id="rId6"/>
    <p:sldId id="259" r:id="rId7"/>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01/01/1435</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01/01/1435</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01/01/1435</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01/01/1435</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01/01/1435</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01/01/1435</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01/01/1435</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01/01/1435</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01/01/1435</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01/01/1435</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01/01/1435</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01/01/1435</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85720" y="214291"/>
            <a:ext cx="8572560" cy="1071570"/>
          </a:xfrm>
        </p:spPr>
        <p:txBody>
          <a:bodyPr>
            <a:noAutofit/>
          </a:bodyPr>
          <a:lstStyle/>
          <a:p>
            <a:pPr algn="r"/>
            <a:r>
              <a:rPr lang="ar-IQ" sz="3200" dirty="0" smtClean="0"/>
              <a:t>                                 </a:t>
            </a:r>
            <a:r>
              <a:rPr lang="ar-IQ" sz="3200" dirty="0" smtClean="0"/>
              <a:t/>
            </a:r>
            <a:br>
              <a:rPr lang="ar-IQ" sz="3200" dirty="0" smtClean="0"/>
            </a:br>
            <a:r>
              <a:rPr lang="ar-IQ" sz="3200" dirty="0" smtClean="0"/>
              <a:t/>
            </a:r>
            <a:br>
              <a:rPr lang="ar-IQ" sz="3200" dirty="0" smtClean="0"/>
            </a:br>
            <a:r>
              <a:rPr lang="ar-IQ" sz="3200" dirty="0" smtClean="0"/>
              <a:t>                      </a:t>
            </a:r>
            <a:br>
              <a:rPr lang="ar-IQ" sz="3200" dirty="0" smtClean="0"/>
            </a:br>
            <a:r>
              <a:rPr lang="ar-IQ" sz="3600" b="1" dirty="0" smtClean="0">
                <a:latin typeface="Andalus" pitchFamily="18" charset="-78"/>
                <a:cs typeface="Andalus" pitchFamily="18" charset="-78"/>
              </a:rPr>
              <a:t> </a:t>
            </a:r>
            <a:r>
              <a:rPr lang="ar-IQ" sz="3600" b="1" dirty="0" smtClean="0">
                <a:latin typeface="Andalus" pitchFamily="18" charset="-78"/>
                <a:cs typeface="Andalus" pitchFamily="18" charset="-78"/>
              </a:rPr>
              <a:t>                      </a:t>
            </a:r>
            <a:r>
              <a:rPr lang="ar-IQ" sz="3600" b="1" dirty="0" smtClean="0">
                <a:latin typeface="Andalus" pitchFamily="18" charset="-78"/>
                <a:cs typeface="Andalus" pitchFamily="18" charset="-78"/>
              </a:rPr>
              <a:t>المحاضرة الثالثة </a:t>
            </a:r>
            <a:r>
              <a:rPr lang="ar-IQ" sz="3600" b="1" dirty="0" smtClean="0">
                <a:latin typeface="Andalus" pitchFamily="18" charset="-78"/>
                <a:cs typeface="Andalus" pitchFamily="18" charset="-78"/>
              </a:rPr>
              <a:t>والعشرون</a:t>
            </a:r>
            <a:br>
              <a:rPr lang="ar-IQ" sz="3600" b="1" dirty="0" smtClean="0">
                <a:latin typeface="Andalus" pitchFamily="18" charset="-78"/>
                <a:cs typeface="Andalus" pitchFamily="18" charset="-78"/>
              </a:rPr>
            </a:br>
            <a:r>
              <a:rPr lang="ar-IQ" sz="3600" b="1" dirty="0" smtClean="0">
                <a:latin typeface="Andalus" pitchFamily="18" charset="-78"/>
                <a:cs typeface="Andalus" pitchFamily="18" charset="-78"/>
              </a:rPr>
              <a:t>                    </a:t>
            </a:r>
            <a:r>
              <a:rPr lang="ar-IQ" sz="3600" b="1" dirty="0" smtClean="0">
                <a:latin typeface="Andalus" pitchFamily="18" charset="-78"/>
                <a:cs typeface="Andalus" pitchFamily="18" charset="-78"/>
              </a:rPr>
              <a:t>            المــــــــــــحـــــــــل</a:t>
            </a:r>
            <a:r>
              <a:rPr lang="ar-IQ" sz="3200" dirty="0" smtClean="0"/>
              <a:t/>
            </a:r>
            <a:br>
              <a:rPr lang="ar-IQ" sz="3200" dirty="0" smtClean="0"/>
            </a:br>
            <a:r>
              <a:rPr lang="ar-IQ" sz="3200" dirty="0" smtClean="0"/>
              <a:t/>
            </a:r>
            <a:br>
              <a:rPr lang="ar-IQ" sz="3200" dirty="0" smtClean="0"/>
            </a:br>
            <a:r>
              <a:rPr lang="ar-IQ" sz="3200" dirty="0" smtClean="0"/>
              <a:t/>
            </a:r>
            <a:br>
              <a:rPr lang="ar-IQ" sz="3200" dirty="0" smtClean="0"/>
            </a:br>
            <a:endParaRPr lang="ar-IQ" sz="3200" dirty="0"/>
          </a:p>
        </p:txBody>
      </p:sp>
      <p:sp>
        <p:nvSpPr>
          <p:cNvPr id="3" name="عنوان فرعي 2"/>
          <p:cNvSpPr>
            <a:spLocks noGrp="1"/>
          </p:cNvSpPr>
          <p:nvPr>
            <p:ph type="subTitle" idx="1"/>
          </p:nvPr>
        </p:nvSpPr>
        <p:spPr>
          <a:xfrm>
            <a:off x="214282" y="1428736"/>
            <a:ext cx="8786874" cy="5143536"/>
          </a:xfrm>
        </p:spPr>
        <p:txBody>
          <a:bodyPr>
            <a:normAutofit/>
          </a:bodyPr>
          <a:lstStyle/>
          <a:p>
            <a:pPr algn="r"/>
            <a:r>
              <a:rPr lang="ar-IQ" b="1" u="sng" dirty="0" smtClean="0">
                <a:solidFill>
                  <a:schemeClr val="tx1"/>
                </a:solidFill>
              </a:rPr>
              <a:t>المحل </a:t>
            </a:r>
            <a:r>
              <a:rPr lang="ar-IQ" b="1" u="sng" dirty="0" smtClean="0">
                <a:solidFill>
                  <a:schemeClr val="tx1"/>
                </a:solidFill>
              </a:rPr>
              <a:t>:-</a:t>
            </a:r>
            <a:r>
              <a:rPr lang="ar-IQ" dirty="0" smtClean="0">
                <a:solidFill>
                  <a:schemeClr val="tx1"/>
                </a:solidFill>
              </a:rPr>
              <a:t>هو </a:t>
            </a:r>
            <a:r>
              <a:rPr lang="ar-IQ" dirty="0" smtClean="0">
                <a:solidFill>
                  <a:schemeClr val="tx1"/>
                </a:solidFill>
              </a:rPr>
              <a:t>المعقود عليه إي ما يرد عليه العقد ويرتب أثره فيه ,وهو غير محل الالتزام الذي يعني الأداء الذي ينبغي على المدين القيام به لمصلحة الدائن وهواما نقل حق عيني او قيام بعمل او امتناع عن عمل </a:t>
            </a:r>
            <a:br>
              <a:rPr lang="ar-IQ" dirty="0" smtClean="0">
                <a:solidFill>
                  <a:schemeClr val="tx1"/>
                </a:solidFill>
              </a:rPr>
            </a:br>
            <a:r>
              <a:rPr lang="ar-IQ" b="1" dirty="0" smtClean="0">
                <a:solidFill>
                  <a:schemeClr val="tx1"/>
                </a:solidFill>
                <a:latin typeface="Andalus" pitchFamily="18" charset="-78"/>
                <a:cs typeface="Andalus" pitchFamily="18" charset="-78"/>
              </a:rPr>
              <a:t>شروط المحل:-</a:t>
            </a:r>
            <a:r>
              <a:rPr lang="ar-IQ" dirty="0" smtClean="0">
                <a:solidFill>
                  <a:schemeClr val="tx1"/>
                </a:solidFill>
              </a:rPr>
              <a:t/>
            </a:r>
            <a:br>
              <a:rPr lang="ar-IQ" dirty="0" smtClean="0">
                <a:solidFill>
                  <a:schemeClr val="tx1"/>
                </a:solidFill>
              </a:rPr>
            </a:br>
            <a:r>
              <a:rPr lang="ar-IQ" dirty="0" smtClean="0">
                <a:solidFill>
                  <a:schemeClr val="tx1"/>
                </a:solidFill>
              </a:rPr>
              <a:t>يشترط في المحل ثلاث شروط وهي:-</a:t>
            </a:r>
            <a:br>
              <a:rPr lang="ar-IQ" dirty="0" smtClean="0">
                <a:solidFill>
                  <a:schemeClr val="tx1"/>
                </a:solidFill>
              </a:rPr>
            </a:br>
            <a:r>
              <a:rPr lang="ar-IQ" dirty="0" smtClean="0">
                <a:solidFill>
                  <a:schemeClr val="tx1"/>
                </a:solidFill>
              </a:rPr>
              <a:t>1- إن يكون المحل موجودا او ممكنا</a:t>
            </a:r>
            <a:br>
              <a:rPr lang="ar-IQ" dirty="0" smtClean="0">
                <a:solidFill>
                  <a:schemeClr val="tx1"/>
                </a:solidFill>
              </a:rPr>
            </a:br>
            <a:r>
              <a:rPr lang="ar-IQ" dirty="0" smtClean="0">
                <a:solidFill>
                  <a:schemeClr val="tx1"/>
                </a:solidFill>
              </a:rPr>
              <a:t>2-إن يكون المحل معينا او قابلا للتعيين</a:t>
            </a:r>
            <a:br>
              <a:rPr lang="ar-IQ" dirty="0" smtClean="0">
                <a:solidFill>
                  <a:schemeClr val="tx1"/>
                </a:solidFill>
              </a:rPr>
            </a:br>
            <a:r>
              <a:rPr lang="ar-IQ" dirty="0" smtClean="0">
                <a:solidFill>
                  <a:schemeClr val="tx1"/>
                </a:solidFill>
              </a:rPr>
              <a:t>3-إن يكون المحل قابلا للتعامل فيه (مشروعا)</a:t>
            </a:r>
            <a:endParaRPr lang="ar-IQ"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85720" y="214290"/>
            <a:ext cx="8643998" cy="6000791"/>
          </a:xfrm>
        </p:spPr>
        <p:txBody>
          <a:bodyPr>
            <a:noAutofit/>
          </a:bodyPr>
          <a:lstStyle/>
          <a:p>
            <a:pPr algn="r"/>
            <a:r>
              <a:rPr lang="ar-IQ" sz="2800" dirty="0" smtClean="0"/>
              <a:t>وفيما </a:t>
            </a:r>
            <a:r>
              <a:rPr lang="ar-IQ" sz="2800" dirty="0" smtClean="0"/>
              <a:t>يلي توضيحا لهذه الشروط:-</a:t>
            </a:r>
            <a:br>
              <a:rPr lang="ar-IQ" sz="2800" dirty="0" smtClean="0"/>
            </a:br>
            <a:r>
              <a:rPr lang="ar-IQ" sz="2800" b="1" dirty="0" smtClean="0">
                <a:latin typeface="Andalus" pitchFamily="18" charset="-78"/>
                <a:cs typeface="Andalus" pitchFamily="18" charset="-78"/>
              </a:rPr>
              <a:t>1- </a:t>
            </a:r>
            <a:r>
              <a:rPr lang="ar-IQ" sz="2800" b="1" dirty="0" smtClean="0">
                <a:latin typeface="Andalus" pitchFamily="18" charset="-78"/>
                <a:cs typeface="Andalus" pitchFamily="18" charset="-78"/>
              </a:rPr>
              <a:t>الوجود </a:t>
            </a:r>
            <a:r>
              <a:rPr lang="ar-IQ" sz="2800" b="1" dirty="0" smtClean="0">
                <a:latin typeface="Andalus" pitchFamily="18" charset="-78"/>
                <a:cs typeface="Andalus" pitchFamily="18" charset="-78"/>
              </a:rPr>
              <a:t>والإمكان</a:t>
            </a:r>
            <a:r>
              <a:rPr lang="ar-IQ" sz="2800" dirty="0" smtClean="0"/>
              <a:t/>
            </a:r>
            <a:br>
              <a:rPr lang="ar-IQ" sz="2800" dirty="0" smtClean="0"/>
            </a:br>
            <a:r>
              <a:rPr lang="ar-IQ" sz="2800" dirty="0" smtClean="0"/>
              <a:t>شرط الوجود ينصرف إلى الحالة التي يكون فيها المحل حقا عينيا, </a:t>
            </a:r>
            <a:r>
              <a:rPr lang="ar-IQ" sz="2800" dirty="0" smtClean="0"/>
              <a:t>إذ </a:t>
            </a:r>
            <a:r>
              <a:rPr lang="ar-IQ" sz="2800" dirty="0" smtClean="0"/>
              <a:t>ينبغي إن يكون </a:t>
            </a:r>
            <a:r>
              <a:rPr lang="ar-IQ" sz="2800" dirty="0" smtClean="0"/>
              <a:t>الشيء </a:t>
            </a:r>
            <a:r>
              <a:rPr lang="ar-IQ" sz="2800" dirty="0" smtClean="0"/>
              <a:t>محل الحق موجودا لحظة </a:t>
            </a:r>
            <a:r>
              <a:rPr lang="ar-IQ" sz="2800" dirty="0" smtClean="0"/>
              <a:t>إبرام </a:t>
            </a:r>
            <a:r>
              <a:rPr lang="ar-IQ" sz="2800" dirty="0" smtClean="0"/>
              <a:t>العقد </a:t>
            </a:r>
            <a:r>
              <a:rPr lang="ar-IQ" sz="2800" dirty="0" smtClean="0"/>
              <a:t>وإلا </a:t>
            </a:r>
            <a:r>
              <a:rPr lang="ar-IQ" sz="2800" dirty="0" smtClean="0"/>
              <a:t>كان العقد باطلا لتخلف ركن من </a:t>
            </a:r>
            <a:r>
              <a:rPr lang="ar-IQ" sz="2800" dirty="0" smtClean="0"/>
              <a:t>أركانه والعبرة </a:t>
            </a:r>
            <a:r>
              <a:rPr lang="ar-IQ" sz="2800" dirty="0" smtClean="0"/>
              <a:t>بوجود المحل وقت انعقاد العقد </a:t>
            </a:r>
            <a:r>
              <a:rPr lang="ar-IQ" sz="2800" dirty="0" smtClean="0"/>
              <a:t>فإذا </a:t>
            </a:r>
            <a:r>
              <a:rPr lang="ar-IQ" sz="2800" dirty="0" smtClean="0"/>
              <a:t>هلك </a:t>
            </a:r>
            <a:r>
              <a:rPr lang="ar-IQ" sz="2800" dirty="0" smtClean="0"/>
              <a:t>الشيء </a:t>
            </a:r>
            <a:r>
              <a:rPr lang="ar-IQ" sz="2800" dirty="0" smtClean="0"/>
              <a:t>بعد انعقاد العقد قد نصبح </a:t>
            </a:r>
            <a:r>
              <a:rPr lang="ar-IQ" sz="2800" dirty="0" smtClean="0"/>
              <a:t>أمام </a:t>
            </a:r>
            <a:r>
              <a:rPr lang="ar-IQ" sz="2800" dirty="0" smtClean="0"/>
              <a:t>استحالة في التنفيذ 0</a:t>
            </a:r>
            <a:br>
              <a:rPr lang="ar-IQ" sz="2800" dirty="0" smtClean="0"/>
            </a:br>
            <a:r>
              <a:rPr lang="ar-IQ" sz="2800" dirty="0" smtClean="0"/>
              <a:t>إما إذا كان الشيء ممكن الوجود في المستقبل وعين  تعيينا نافيا للجهالة الفاحشة وانصرفت إلى ذلك نية الطرفين المتعاقدين فيبقى العقد صحيحا استنادا لنص المادة 129/ 1 من القانون المدني</a:t>
            </a:r>
            <a:br>
              <a:rPr lang="ar-IQ" sz="2800" dirty="0" smtClean="0"/>
            </a:br>
            <a:r>
              <a:rPr lang="ar-IQ" sz="2800" dirty="0" smtClean="0"/>
              <a:t> ويستثنى من هذا الحكم حالتان هما::-</a:t>
            </a:r>
            <a:br>
              <a:rPr lang="ar-IQ" sz="2800" dirty="0" smtClean="0"/>
            </a:br>
            <a:r>
              <a:rPr lang="ar-IQ" sz="2800" b="1" dirty="0" smtClean="0"/>
              <a:t>أ/</a:t>
            </a:r>
            <a:r>
              <a:rPr lang="ar-IQ" sz="2800" b="1" dirty="0" err="1" smtClean="0"/>
              <a:t>التركه</a:t>
            </a:r>
            <a:r>
              <a:rPr lang="ar-IQ" sz="2800" b="1" dirty="0" smtClean="0"/>
              <a:t> المستقبلة </a:t>
            </a:r>
            <a:r>
              <a:rPr lang="ar-IQ" sz="2800" dirty="0" smtClean="0"/>
              <a:t>– </a:t>
            </a:r>
            <a:r>
              <a:rPr lang="ar-IQ" sz="2800" dirty="0" smtClean="0"/>
              <a:t>إذ أشارة </a:t>
            </a:r>
            <a:r>
              <a:rPr lang="ar-IQ" sz="2800" dirty="0" smtClean="0"/>
              <a:t>المادة 129/ 2 مدني إلى إن التعامل بتركة </a:t>
            </a:r>
            <a:r>
              <a:rPr lang="ar-IQ" sz="2800" dirty="0" smtClean="0"/>
              <a:t>إنسان </a:t>
            </a:r>
            <a:r>
              <a:rPr lang="ar-IQ" sz="2800" dirty="0" smtClean="0"/>
              <a:t>على قيد الحياة باطلا لمخالفة ذلك النظام العام </a:t>
            </a:r>
            <a:r>
              <a:rPr lang="ar-IQ" sz="2800" dirty="0" smtClean="0"/>
              <a:t>والآداب </a:t>
            </a:r>
            <a:r>
              <a:rPr lang="ar-IQ" sz="2800" dirty="0" smtClean="0"/>
              <a:t>العامة, ففيه معنى المضاربة على حياة </a:t>
            </a:r>
            <a:r>
              <a:rPr lang="ar-IQ" sz="2800" dirty="0" smtClean="0"/>
              <a:t>إنسان </a:t>
            </a:r>
            <a:r>
              <a:rPr lang="ar-IQ" sz="2800" dirty="0" smtClean="0"/>
              <a:t>لايزال على قيد الحياة ويبقى التعامل باطلا حتى وان رضي بذلك المورث نفسه0</a:t>
            </a:r>
            <a:endParaRPr lang="ar-IQ" sz="2800" dirty="0"/>
          </a:p>
        </p:txBody>
      </p:sp>
      <p:sp>
        <p:nvSpPr>
          <p:cNvPr id="3" name="عنوان فرعي 2"/>
          <p:cNvSpPr>
            <a:spLocks noGrp="1"/>
          </p:cNvSpPr>
          <p:nvPr>
            <p:ph type="subTitle" idx="1"/>
          </p:nvPr>
        </p:nvSpPr>
        <p:spPr>
          <a:xfrm>
            <a:off x="1371600" y="6357958"/>
            <a:ext cx="6400800" cy="214314"/>
          </a:xfrm>
        </p:spPr>
        <p:txBody>
          <a:bodyPr>
            <a:normAutofit fontScale="32500" lnSpcReduction="20000"/>
          </a:bodyPr>
          <a:lstStyle/>
          <a:p>
            <a:endParaRPr lang="ar-IQ"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85728"/>
            <a:ext cx="8715436" cy="6286543"/>
          </a:xfrm>
        </p:spPr>
        <p:txBody>
          <a:bodyPr>
            <a:noAutofit/>
          </a:bodyPr>
          <a:lstStyle/>
          <a:p>
            <a:pPr algn="r"/>
            <a:r>
              <a:rPr lang="ar-IQ" sz="3200" dirty="0" smtClean="0"/>
              <a:t/>
            </a:r>
            <a:br>
              <a:rPr lang="ar-IQ" sz="3200" dirty="0" smtClean="0"/>
            </a:br>
            <a:r>
              <a:rPr lang="ar-IQ" sz="3200" dirty="0" smtClean="0"/>
              <a:t/>
            </a:r>
            <a:br>
              <a:rPr lang="ar-IQ" sz="3200" dirty="0" smtClean="0"/>
            </a:br>
            <a:r>
              <a:rPr lang="ar-IQ" sz="3200" dirty="0" smtClean="0"/>
              <a:t/>
            </a:r>
            <a:br>
              <a:rPr lang="ar-IQ" sz="3200" dirty="0" smtClean="0"/>
            </a:br>
            <a:r>
              <a:rPr lang="ar-IQ" sz="3200" dirty="0" smtClean="0"/>
              <a:t/>
            </a:r>
            <a:br>
              <a:rPr lang="ar-IQ" sz="3200" dirty="0" smtClean="0"/>
            </a:br>
            <a:r>
              <a:rPr lang="ar-IQ" sz="3200" dirty="0" smtClean="0"/>
              <a:t/>
            </a:r>
            <a:br>
              <a:rPr lang="ar-IQ" sz="3200" dirty="0" smtClean="0"/>
            </a:br>
            <a:r>
              <a:rPr lang="ar-IQ" sz="3200" dirty="0" smtClean="0"/>
              <a:t/>
            </a:r>
            <a:br>
              <a:rPr lang="ar-IQ" sz="3200" dirty="0" smtClean="0"/>
            </a:br>
            <a:r>
              <a:rPr lang="ar-IQ" sz="3200" b="1" dirty="0" smtClean="0"/>
              <a:t>ب</a:t>
            </a:r>
            <a:r>
              <a:rPr lang="ar-IQ" sz="3200" b="1" dirty="0" smtClean="0"/>
              <a:t>/ هبة  </a:t>
            </a:r>
            <a:r>
              <a:rPr lang="ar-IQ" sz="3200" b="1" dirty="0" smtClean="0"/>
              <a:t>الأموال </a:t>
            </a:r>
            <a:r>
              <a:rPr lang="ar-IQ" sz="3200" b="1" dirty="0" smtClean="0"/>
              <a:t>المستقبلة </a:t>
            </a:r>
            <a:r>
              <a:rPr lang="ar-IQ" sz="3200" dirty="0" smtClean="0"/>
              <a:t>إذ </a:t>
            </a:r>
            <a:r>
              <a:rPr lang="ar-IQ" sz="3200" dirty="0" smtClean="0"/>
              <a:t>تعتبر باطلة استنادا لنص المادة 609 مدني عراقي والتي نصت(يشترط وجود الموهوب وقت الهبة ويلزم إن يكون معينا مملوكا للواهب)  </a:t>
            </a:r>
            <a:br>
              <a:rPr lang="ar-IQ" sz="3200" dirty="0" smtClean="0"/>
            </a:br>
            <a:r>
              <a:rPr lang="ar-IQ" sz="3200" dirty="0" smtClean="0"/>
              <a:t>إما عن شرط </a:t>
            </a:r>
            <a:r>
              <a:rPr lang="ar-IQ" sz="3200" dirty="0" smtClean="0"/>
              <a:t>الإمكان </a:t>
            </a:r>
            <a:r>
              <a:rPr lang="ar-IQ" sz="3200" dirty="0" smtClean="0"/>
              <a:t>فينصرف إلى الحالة التي يكون فيها المحل قيام بعمل </a:t>
            </a:r>
            <a:r>
              <a:rPr lang="ar-IQ" sz="3200" dirty="0" smtClean="0"/>
              <a:t>إذ </a:t>
            </a:r>
            <a:r>
              <a:rPr lang="ar-IQ" sz="3200" dirty="0" smtClean="0"/>
              <a:t>ينبغي إن يكون العمل ممكنا او على </a:t>
            </a:r>
            <a:r>
              <a:rPr lang="ar-IQ" sz="3200" dirty="0" smtClean="0"/>
              <a:t>الأقل </a:t>
            </a:r>
            <a:r>
              <a:rPr lang="ar-IQ" sz="3200" dirty="0" smtClean="0"/>
              <a:t>قابلا للتعيين فان كان العمل مستحيلا فان الاستحالة إما مطلقة اونسبية0</a:t>
            </a:r>
            <a:br>
              <a:rPr lang="ar-IQ" sz="3200" dirty="0" smtClean="0"/>
            </a:br>
            <a:r>
              <a:rPr lang="ar-IQ" sz="3200" dirty="0" smtClean="0"/>
              <a:t>فالاستحالة المطلقة تعني إن يكون العمل الذي التزم به المدين مستحيلا بالنسبة له ولغيره وهي </a:t>
            </a:r>
            <a:r>
              <a:rPr lang="ar-IQ" sz="3200" b="1" dirty="0" smtClean="0"/>
              <a:t>نوعان: </a:t>
            </a:r>
            <a:r>
              <a:rPr lang="ar-IQ" sz="3200" dirty="0" smtClean="0"/>
              <a:t>إما طبيعية او قانونية , فالطبيعية تعني إن العمل لا يمكن القيام به من قبل المدين وغيره بحكم الطبيعة كما لو التزم شخص نحو </a:t>
            </a:r>
            <a:r>
              <a:rPr lang="ar-IQ" sz="3200" dirty="0" smtClean="0"/>
              <a:t>أخر </a:t>
            </a:r>
            <a:r>
              <a:rPr lang="ar-IQ" sz="3200" dirty="0" smtClean="0"/>
              <a:t>بأن يمسك له السماء بأصبعه او إن يعبر له المحيط سباحة, إما القانونية فهي استحالة القيام بالعمل بحكم القانون كما لو تعهد محام تجاه موكله بالطعن بالحكم رغم فوات المدد المحددة للطعن0</a:t>
            </a:r>
            <a:br>
              <a:rPr lang="ar-IQ" sz="3200" dirty="0" smtClean="0"/>
            </a:br>
            <a:r>
              <a:rPr lang="ar-IQ" sz="3200" dirty="0" smtClean="0"/>
              <a:t/>
            </a:r>
            <a:br>
              <a:rPr lang="ar-IQ" sz="3200" dirty="0" smtClean="0"/>
            </a:br>
            <a:r>
              <a:rPr lang="ar-IQ" sz="3200" dirty="0" smtClean="0"/>
              <a:t/>
            </a:r>
            <a:br>
              <a:rPr lang="ar-IQ" sz="3200" dirty="0" smtClean="0"/>
            </a:br>
            <a:r>
              <a:rPr lang="ar-IQ" sz="3200" dirty="0" smtClean="0"/>
              <a:t/>
            </a:r>
            <a:br>
              <a:rPr lang="ar-IQ" sz="3200" dirty="0" smtClean="0"/>
            </a:br>
            <a:r>
              <a:rPr lang="ar-IQ" sz="3200" dirty="0" smtClean="0"/>
              <a:t/>
            </a:r>
            <a:br>
              <a:rPr lang="ar-IQ" sz="3200" dirty="0" smtClean="0"/>
            </a:br>
            <a:r>
              <a:rPr lang="ar-IQ" sz="3200" dirty="0" smtClean="0"/>
              <a:t/>
            </a:r>
            <a:br>
              <a:rPr lang="ar-IQ" sz="3200" dirty="0" smtClean="0"/>
            </a:br>
            <a:endParaRPr lang="ar-IQ" sz="3200" dirty="0"/>
          </a:p>
        </p:txBody>
      </p:sp>
      <p:sp>
        <p:nvSpPr>
          <p:cNvPr id="3" name="عنوان فرعي 2"/>
          <p:cNvSpPr>
            <a:spLocks noGrp="1"/>
          </p:cNvSpPr>
          <p:nvPr>
            <p:ph type="subTitle" idx="1"/>
          </p:nvPr>
        </p:nvSpPr>
        <p:spPr>
          <a:xfrm>
            <a:off x="1371600" y="6500834"/>
            <a:ext cx="6400800" cy="357166"/>
          </a:xfrm>
        </p:spPr>
        <p:txBody>
          <a:bodyPr>
            <a:normAutofit fontScale="62500" lnSpcReduction="20000"/>
          </a:bodyPr>
          <a:lstStyle/>
          <a:p>
            <a:r>
              <a:rPr lang="ar-IQ" dirty="0" smtClean="0"/>
              <a:t>                  </a:t>
            </a:r>
            <a:endParaRPr lang="ar-IQ"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0"/>
            <a:ext cx="8715436" cy="5715040"/>
          </a:xfrm>
        </p:spPr>
        <p:txBody>
          <a:bodyPr>
            <a:noAutofit/>
          </a:bodyPr>
          <a:lstStyle/>
          <a:p>
            <a:pPr algn="r"/>
            <a:r>
              <a:rPr lang="ar-IQ" sz="3200" dirty="0" smtClean="0"/>
              <a:t>والاستحالة المطلقة( طبيعية-قانونية) يكون فيها العقد باطلا استنادا لنص المادة127/ 1 مدني </a:t>
            </a:r>
            <a:r>
              <a:rPr lang="ar-IQ" sz="3200" dirty="0" smtClean="0"/>
              <a:t>إذ </a:t>
            </a:r>
            <a:r>
              <a:rPr lang="ar-IQ" sz="3200" dirty="0" smtClean="0"/>
              <a:t>نصت(إذا كان محل الالتزام </a:t>
            </a:r>
            <a:r>
              <a:rPr lang="ar-IQ" sz="3200" dirty="0" smtClean="0"/>
              <a:t>مستحيلا استحالة </a:t>
            </a:r>
            <a:r>
              <a:rPr lang="ar-IQ" sz="3200" dirty="0" smtClean="0"/>
              <a:t>مطلقة كان العقد باطلا)</a:t>
            </a:r>
            <a:br>
              <a:rPr lang="ar-IQ" sz="3200" dirty="0" smtClean="0"/>
            </a:br>
            <a:r>
              <a:rPr lang="ar-IQ" sz="3200" dirty="0" smtClean="0"/>
              <a:t/>
            </a:r>
            <a:br>
              <a:rPr lang="ar-IQ" sz="3200" dirty="0" smtClean="0"/>
            </a:br>
            <a:r>
              <a:rPr lang="ar-IQ" sz="3200" dirty="0" smtClean="0"/>
              <a:t>إما </a:t>
            </a:r>
            <a:r>
              <a:rPr lang="ar-IQ" sz="3200" dirty="0" smtClean="0"/>
              <a:t>الاستحالة النسبية فهي إن يكون العمل الذي التزم به المدين مستحيلا بالنسبة له وممكنا بالنسبة لغيره كما لو التزم </a:t>
            </a:r>
            <a:r>
              <a:rPr lang="ar-IQ" sz="3200" dirty="0" smtClean="0"/>
              <a:t>أعمى </a:t>
            </a:r>
            <a:r>
              <a:rPr lang="ar-IQ" sz="3200" dirty="0" smtClean="0"/>
              <a:t>برسم صورة </a:t>
            </a:r>
            <a:r>
              <a:rPr lang="ar-IQ" sz="3200" dirty="0" smtClean="0"/>
              <a:t>لأخر </a:t>
            </a:r>
            <a:r>
              <a:rPr lang="ar-IQ" sz="3200" dirty="0" smtClean="0"/>
              <a:t>,او التزام المهندس نحو </a:t>
            </a:r>
            <a:r>
              <a:rPr lang="ar-IQ" sz="3200" dirty="0" smtClean="0"/>
              <a:t>أخر </a:t>
            </a:r>
            <a:r>
              <a:rPr lang="ar-IQ" sz="3200" dirty="0" smtClean="0"/>
              <a:t>بالترافع نيابة عنه </a:t>
            </a:r>
            <a:r>
              <a:rPr lang="ar-IQ" sz="3200" dirty="0" smtClean="0"/>
              <a:t>أمام </a:t>
            </a:r>
            <a:r>
              <a:rPr lang="ar-IQ" sz="3200" dirty="0" smtClean="0"/>
              <a:t>القضاء ,وهي لاتجعل العقد باطلا وإنما يصطدم بعقبة </a:t>
            </a:r>
            <a:r>
              <a:rPr lang="ar-IQ" sz="3200" dirty="0" smtClean="0"/>
              <a:t>التنفيذ لذا </a:t>
            </a:r>
            <a:r>
              <a:rPr lang="ar-IQ" sz="3200" dirty="0" smtClean="0"/>
              <a:t>يحكم على المدين بالتعويض لكونه </a:t>
            </a:r>
            <a:r>
              <a:rPr lang="ar-IQ" sz="3200" dirty="0" smtClean="0"/>
              <a:t>أخطا </a:t>
            </a:r>
            <a:r>
              <a:rPr lang="ar-IQ" sz="3200" dirty="0" smtClean="0"/>
              <a:t>عندما التزم بعمل كان من المفروض إن لا يلتزم به وقد </a:t>
            </a:r>
            <a:r>
              <a:rPr lang="ar-IQ" sz="3200" dirty="0" smtClean="0"/>
              <a:t>أشارة </a:t>
            </a:r>
            <a:r>
              <a:rPr lang="ar-IQ" sz="3200" dirty="0" smtClean="0"/>
              <a:t>إلى ذلك المادة 127/ 2 مدني </a:t>
            </a:r>
            <a:r>
              <a:rPr lang="ar-IQ" sz="3200" dirty="0" smtClean="0"/>
              <a:t>إذ </a:t>
            </a:r>
            <a:r>
              <a:rPr lang="ar-IQ" sz="3200" dirty="0" smtClean="0"/>
              <a:t>نصت(إما إذا كان مستحيلا على المدين دون إن تكون الاستحالة في ذاتها مطلقة صح العقد </a:t>
            </a:r>
            <a:r>
              <a:rPr lang="ar-IQ" sz="3200" dirty="0" smtClean="0"/>
              <a:t>وألزم </a:t>
            </a:r>
            <a:r>
              <a:rPr lang="ar-IQ" sz="3200" dirty="0" smtClean="0"/>
              <a:t>المدين بالتعويض لعدم وفائه بتعهده)</a:t>
            </a:r>
            <a:endParaRPr lang="ar-IQ" sz="3200" dirty="0"/>
          </a:p>
        </p:txBody>
      </p:sp>
      <p:sp>
        <p:nvSpPr>
          <p:cNvPr id="3" name="عنوان فرعي 2"/>
          <p:cNvSpPr>
            <a:spLocks noGrp="1"/>
          </p:cNvSpPr>
          <p:nvPr>
            <p:ph type="subTitle" idx="1"/>
          </p:nvPr>
        </p:nvSpPr>
        <p:spPr>
          <a:xfrm>
            <a:off x="1371600" y="6286520"/>
            <a:ext cx="6400800" cy="285752"/>
          </a:xfrm>
        </p:spPr>
        <p:txBody>
          <a:bodyPr>
            <a:normAutofit fontScale="47500" lnSpcReduction="20000"/>
          </a:bodyPr>
          <a:lstStyle/>
          <a:p>
            <a:endParaRPr lang="ar-IQ"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0"/>
            <a:ext cx="8715436" cy="5929353"/>
          </a:xfrm>
        </p:spPr>
        <p:txBody>
          <a:bodyPr>
            <a:noAutofit/>
          </a:bodyPr>
          <a:lstStyle/>
          <a:p>
            <a:pPr algn="r"/>
            <a:r>
              <a:rPr lang="ar-IQ" sz="2800" dirty="0" smtClean="0"/>
              <a:t/>
            </a:r>
            <a:br>
              <a:rPr lang="ar-IQ" sz="2800" dirty="0" smtClean="0"/>
            </a:br>
            <a:r>
              <a:rPr lang="ar-IQ" sz="2800" dirty="0" smtClean="0"/>
              <a:t>2</a:t>
            </a:r>
            <a:r>
              <a:rPr lang="ar-IQ" sz="3200" b="1" dirty="0" smtClean="0">
                <a:latin typeface="Andalus" pitchFamily="18" charset="-78"/>
                <a:cs typeface="Andalus" pitchFamily="18" charset="-78"/>
              </a:rPr>
              <a:t>/ إن يكون المحل معينا او قابلا للتعيين</a:t>
            </a:r>
            <a:r>
              <a:rPr lang="ar-IQ" sz="2800" dirty="0" smtClean="0"/>
              <a:t/>
            </a:r>
            <a:br>
              <a:rPr lang="ar-IQ" sz="2800" dirty="0" smtClean="0"/>
            </a:br>
            <a:r>
              <a:rPr lang="ar-IQ" sz="2800" dirty="0" smtClean="0"/>
              <a:t>-</a:t>
            </a:r>
            <a:r>
              <a:rPr lang="ar-IQ" sz="2800" dirty="0" smtClean="0"/>
              <a:t>إذا كان المحل نقل حق عيني فينبغي إن يكون الشيء محل الحق معينا تعيينا نافيا للجهالة الفاحشة, فان كان الشيء قيميا (معينا بالذات) فيعين بذاته إي بذكر الأوصاف التي تميزه عن غيره من القيميات فالعقار يعين بالموقع والحدود والمساحة والمشتملات, إما إذا كان الشيء مثليا(معينا بالنوع) فيعين بالعدد او الوزن او القياس او الكيل0 وقد يعين الشيء بوصفه, وقد يثار في هذا الصدد تساؤل هل إن وصف الشيء يكفي لتعيينه ؟</a:t>
            </a:r>
            <a:br>
              <a:rPr lang="ar-IQ" sz="2800" dirty="0" smtClean="0"/>
            </a:br>
            <a:r>
              <a:rPr lang="ar-IQ" sz="2800" dirty="0" smtClean="0"/>
              <a:t>إن كون الوصف كافيا أم غير كاف لتعيين الشيء يختلف باختلاف حالتين : الأولى إذا كان الشيء موجودا في مجلس العقد فوصفه لغوا وكلاما زائدا لامبرر له استنادا لنص المادة 161مدني عراقي( الوصف في الحاضر لغو وفي الغائب معتبر), إما الثانية إذا كان الشيء غير موجود في مجلس العقد فوصفه معتبرا ومرغوبا فيه بشرط إن يطابق الوصف حقيقة الموصوف وإلا ثبت للمتعاقد ما يعرف بخيار الوصف, إن شاء أمضى العقد وان شاء فسخه0</a:t>
            </a:r>
            <a:br>
              <a:rPr lang="ar-IQ" sz="2800" dirty="0" smtClean="0"/>
            </a:br>
            <a:endParaRPr lang="ar-IQ" sz="2800" dirty="0"/>
          </a:p>
        </p:txBody>
      </p:sp>
      <p:sp>
        <p:nvSpPr>
          <p:cNvPr id="3" name="عنوان فرعي 2"/>
          <p:cNvSpPr>
            <a:spLocks noGrp="1"/>
          </p:cNvSpPr>
          <p:nvPr>
            <p:ph type="subTitle" idx="1"/>
          </p:nvPr>
        </p:nvSpPr>
        <p:spPr>
          <a:xfrm>
            <a:off x="1371600" y="6215082"/>
            <a:ext cx="6400800" cy="428628"/>
          </a:xfrm>
        </p:spPr>
        <p:txBody>
          <a:bodyPr>
            <a:normAutofit fontScale="85000" lnSpcReduction="20000"/>
          </a:bodyPr>
          <a:lstStyle/>
          <a:p>
            <a:endParaRPr lang="ar-IQ"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142853"/>
            <a:ext cx="8643998" cy="2071701"/>
          </a:xfrm>
        </p:spPr>
        <p:txBody>
          <a:bodyPr>
            <a:normAutofit fontScale="90000"/>
          </a:bodyPr>
          <a:lstStyle/>
          <a:p>
            <a:pPr algn="r"/>
            <a:r>
              <a:rPr lang="ar-IQ" sz="2800" dirty="0" smtClean="0"/>
              <a:t>- إما إذا كان المحل قيام بعمل او امتناع عن عمل فينبغي تعيينه تعيينا دقيقا فلو تعاقد شخص مع مقاول ليبني له دارا فينبغي </a:t>
            </a:r>
            <a:r>
              <a:rPr lang="ar-IQ" sz="2800" dirty="0" smtClean="0"/>
              <a:t>ذكر مساحة </a:t>
            </a:r>
            <a:r>
              <a:rPr lang="ar-IQ" sz="2800" dirty="0" smtClean="0"/>
              <a:t>البناء ومشتملاته ونوعية المواد التي تستخدم في البناء,وكذالك لو كان المحل امتناع عن عمل فينبغي تعيينه ليعرف المدين ما العمل الذي ينبغي عليه تركه </a:t>
            </a:r>
            <a:r>
              <a:rPr lang="ar-IQ" sz="2800" dirty="0" smtClean="0"/>
              <a:t>وإلا أصبح </a:t>
            </a:r>
            <a:r>
              <a:rPr lang="ar-IQ" sz="2800" dirty="0" smtClean="0"/>
              <a:t>مسؤولا تجاه المتعاقد الاخر0</a:t>
            </a:r>
            <a:br>
              <a:rPr lang="ar-IQ" sz="2800" dirty="0" smtClean="0"/>
            </a:br>
            <a:endParaRPr lang="ar-IQ" sz="2800" dirty="0"/>
          </a:p>
        </p:txBody>
      </p:sp>
      <p:sp>
        <p:nvSpPr>
          <p:cNvPr id="3" name="عنوان فرعي 2"/>
          <p:cNvSpPr>
            <a:spLocks noGrp="1"/>
          </p:cNvSpPr>
          <p:nvPr>
            <p:ph type="subTitle" idx="1"/>
          </p:nvPr>
        </p:nvSpPr>
        <p:spPr>
          <a:xfrm>
            <a:off x="285720" y="2000240"/>
            <a:ext cx="8643998" cy="4643470"/>
          </a:xfrm>
        </p:spPr>
        <p:txBody>
          <a:bodyPr>
            <a:noAutofit/>
          </a:bodyPr>
          <a:lstStyle/>
          <a:p>
            <a:pPr algn="r"/>
            <a:r>
              <a:rPr lang="ar-IQ" sz="2800" b="1" dirty="0" smtClean="0">
                <a:solidFill>
                  <a:schemeClr val="tx1"/>
                </a:solidFill>
                <a:latin typeface="Andalus" pitchFamily="18" charset="-78"/>
                <a:cs typeface="Andalus" pitchFamily="18" charset="-78"/>
              </a:rPr>
              <a:t>3/ إن يكون   </a:t>
            </a:r>
            <a:r>
              <a:rPr lang="ar-IQ" sz="2800" b="1" dirty="0" smtClean="0">
                <a:solidFill>
                  <a:schemeClr val="tx1"/>
                </a:solidFill>
                <a:latin typeface="Andalus" pitchFamily="18" charset="-78"/>
                <a:cs typeface="Andalus" pitchFamily="18" charset="-78"/>
              </a:rPr>
              <a:t>مشروعا</a:t>
            </a:r>
          </a:p>
          <a:p>
            <a:pPr algn="r"/>
            <a:r>
              <a:rPr lang="ar-IQ" sz="2400" b="1" dirty="0" smtClean="0">
                <a:solidFill>
                  <a:schemeClr val="tx1"/>
                </a:solidFill>
              </a:rPr>
              <a:t> </a:t>
            </a:r>
            <a:r>
              <a:rPr lang="ar-IQ" sz="2400" dirty="0" smtClean="0">
                <a:solidFill>
                  <a:schemeClr val="tx1"/>
                </a:solidFill>
              </a:rPr>
              <a:t>من شروط المحل</a:t>
            </a:r>
            <a:r>
              <a:rPr lang="ar-IQ" sz="2400" b="1" dirty="0" smtClean="0">
                <a:solidFill>
                  <a:schemeClr val="tx1"/>
                </a:solidFill>
              </a:rPr>
              <a:t> </a:t>
            </a:r>
            <a:r>
              <a:rPr lang="ar-IQ" sz="2400" dirty="0" smtClean="0">
                <a:solidFill>
                  <a:schemeClr val="tx1"/>
                </a:solidFill>
              </a:rPr>
              <a:t>شيئا كان أم عملا إن يكون مشروعا 0</a:t>
            </a:r>
          </a:p>
          <a:p>
            <a:pPr algn="r"/>
            <a:r>
              <a:rPr lang="ar-IQ" sz="2400" dirty="0" smtClean="0">
                <a:solidFill>
                  <a:schemeClr val="tx1"/>
                </a:solidFill>
              </a:rPr>
              <a:t>فان كان شيئا ينبغي إن يكون من الأشياء التي يجوز التعامل بها إي لايخرج عن دائرة التعامل بطبيعته او بحكم القانون 0</a:t>
            </a:r>
          </a:p>
          <a:p>
            <a:pPr algn="r"/>
            <a:r>
              <a:rPr lang="ar-IQ" sz="2400" dirty="0" smtClean="0">
                <a:solidFill>
                  <a:schemeClr val="tx1"/>
                </a:solidFill>
              </a:rPr>
              <a:t>فالأشياء قد تخرج عن دائرة التعامل بطبيعتها لعدم استطاعة احد إن يستأثر بحيازتها كالهواء في الجو وأشعة الشمس0وقد تخرج بعض الأشياء بحكم القانون لكون التعامل بها يخالف القانون او النظام العام او الآداب العامة ,فلا يجوز مثلا الاتجار بالمخدرات او بيع الصور والمجلات المنافية للآداب, وقد تخرج بعض الاشياءعن دائرة  التعامل كونها مخصصة للمنفعة العامة كالطرق والجسور0إما الأعمال  فهي تعد محال للحقوق الشخصية وينبغي إن يكون العمل ممكنا ومعينا ومشروعا إي لا يخلف القانون او النظام العام او الآداب العامة وإلا كان العقد باطلا0</a:t>
            </a:r>
          </a:p>
          <a:p>
            <a:pPr lvl="3" algn="r"/>
            <a:r>
              <a:rPr lang="ar-IQ" sz="2400" b="1" dirty="0" smtClean="0">
                <a:solidFill>
                  <a:schemeClr val="tx1"/>
                </a:solidFill>
              </a:rPr>
              <a:t> </a:t>
            </a:r>
            <a:r>
              <a:rPr lang="ar-IQ" sz="2400" b="1" dirty="0" smtClean="0">
                <a:solidFill>
                  <a:schemeClr val="tx1"/>
                </a:solidFill>
              </a:rPr>
              <a:t>    </a:t>
            </a:r>
          </a:p>
          <a:p>
            <a:pPr algn="r"/>
            <a:endParaRPr lang="ar-IQ" sz="2400" b="1" dirty="0">
              <a:solidFill>
                <a:schemeClr val="tx1"/>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183</TotalTime>
  <Words>257</Words>
  <PresentationFormat>عرض على الشاشة (3:4)‏</PresentationFormat>
  <Paragraphs>13</Paragraphs>
  <Slides>6</Slides>
  <Notes>0</Notes>
  <HiddenSlides>0</HiddenSlides>
  <MMClips>0</MMClips>
  <ScaleCrop>false</ScaleCrop>
  <HeadingPairs>
    <vt:vector size="4" baseType="variant">
      <vt:variant>
        <vt:lpstr>سمة</vt:lpstr>
      </vt:variant>
      <vt:variant>
        <vt:i4>1</vt:i4>
      </vt:variant>
      <vt:variant>
        <vt:lpstr>عناوين الشرائح</vt:lpstr>
      </vt:variant>
      <vt:variant>
        <vt:i4>6</vt:i4>
      </vt:variant>
    </vt:vector>
  </HeadingPairs>
  <TitlesOfParts>
    <vt:vector size="7" baseType="lpstr">
      <vt:lpstr>سمة Office</vt:lpstr>
      <vt:lpstr>                                                                                 المحاضرة الثالثة والعشرون                                 المــــــــــــحـــــــــل   </vt:lpstr>
      <vt:lpstr>وفيما يلي توضيحا لهذه الشروط:- 1- الوجود والإمكان شرط الوجود ينصرف إلى الحالة التي يكون فيها المحل حقا عينيا, إذ ينبغي إن يكون الشيء محل الحق موجودا لحظة إبرام العقد وإلا كان العقد باطلا لتخلف ركن من أركانه والعبرة بوجود المحل وقت انعقاد العقد فإذا هلك الشيء بعد انعقاد العقد قد نصبح أمام استحالة في التنفيذ 0 إما إذا كان الشيء ممكن الوجود في المستقبل وعين  تعيينا نافيا للجهالة الفاحشة وانصرفت إلى ذلك نية الطرفين المتعاقدين فيبقى العقد صحيحا استنادا لنص المادة 129/ 1 من القانون المدني  ويستثنى من هذا الحكم حالتان هما::- أ/التركه المستقبلة – إذ أشارة المادة 129/ 2 مدني إلى إن التعامل بتركة إنسان على قيد الحياة باطلا لمخالفة ذلك النظام العام والآداب العامة, ففيه معنى المضاربة على حياة إنسان لايزال على قيد الحياة ويبقى التعامل باطلا حتى وان رضي بذلك المورث نفسه0</vt:lpstr>
      <vt:lpstr>      ب/ هبة  الأموال المستقبلة إذ تعتبر باطلة استنادا لنص المادة 609 مدني عراقي والتي نصت(يشترط وجود الموهوب وقت الهبة ويلزم إن يكون معينا مملوكا للواهب)   إما عن شرط الإمكان فينصرف إلى الحالة التي يكون فيها المحل قيام بعمل إذ ينبغي إن يكون العمل ممكنا او على الأقل قابلا للتعيين فان كان العمل مستحيلا فان الاستحالة إما مطلقة اونسبية0 فالاستحالة المطلقة تعني إن يكون العمل الذي التزم به المدين مستحيلا بالنسبة له ولغيره وهي نوعان: إما طبيعية او قانونية , فالطبيعية تعني إن العمل لا يمكن القيام به من قبل المدين وغيره بحكم الطبيعة كما لو التزم شخص نحو أخر بأن يمسك له السماء بأصبعه او إن يعبر له المحيط سباحة, إما القانونية فهي استحالة القيام بالعمل بحكم القانون كما لو تعهد محام تجاه موكله بالطعن بالحكم رغم فوات المدد المحددة للطعن0      </vt:lpstr>
      <vt:lpstr>والاستحالة المطلقة( طبيعية-قانونية) يكون فيها العقد باطلا استنادا لنص المادة127/ 1 مدني إذ نصت(إذا كان محل الالتزام مستحيلا استحالة مطلقة كان العقد باطلا)  إما الاستحالة النسبية فهي إن يكون العمل الذي التزم به المدين مستحيلا بالنسبة له وممكنا بالنسبة لغيره كما لو التزم أعمى برسم صورة لأخر ,او التزام المهندس نحو أخر بالترافع نيابة عنه أمام القضاء ,وهي لاتجعل العقد باطلا وإنما يصطدم بعقبة التنفيذ لذا يحكم على المدين بالتعويض لكونه أخطا عندما التزم بعمل كان من المفروض إن لا يلتزم به وقد أشارة إلى ذلك المادة 127/ 2 مدني إذ نصت(إما إذا كان مستحيلا على المدين دون إن تكون الاستحالة في ذاتها مطلقة صح العقد وألزم المدين بالتعويض لعدم وفائه بتعهده)</vt:lpstr>
      <vt:lpstr> 2/ إن يكون المحل معينا او قابلا للتعيين -إذا كان المحل نقل حق عيني فينبغي إن يكون الشيء محل الحق معينا تعيينا نافيا للجهالة الفاحشة, فان كان الشيء قيميا (معينا بالذات) فيعين بذاته إي بذكر الأوصاف التي تميزه عن غيره من القيميات فالعقار يعين بالموقع والحدود والمساحة والمشتملات, إما إذا كان الشيء مثليا(معينا بالنوع) فيعين بالعدد او الوزن او القياس او الكيل0 وقد يعين الشيء بوصفه, وقد يثار في هذا الصدد تساؤل هل إن وصف الشيء يكفي لتعيينه ؟ إن كون الوصف كافيا أم غير كاف لتعيين الشيء يختلف باختلاف حالتين : الأولى إذا كان الشيء موجودا في مجلس العقد فوصفه لغوا وكلاما زائدا لامبرر له استنادا لنص المادة 161مدني عراقي( الوصف في الحاضر لغو وفي الغائب معتبر), إما الثانية إذا كان الشيء غير موجود في مجلس العقد فوصفه معتبرا ومرغوبا فيه بشرط إن يطابق الوصف حقيقة الموصوف وإلا ثبت للمتعاقد ما يعرف بخيار الوصف, إن شاء أمضى العقد وان شاء فسخه0 </vt:lpstr>
      <vt:lpstr>- إما إذا كان المحل قيام بعمل او امتناع عن عمل فينبغي تعيينه تعيينا دقيقا فلو تعاقد شخص مع مقاول ليبني له دارا فينبغي ذكر مساحة البناء ومشتملاته ونوعية المواد التي تستخدم في البناء,وكذالك لو كان المحل امتناع عن عمل فينبغي تعيينه ليعرف المدين ما العمل الذي ينبغي عليه تركه وإلا أصبح مسؤولا تجاه المتعاقد الاخر0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المحاضرة الثالثة والعشرون                                             المحل المحل هو المعقود عليه إي ما يرد عليه العقد ويرتب اثره فيه ,وهو غير محل الالتزام الذي يعني الاداء الذي ينبغي على المدين القبام به لمصلحة الدائن وهواما نقل حق عيني او قيام بعمل او امتناع عن عمل   </dc:title>
  <dc:creator>Malak-AL-Hob</dc:creator>
  <cp:lastModifiedBy>Malak-AL-Hob</cp:lastModifiedBy>
  <cp:revision>46</cp:revision>
  <dcterms:created xsi:type="dcterms:W3CDTF">2013-11-03T16:42:13Z</dcterms:created>
  <dcterms:modified xsi:type="dcterms:W3CDTF">2013-11-04T17:13:40Z</dcterms:modified>
</cp:coreProperties>
</file>