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0" r:id="rId2"/>
    <p:sldId id="283" r:id="rId3"/>
    <p:sldId id="284" r:id="rId4"/>
    <p:sldId id="285" r:id="rId5"/>
    <p:sldId id="286" r:id="rId6"/>
    <p:sldId id="282"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85368" autoAdjust="0"/>
    <p:restoredTop sz="94660"/>
  </p:normalViewPr>
  <p:slideViewPr>
    <p:cSldViewPr>
      <p:cViewPr>
        <p:scale>
          <a:sx n="64" d="100"/>
          <a:sy n="64" d="100"/>
        </p:scale>
        <p:origin x="-1602" y="-30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27/12/1434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27/12/1434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27/12/1434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27/12/1434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27/12/1434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27/12/1434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27/12/1434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27/12/1434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27/12/1434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27/12/1434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27/12/1434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27/12/1434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214291"/>
            <a:ext cx="8643998" cy="1285883"/>
          </a:xfrm>
        </p:spPr>
        <p:txBody>
          <a:bodyPr>
            <a:noAutofit/>
          </a:bodyPr>
          <a:lstStyle/>
          <a:p>
            <a:r>
              <a:rPr lang="ar-IQ" sz="2800" b="1" dirty="0" smtClean="0">
                <a:latin typeface="Andalus" pitchFamily="18" charset="-78"/>
                <a:cs typeface="Andalus" pitchFamily="18" charset="-78"/>
              </a:rPr>
              <a:t>المحاضرة الحادية والعشرون</a:t>
            </a:r>
            <a:br>
              <a:rPr lang="ar-IQ" sz="2800" b="1" dirty="0" smtClean="0">
                <a:latin typeface="Andalus" pitchFamily="18" charset="-78"/>
                <a:cs typeface="Andalus" pitchFamily="18" charset="-78"/>
              </a:rPr>
            </a:br>
            <a:r>
              <a:rPr lang="ar-IQ" sz="2800" b="1" dirty="0" smtClean="0">
                <a:latin typeface="Andalus" pitchFamily="18" charset="-78"/>
                <a:cs typeface="Andalus" pitchFamily="18" charset="-78"/>
              </a:rPr>
              <a:t>التغرير مع الغبن الفاحش</a:t>
            </a:r>
            <a:br>
              <a:rPr lang="ar-IQ" sz="2800" b="1" dirty="0" smtClean="0">
                <a:latin typeface="Andalus" pitchFamily="18" charset="-78"/>
                <a:cs typeface="Andalus" pitchFamily="18" charset="-78"/>
              </a:rPr>
            </a:br>
            <a:endParaRPr lang="ar-IQ" sz="2800" b="1" dirty="0">
              <a:latin typeface="Andalus" pitchFamily="18" charset="-78"/>
              <a:cs typeface="Andalus" pitchFamily="18" charset="-78"/>
            </a:endParaRPr>
          </a:p>
        </p:txBody>
      </p:sp>
      <p:sp>
        <p:nvSpPr>
          <p:cNvPr id="3" name="عنوان فرعي 2"/>
          <p:cNvSpPr>
            <a:spLocks noGrp="1"/>
          </p:cNvSpPr>
          <p:nvPr>
            <p:ph type="subTitle" idx="1"/>
          </p:nvPr>
        </p:nvSpPr>
        <p:spPr>
          <a:xfrm>
            <a:off x="357158" y="1285860"/>
            <a:ext cx="8215370" cy="5214974"/>
          </a:xfrm>
        </p:spPr>
        <p:txBody>
          <a:bodyPr>
            <a:normAutofit fontScale="85000" lnSpcReduction="10000"/>
          </a:bodyPr>
          <a:lstStyle/>
          <a:p>
            <a:pPr algn="r"/>
            <a:r>
              <a:rPr lang="ar-IQ" sz="2800" dirty="0" smtClean="0">
                <a:solidFill>
                  <a:schemeClr val="tx1"/>
                </a:solidFill>
              </a:rPr>
              <a:t>التغرير مع الغبن الفاحش عيبا مستقلا من عيوب الإرادة نظمه القانون المدني العراقي في المواد 121 -124 وهو يقابل التدليس في القانون المدني المصري الذي نظمه في المواد 125 و126.</a:t>
            </a:r>
          </a:p>
          <a:p>
            <a:pPr algn="r"/>
            <a:r>
              <a:rPr lang="ar-IQ" sz="2800" dirty="0" smtClean="0">
                <a:solidFill>
                  <a:schemeClr val="tx1"/>
                </a:solidFill>
              </a:rPr>
              <a:t>فالتغرير وحده لايكفي ولا الغبن وحده كافيا حتى نصبح أمام عيب من عيوب الإرادة بل ينبغي إن ينشأ عن التغرير غبنا فاحشا ,فما هو التغرير وما هو الغبن الفاحش؟</a:t>
            </a:r>
          </a:p>
          <a:p>
            <a:pPr algn="r"/>
            <a:r>
              <a:rPr lang="ar-IQ" sz="2800" dirty="0" smtClean="0">
                <a:solidFill>
                  <a:schemeClr val="tx1"/>
                </a:solidFill>
              </a:rPr>
              <a:t>أولا/ التغرير:هو إن يذكر احد المتعاقدين للآخر أمورا او يقوم ببعض الأفعال والتي من شانها ترغيب المتعاقد الآخر لإبرام عقد نتيجته انه مغبون غبنا فاحشا0ومن خلال هذا التعريف نجد إن التغرير نوعان:-</a:t>
            </a:r>
          </a:p>
          <a:p>
            <a:pPr algn="r"/>
            <a:r>
              <a:rPr lang="ar-IQ" sz="2800" b="1" dirty="0" smtClean="0">
                <a:solidFill>
                  <a:schemeClr val="tx1"/>
                </a:solidFill>
              </a:rPr>
              <a:t>الأول/ التغرير القولي: </a:t>
            </a:r>
            <a:r>
              <a:rPr lang="ar-IQ" sz="2800" dirty="0" smtClean="0">
                <a:solidFill>
                  <a:schemeClr val="tx1"/>
                </a:solidFill>
              </a:rPr>
              <a:t>وهو عبارة عن كلام يوجه للمتعاقد الآخر بهدف</a:t>
            </a:r>
          </a:p>
          <a:p>
            <a:pPr algn="r"/>
            <a:r>
              <a:rPr lang="ar-IQ" sz="2800" dirty="0" smtClean="0">
                <a:solidFill>
                  <a:schemeClr val="tx1"/>
                </a:solidFill>
              </a:rPr>
              <a:t>تضليله لإبرام عقد نتيجته انه مغبون غبنا فاحشا, وما أكثر التغرير قولا في الواقع العملي كأن يقول البائع للمشتري إن هذه البضاعة سينقطع استيرادها اوسترتفع أسعارها ويتم الشراء بناءا على ذلك القول فيجد المشتري نفسه مغبون غبنا فاحشا </a:t>
            </a:r>
          </a:p>
          <a:p>
            <a:pPr algn="r"/>
            <a:r>
              <a:rPr lang="ar-IQ" sz="2800" b="1" dirty="0" smtClean="0">
                <a:solidFill>
                  <a:schemeClr val="tx1"/>
                </a:solidFill>
              </a:rPr>
              <a:t>ثانيا/ التغرير الفعلي: </a:t>
            </a:r>
            <a:r>
              <a:rPr lang="ar-IQ" sz="2800" dirty="0" smtClean="0">
                <a:solidFill>
                  <a:schemeClr val="tx1"/>
                </a:solidFill>
              </a:rPr>
              <a:t>وهو عبارة عن مجموعة أفعال يقوم بها احد المتعاقدين وكافيه</a:t>
            </a:r>
          </a:p>
          <a:p>
            <a:pPr algn="r"/>
            <a:endParaRPr lang="ar-IQ" sz="2800" dirty="0" smtClean="0">
              <a:solidFill>
                <a:schemeClr val="tx1"/>
              </a:solidFill>
            </a:endParaRPr>
          </a:p>
          <a:p>
            <a:pPr algn="r"/>
            <a:endParaRPr lang="ar-IQ" sz="2800" dirty="0" smtClean="0">
              <a:solidFill>
                <a:schemeClr val="tx1"/>
              </a:solidFill>
            </a:endParaRPr>
          </a:p>
          <a:p>
            <a:pPr algn="r"/>
            <a:endParaRPr lang="ar-IQ" sz="2800" dirty="0" smtClean="0">
              <a:solidFill>
                <a:schemeClr val="tx1"/>
              </a:solidFill>
            </a:endParaRPr>
          </a:p>
          <a:p>
            <a:pPr algn="r"/>
            <a:endParaRPr lang="ar-IQ" sz="2800" dirty="0" smtClean="0">
              <a:solidFill>
                <a:schemeClr val="tx1"/>
              </a:solidFill>
            </a:endParaRPr>
          </a:p>
          <a:p>
            <a:pPr algn="r"/>
            <a:endParaRPr lang="ar-IQ" sz="2800" dirty="0" smtClean="0">
              <a:solidFill>
                <a:schemeClr val="tx1"/>
              </a:solidFill>
            </a:endParaRPr>
          </a:p>
          <a:p>
            <a:pPr algn="r"/>
            <a:endParaRPr lang="ar-IQ" sz="2800" dirty="0" smtClean="0">
              <a:solidFill>
                <a:schemeClr val="tx1"/>
              </a:solidFill>
            </a:endParaRPr>
          </a:p>
          <a:p>
            <a:pPr algn="r"/>
            <a:endParaRPr lang="ar-IQ" sz="28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285728"/>
            <a:ext cx="8643998" cy="5786477"/>
          </a:xfrm>
        </p:spPr>
        <p:txBody>
          <a:bodyPr>
            <a:noAutofit/>
          </a:bodyPr>
          <a:lstStyle/>
          <a:p>
            <a:pPr algn="r"/>
            <a:r>
              <a:rPr lang="ar-IQ" sz="2800" dirty="0" smtClean="0"/>
              <a:t/>
            </a:r>
            <a:br>
              <a:rPr lang="ar-IQ" sz="2800" dirty="0" smtClean="0"/>
            </a:br>
            <a:r>
              <a:rPr lang="ar-IQ" sz="2800" dirty="0" smtClean="0"/>
              <a:t>لتضليل المتعاقد الآخر كمن يصبغ ثوبا قديما ليجعل منه جديدا  او إن يقوم احد المتعاقدين بأعمال الطلاء واللحام  بالنسبة للمكائن والمعدات لتضليل المتعاقد الآخر.</a:t>
            </a:r>
            <a:br>
              <a:rPr lang="ar-IQ" sz="2800" dirty="0" smtClean="0"/>
            </a:br>
            <a:r>
              <a:rPr lang="ar-IQ" sz="2800" dirty="0" smtClean="0"/>
              <a:t> </a:t>
            </a:r>
            <a:r>
              <a:rPr lang="ar-IQ" sz="2800" b="1" dirty="0" smtClean="0"/>
              <a:t>ثانيا/ الغبن الفاحش:- </a:t>
            </a:r>
            <a:r>
              <a:rPr lang="ar-IQ" sz="2800" dirty="0" smtClean="0"/>
              <a:t>الغبن عموما هو عدم التعادل بين ما يعطيه المتعاقد وبين ما يأخذه, وعلى ضوء ذلك يتحدد هل هو غابنا او مغبونا  0</a:t>
            </a:r>
            <a:br>
              <a:rPr lang="ar-IQ" sz="2800" dirty="0" smtClean="0"/>
            </a:br>
            <a:r>
              <a:rPr lang="ar-IQ" sz="2800" dirty="0" smtClean="0"/>
              <a:t>والغبن إما يسيرا او فاحشا, فالغبن اليسير هو ماكان التفاوت فيه بالقدر الذي يتسامح فيه الناس في معاملاتهم إي لايعتد فيه في المعاملات,إما الغبن الفاحش فهو ماكان التفاوت فيه بالقدر الذي لا يتسامح فيه الناس في معاملاتهم إي يعتد فيه  في المعاملات0ولم يرد في القانون المدني العراقي معيارا ماديا دقيقا للتمييز بين الغبن الفاحش والغبن اليسير ويمكن الاستعانة بهذا الصدد بمبادئ الشريعة الإسلامية التي تعد المصدر الرسمي الثالث للقانون المدني بعد التشريع والعرف استنادا لنص المادة الأولى/الفقرة الثانية( مدني عراقي)0</a:t>
            </a:r>
            <a:br>
              <a:rPr lang="ar-IQ" sz="2800" dirty="0" smtClean="0"/>
            </a:br>
            <a:endParaRPr lang="ar-IQ" sz="2800" dirty="0"/>
          </a:p>
        </p:txBody>
      </p:sp>
      <p:sp>
        <p:nvSpPr>
          <p:cNvPr id="3" name="عنوان فرعي 2"/>
          <p:cNvSpPr>
            <a:spLocks noGrp="1"/>
          </p:cNvSpPr>
          <p:nvPr>
            <p:ph type="subTitle" idx="1"/>
          </p:nvPr>
        </p:nvSpPr>
        <p:spPr>
          <a:xfrm>
            <a:off x="1371600" y="6357958"/>
            <a:ext cx="6400800" cy="285752"/>
          </a:xfrm>
        </p:spPr>
        <p:txBody>
          <a:bodyPr>
            <a:normAutofit fontScale="47500" lnSpcReduction="20000"/>
          </a:bodyPr>
          <a:lstStyle/>
          <a:p>
            <a:endParaRPr lang="ar-IQ"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214290"/>
            <a:ext cx="8572560" cy="6072229"/>
          </a:xfrm>
        </p:spPr>
        <p:txBody>
          <a:bodyPr>
            <a:noAutofit/>
          </a:bodyPr>
          <a:lstStyle/>
          <a:p>
            <a:pPr algn="r"/>
            <a:r>
              <a:rPr lang="ar-IQ" sz="2800" dirty="0" smtClean="0"/>
              <a:t>حدد فقهاء الشريعة الغبن الفاحش إذا كان التفاوت بمقدار خمس القيمة( الواقعية)في العقارات وعشرها في الحيوانات ونصف العشر في غير ذلك,وما كان اقل من ذلك فهو غبن يسير0  </a:t>
            </a:r>
            <a:br>
              <a:rPr lang="ar-IQ" sz="2800" dirty="0" smtClean="0"/>
            </a:br>
            <a:r>
              <a:rPr lang="ar-IQ" sz="2800" dirty="0" smtClean="0"/>
              <a:t>والرأي الراجح في الواقع العملي إن الغبن يكون فاحشا إذا كان التفاوت ما لايدخل تحت تقويم المقومين ويكون الغبن يسيرا فيما يدخل تحت تقويم المقومين0  </a:t>
            </a:r>
            <a:br>
              <a:rPr lang="ar-IQ" sz="2800" dirty="0" smtClean="0"/>
            </a:br>
            <a:r>
              <a:rPr lang="ar-IQ" sz="2800" b="1" dirty="0" smtClean="0">
                <a:latin typeface="Andalus" pitchFamily="18" charset="-78"/>
                <a:cs typeface="Andalus" pitchFamily="18" charset="-78"/>
              </a:rPr>
              <a:t>شروط التغرير مع الغبن الفاحش:-</a:t>
            </a:r>
            <a:r>
              <a:rPr lang="ar-IQ" sz="2800" dirty="0" smtClean="0"/>
              <a:t/>
            </a:r>
            <a:br>
              <a:rPr lang="ar-IQ" sz="2800" dirty="0" smtClean="0"/>
            </a:br>
            <a:r>
              <a:rPr lang="ar-IQ" sz="2800" dirty="0" smtClean="0"/>
              <a:t>يشترط في التغرير مع الغبن الفاحش ما يأتي:-</a:t>
            </a:r>
            <a:br>
              <a:rPr lang="ar-IQ" sz="2800" dirty="0" smtClean="0"/>
            </a:br>
            <a:r>
              <a:rPr lang="ar-IQ" sz="2800" dirty="0" smtClean="0"/>
              <a:t>1- استعمال طرق احتيالية</a:t>
            </a:r>
            <a:br>
              <a:rPr lang="ar-IQ" sz="2800" dirty="0" smtClean="0"/>
            </a:br>
            <a:r>
              <a:rPr lang="ar-IQ" sz="2800" dirty="0" smtClean="0"/>
              <a:t>2- إن يكون التغرير هو الدافع للتعاقد</a:t>
            </a:r>
            <a:br>
              <a:rPr lang="ar-IQ" sz="2800" dirty="0" smtClean="0"/>
            </a:br>
            <a:r>
              <a:rPr lang="ar-IQ" sz="2800" dirty="0" smtClean="0"/>
              <a:t>3- إن يصدر التغرير من احد المتعاقدين او إن يكون على علم به إن صدر من الغير0</a:t>
            </a:r>
            <a:br>
              <a:rPr lang="ar-IQ" sz="2800" dirty="0" smtClean="0"/>
            </a:br>
            <a:r>
              <a:rPr lang="ar-IQ" sz="2800" dirty="0" smtClean="0"/>
              <a:t>4-إن يقترن بالتغرير غبنا فاحشا0</a:t>
            </a:r>
            <a:endParaRPr lang="ar-IQ" sz="2800" dirty="0"/>
          </a:p>
        </p:txBody>
      </p:sp>
      <p:sp>
        <p:nvSpPr>
          <p:cNvPr id="3" name="عنوان فرعي 2"/>
          <p:cNvSpPr>
            <a:spLocks noGrp="1"/>
          </p:cNvSpPr>
          <p:nvPr>
            <p:ph type="subTitle" idx="1"/>
          </p:nvPr>
        </p:nvSpPr>
        <p:spPr>
          <a:xfrm>
            <a:off x="1371600" y="6429396"/>
            <a:ext cx="6400800" cy="214314"/>
          </a:xfrm>
        </p:spPr>
        <p:txBody>
          <a:bodyPr>
            <a:normAutofit fontScale="32500" lnSpcReduction="20000"/>
          </a:bodyPr>
          <a:lstStyle/>
          <a:p>
            <a:endParaRPr lang="ar-IQ"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0"/>
            <a:ext cx="8715436" cy="6072229"/>
          </a:xfrm>
        </p:spPr>
        <p:txBody>
          <a:bodyPr>
            <a:noAutofit/>
          </a:bodyPr>
          <a:lstStyle/>
          <a:p>
            <a:pPr algn="r"/>
            <a:r>
              <a:rPr lang="ar-IQ" sz="2400" dirty="0" smtClean="0"/>
              <a:t/>
            </a:r>
            <a:br>
              <a:rPr lang="ar-IQ" sz="2400" dirty="0" smtClean="0"/>
            </a:br>
            <a:r>
              <a:rPr lang="ar-IQ" sz="2400" dirty="0" smtClean="0"/>
              <a:t/>
            </a:r>
            <a:br>
              <a:rPr lang="ar-IQ" sz="2400" dirty="0" smtClean="0"/>
            </a:br>
            <a:r>
              <a:rPr lang="ar-IQ" sz="2400" b="1" dirty="0" smtClean="0"/>
              <a:t>1- استعمال طرق احتيالية:</a:t>
            </a:r>
            <a:r>
              <a:rPr lang="ar-IQ" sz="2400" dirty="0" smtClean="0"/>
              <a:t/>
            </a:r>
            <a:br>
              <a:rPr lang="ar-IQ" sz="2400" dirty="0" smtClean="0"/>
            </a:br>
            <a:r>
              <a:rPr lang="ar-IQ" sz="2400" dirty="0" smtClean="0"/>
              <a:t>إن هذا الشرط في حقيقته يتضمن عنصران هما:</a:t>
            </a:r>
            <a:br>
              <a:rPr lang="ar-IQ" sz="2400" dirty="0" smtClean="0"/>
            </a:br>
            <a:r>
              <a:rPr lang="ar-IQ" sz="2800" b="1" dirty="0" smtClean="0"/>
              <a:t>ا/العنصر </a:t>
            </a:r>
            <a:r>
              <a:rPr lang="ar-IQ" sz="2800" b="1" dirty="0" smtClean="0"/>
              <a:t>المادي:-</a:t>
            </a:r>
            <a:r>
              <a:rPr lang="ar-IQ" sz="2400" dirty="0" smtClean="0"/>
              <a:t>وهو </a:t>
            </a:r>
            <a:r>
              <a:rPr lang="ar-IQ" sz="2400" dirty="0" smtClean="0"/>
              <a:t>عبارة </a:t>
            </a:r>
            <a:r>
              <a:rPr lang="ar-IQ" sz="2400" dirty="0" smtClean="0"/>
              <a:t>عن الأساليب </a:t>
            </a:r>
            <a:r>
              <a:rPr lang="ar-IQ" sz="2400" dirty="0" smtClean="0"/>
              <a:t>والطرق الاحتيالية التي استخدمت للتأثير على إرادة المتعاقد والتي يختلف تأثيرها باختلاف ذكاء المدلس وغباء المدلس عليه,فمن الناس من يصعب خداعه ومنهم من يسهل غشه وفي كل الأحوال إن تكون الطرق الاحتيالية قد بلغت حدا بحيث كانت كافية لتضليل المتعاقد الاخر0</a:t>
            </a:r>
            <a:br>
              <a:rPr lang="ar-IQ" sz="2400" dirty="0" smtClean="0"/>
            </a:br>
            <a:r>
              <a:rPr lang="ar-IQ" sz="2400" dirty="0" smtClean="0"/>
              <a:t>وقد يلجأ احد المتعاقدين إلى أسلوب الكذب او الكتمان عن المتعاقد الآخر فهل يعد ذلك تغريرا؟ الأصل إن كل متعاقد لايجبر على إن يذكر كل مالديه من معلومات اواسرار يحرص على عدم إعلانها للغير,ولكن في نطاق العقودوانسجاما مع مبدأ حسن النية في إبرام العقود وتنفيذها ينبغي على كل متعاقد إن يجعل المتعاقد الأخر على بينة ببعض الوقائع التي لا يستطيع العلم بها إلا من خلال المتعاقد المقابل له ولذلك مجرد الكذب البسيط لا يعد تغريرا مادام متعارف عليه بين الناس في التعامل,وقد حسم القانون المدني الأمر من </a:t>
            </a:r>
            <a:br>
              <a:rPr lang="ar-IQ" sz="2400" dirty="0" smtClean="0"/>
            </a:br>
            <a:r>
              <a:rPr lang="ar-IQ" sz="2400" dirty="0" smtClean="0"/>
              <a:t>خلال نص المادة 121  إذ لا يعد تغريرا مجرد الكذب او الكتمان إلا في عقود الأمانة </a:t>
            </a:r>
            <a:br>
              <a:rPr lang="ar-IQ" sz="2400" dirty="0" smtClean="0"/>
            </a:br>
            <a:r>
              <a:rPr lang="ar-IQ" sz="2400" dirty="0" smtClean="0"/>
              <a:t>وهي العقود القائمة على أساس الثقة بقول البائع فان كان صادقا فلا تغرير وان كذب او</a:t>
            </a:r>
            <a:br>
              <a:rPr lang="ar-IQ" sz="2400" dirty="0" smtClean="0"/>
            </a:br>
            <a:r>
              <a:rPr lang="ar-IQ" sz="2400" dirty="0" smtClean="0"/>
              <a:t>كتم صار خائنا وغارا فنكون أمام عيب من عيوب الإرادة وعقود الأمانة هي:-</a:t>
            </a:r>
            <a:br>
              <a:rPr lang="ar-IQ" sz="2400" dirty="0" smtClean="0"/>
            </a:br>
            <a:r>
              <a:rPr lang="ar-IQ" sz="2400" dirty="0" smtClean="0"/>
              <a:t>المرابحه/الاشراك/ التوليه/الوضيعة </a:t>
            </a:r>
            <a:br>
              <a:rPr lang="ar-IQ" sz="2400" dirty="0" smtClean="0"/>
            </a:br>
            <a:r>
              <a:rPr lang="ar-IQ" sz="2400" dirty="0" smtClean="0"/>
              <a:t/>
            </a:r>
            <a:br>
              <a:rPr lang="ar-IQ" sz="2400" dirty="0" smtClean="0"/>
            </a:br>
            <a:endParaRPr lang="ar-IQ" sz="2400" dirty="0"/>
          </a:p>
        </p:txBody>
      </p:sp>
      <p:sp>
        <p:nvSpPr>
          <p:cNvPr id="3" name="عنوان فرعي 2"/>
          <p:cNvSpPr>
            <a:spLocks noGrp="1"/>
          </p:cNvSpPr>
          <p:nvPr>
            <p:ph type="subTitle" idx="1"/>
          </p:nvPr>
        </p:nvSpPr>
        <p:spPr>
          <a:xfrm>
            <a:off x="1371600" y="6357958"/>
            <a:ext cx="6400800" cy="285752"/>
          </a:xfrm>
        </p:spPr>
        <p:txBody>
          <a:bodyPr>
            <a:normAutofit fontScale="47500" lnSpcReduction="20000"/>
          </a:bodyPr>
          <a:lstStyle/>
          <a:p>
            <a:endParaRPr lang="ar-IQ"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285729"/>
            <a:ext cx="8643998" cy="4714907"/>
          </a:xfrm>
        </p:spPr>
        <p:txBody>
          <a:bodyPr>
            <a:noAutofit/>
          </a:bodyPr>
          <a:lstStyle/>
          <a:p>
            <a:pPr algn="r"/>
            <a:r>
              <a:rPr lang="ar-IQ" sz="2800" b="1" u="sng" dirty="0" smtClean="0">
                <a:latin typeface="Andalus" pitchFamily="18" charset="-78"/>
              </a:rPr>
              <a:t>فالمرابحة:-</a:t>
            </a:r>
            <a:r>
              <a:rPr lang="ar-IQ" sz="2800" dirty="0" smtClean="0"/>
              <a:t>إن </a:t>
            </a:r>
            <a:r>
              <a:rPr lang="ar-IQ" sz="2800" dirty="0" smtClean="0"/>
              <a:t>يبيع شخص لأخر شيئا بنفس الثمن الذي اشتراه به على شرط إن يكون صادقا في الثمن وإلا أصبحنا أمام تغرير0</a:t>
            </a:r>
            <a:br>
              <a:rPr lang="ar-IQ" sz="2800" dirty="0" smtClean="0"/>
            </a:br>
            <a:r>
              <a:rPr lang="ar-IQ" sz="2800" b="1" dirty="0" smtClean="0"/>
              <a:t>إما الإشراك:-</a:t>
            </a:r>
            <a:r>
              <a:rPr lang="ar-IQ" sz="2800" dirty="0" smtClean="0"/>
              <a:t>فهو إن يبيع شخص لأخر جزءا من الشيء بما يقابله من الثمن على إن يكون شريكا معه في كل الشئ وبشرط إن يكون صادقا في الثمن وإلا أصبحنا أمام تغرير0</a:t>
            </a:r>
            <a:br>
              <a:rPr lang="ar-IQ" sz="2800" dirty="0" smtClean="0"/>
            </a:br>
            <a:r>
              <a:rPr lang="ar-IQ" sz="2800" b="1" dirty="0" smtClean="0"/>
              <a:t>إما </a:t>
            </a:r>
            <a:r>
              <a:rPr lang="ar-IQ" sz="2800" b="1" dirty="0" smtClean="0"/>
              <a:t>التوليه:-</a:t>
            </a:r>
            <a:r>
              <a:rPr lang="ar-IQ" sz="2800" dirty="0" smtClean="0"/>
              <a:t>فهي إن يبيع شخص لأخر شيئا بأقل من الثمن الذي اشتراه به(البيع بخسارة) بشرطا إن يكون صادقا في الثمن والااصبحنا أمام تغرير</a:t>
            </a:r>
            <a:br>
              <a:rPr lang="ar-IQ" sz="2800" dirty="0" smtClean="0"/>
            </a:br>
            <a:r>
              <a:rPr lang="ar-IQ" sz="2800" dirty="0" smtClean="0"/>
              <a:t>إما الوضيعه او الوضعية:فهي إن يبيع شخص لأخر شيئا بنفس الثمن الذي اشتراه به وبشرط إن يكون صادقا في الثمن وألا أصبحنا أمام تغرير0</a:t>
            </a:r>
            <a:br>
              <a:rPr lang="ar-IQ" sz="2800" dirty="0" smtClean="0"/>
            </a:br>
            <a:endParaRPr lang="ar-IQ" sz="2800" dirty="0"/>
          </a:p>
        </p:txBody>
      </p:sp>
      <p:sp>
        <p:nvSpPr>
          <p:cNvPr id="3" name="عنوان فرعي 2"/>
          <p:cNvSpPr>
            <a:spLocks noGrp="1"/>
          </p:cNvSpPr>
          <p:nvPr>
            <p:ph type="subTitle" idx="1"/>
          </p:nvPr>
        </p:nvSpPr>
        <p:spPr>
          <a:xfrm>
            <a:off x="1371600" y="6286520"/>
            <a:ext cx="6400800" cy="285752"/>
          </a:xfrm>
        </p:spPr>
        <p:txBody>
          <a:bodyPr>
            <a:normAutofit fontScale="47500" lnSpcReduction="20000"/>
          </a:bodyPr>
          <a:lstStyle/>
          <a:p>
            <a:endParaRPr lang="ar-IQ"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1"/>
            <a:ext cx="8715436" cy="2857519"/>
          </a:xfrm>
        </p:spPr>
        <p:txBody>
          <a:bodyPr>
            <a:normAutofit fontScale="90000"/>
          </a:bodyPr>
          <a:lstStyle/>
          <a:p>
            <a:pPr algn="r"/>
            <a:r>
              <a:rPr lang="ar-IQ" sz="3100" b="1" dirty="0" smtClean="0"/>
              <a:t>ب-العنصر </a:t>
            </a:r>
            <a:r>
              <a:rPr lang="ar-IQ" sz="3100" b="1" dirty="0" smtClean="0"/>
              <a:t>المعنوي (نية التضليل )</a:t>
            </a:r>
            <a:r>
              <a:rPr lang="ar-IQ" sz="2800" b="1" dirty="0" smtClean="0"/>
              <a:t/>
            </a:r>
            <a:br>
              <a:rPr lang="ar-IQ" sz="2800" b="1" dirty="0" smtClean="0"/>
            </a:br>
            <a:r>
              <a:rPr lang="ar-IQ" sz="2800" dirty="0" smtClean="0"/>
              <a:t>يتمثل العنصر المعنوي في التغرير مع الغبن الفاحش بنية تضليل المتعاقد </a:t>
            </a:r>
            <a:r>
              <a:rPr lang="ar-IQ" sz="2800" dirty="0" smtClean="0"/>
              <a:t>الأخر </a:t>
            </a:r>
            <a:r>
              <a:rPr lang="ar-IQ" sz="2800" dirty="0" smtClean="0"/>
              <a:t>للوصول إلى غرض غير مشروع,إما إذا كانت </a:t>
            </a:r>
            <a:r>
              <a:rPr lang="ar-IQ" sz="2800" dirty="0" smtClean="0"/>
              <a:t>النية </a:t>
            </a:r>
            <a:r>
              <a:rPr lang="ar-IQ" sz="2800" dirty="0" smtClean="0"/>
              <a:t>الموجودة  هي نية الترويج للبضاعة </a:t>
            </a:r>
            <a:r>
              <a:rPr lang="ar-IQ" sz="2800" dirty="0" smtClean="0"/>
              <a:t>فلا نكون أمام </a:t>
            </a:r>
            <a:r>
              <a:rPr lang="ar-IQ" sz="2800" dirty="0" smtClean="0"/>
              <a:t>تغرير ,ويعد العنصر المعنوي هو </a:t>
            </a:r>
            <a:r>
              <a:rPr lang="ar-IQ" sz="2800" dirty="0" smtClean="0"/>
              <a:t>الأساس </a:t>
            </a:r>
            <a:r>
              <a:rPr lang="ar-IQ" sz="2800" dirty="0" smtClean="0"/>
              <a:t>في تكوين </a:t>
            </a:r>
            <a:r>
              <a:rPr lang="ar-IQ" sz="2800" dirty="0" smtClean="0"/>
              <a:t>التغرير فمجرد إتباع </a:t>
            </a:r>
            <a:r>
              <a:rPr lang="ar-IQ" sz="2800" dirty="0" smtClean="0"/>
              <a:t>طرق </a:t>
            </a:r>
            <a:r>
              <a:rPr lang="ar-IQ" sz="2800" dirty="0" smtClean="0"/>
              <a:t>احتيالية </a:t>
            </a:r>
            <a:r>
              <a:rPr lang="ar-IQ" sz="2800" dirty="0" smtClean="0"/>
              <a:t>لايكفي لتكوين التغرير بدون نية التضليل فلو إن المودع اكتشف إن المودع لديه ليس </a:t>
            </a:r>
            <a:r>
              <a:rPr lang="ar-IQ" sz="2800" dirty="0" smtClean="0"/>
              <a:t>أهلا للأمانة,فاستعمل </a:t>
            </a:r>
            <a:r>
              <a:rPr lang="ar-IQ" sz="2800" dirty="0" smtClean="0"/>
              <a:t>طرقا </a:t>
            </a:r>
            <a:r>
              <a:rPr lang="ar-IQ" sz="2800" dirty="0" smtClean="0"/>
              <a:t>احتيالية </a:t>
            </a:r>
            <a:r>
              <a:rPr lang="ar-IQ" sz="2800" dirty="0" smtClean="0"/>
              <a:t>لكي يحصل من المودع لديه على </a:t>
            </a:r>
            <a:r>
              <a:rPr lang="ar-IQ" sz="2800" dirty="0" smtClean="0"/>
              <a:t>إقرار </a:t>
            </a:r>
            <a:r>
              <a:rPr lang="ar-IQ" sz="2800" dirty="0" smtClean="0"/>
              <a:t>بالدين </a:t>
            </a:r>
            <a:r>
              <a:rPr lang="ar-IQ" sz="2800" dirty="0" smtClean="0"/>
              <a:t>فلا يعد </a:t>
            </a:r>
            <a:r>
              <a:rPr lang="ar-IQ" sz="2800" dirty="0" smtClean="0"/>
              <a:t>ذلك تغريرا0</a:t>
            </a:r>
            <a:endParaRPr lang="ar-IQ" sz="2800" dirty="0"/>
          </a:p>
        </p:txBody>
      </p:sp>
      <p:sp>
        <p:nvSpPr>
          <p:cNvPr id="3" name="عنوان فرعي 2"/>
          <p:cNvSpPr>
            <a:spLocks noGrp="1"/>
          </p:cNvSpPr>
          <p:nvPr>
            <p:ph type="subTitle" idx="1"/>
          </p:nvPr>
        </p:nvSpPr>
        <p:spPr>
          <a:xfrm>
            <a:off x="214282" y="3143248"/>
            <a:ext cx="8715436" cy="3286148"/>
          </a:xfrm>
        </p:spPr>
        <p:txBody>
          <a:bodyPr>
            <a:noAutofit/>
          </a:bodyPr>
          <a:lstStyle/>
          <a:p>
            <a:pPr algn="r"/>
            <a:r>
              <a:rPr lang="ar-IQ" sz="2800" b="1" dirty="0" smtClean="0">
                <a:solidFill>
                  <a:schemeClr val="tx1"/>
                </a:solidFill>
              </a:rPr>
              <a:t>2</a:t>
            </a:r>
            <a:r>
              <a:rPr lang="ar-IQ" sz="2800" b="1" dirty="0" smtClean="0">
                <a:solidFill>
                  <a:schemeClr val="tx1"/>
                </a:solidFill>
              </a:rPr>
              <a:t>-إن </a:t>
            </a:r>
            <a:r>
              <a:rPr lang="ar-IQ" sz="2800" b="1" dirty="0" smtClean="0">
                <a:solidFill>
                  <a:schemeClr val="tx1"/>
                </a:solidFill>
              </a:rPr>
              <a:t>يكون التغرير هو الدافع </a:t>
            </a:r>
            <a:r>
              <a:rPr lang="ar-IQ" sz="2800" b="1" dirty="0" smtClean="0">
                <a:solidFill>
                  <a:schemeClr val="tx1"/>
                </a:solidFill>
              </a:rPr>
              <a:t>للتعاقد</a:t>
            </a:r>
            <a:endParaRPr lang="ar-IQ" sz="2800" b="1" dirty="0" smtClean="0">
              <a:solidFill>
                <a:schemeClr val="tx1"/>
              </a:solidFill>
            </a:endParaRPr>
          </a:p>
          <a:p>
            <a:pPr algn="r"/>
            <a:r>
              <a:rPr lang="ar-IQ" sz="2400" dirty="0" smtClean="0">
                <a:solidFill>
                  <a:schemeClr val="tx1"/>
                </a:solidFill>
              </a:rPr>
              <a:t>يقصد بالتغرير الدافع هو إن تكون الطرق الاحتيالية التي اتبعت قد بلغت حدا من الجسامة </a:t>
            </a:r>
            <a:r>
              <a:rPr lang="ar-IQ" sz="2400" dirty="0" smtClean="0">
                <a:solidFill>
                  <a:schemeClr val="tx1"/>
                </a:solidFill>
              </a:rPr>
              <a:t>فأثرت </a:t>
            </a:r>
            <a:r>
              <a:rPr lang="ar-IQ" sz="2400" dirty="0" smtClean="0">
                <a:solidFill>
                  <a:schemeClr val="tx1"/>
                </a:solidFill>
              </a:rPr>
              <a:t>في المتعاقد فدفعته إلى </a:t>
            </a:r>
            <a:r>
              <a:rPr lang="ar-IQ" sz="2400" dirty="0" smtClean="0">
                <a:solidFill>
                  <a:schemeClr val="tx1"/>
                </a:solidFill>
              </a:rPr>
              <a:t>إبرام </a:t>
            </a:r>
            <a:r>
              <a:rPr lang="ar-IQ" sz="2400" dirty="0" smtClean="0">
                <a:solidFill>
                  <a:schemeClr val="tx1"/>
                </a:solidFill>
              </a:rPr>
              <a:t>عقد نتيجته انه مغبون غبنا فاحشا,ولا نعتد </a:t>
            </a:r>
            <a:r>
              <a:rPr lang="ar-IQ" sz="2400" dirty="0" smtClean="0">
                <a:solidFill>
                  <a:schemeClr val="tx1"/>
                </a:solidFill>
              </a:rPr>
              <a:t>بالتغرير إلا </a:t>
            </a:r>
            <a:r>
              <a:rPr lang="ar-IQ" sz="2400" dirty="0" smtClean="0">
                <a:solidFill>
                  <a:schemeClr val="tx1"/>
                </a:solidFill>
              </a:rPr>
              <a:t>باعتباره دافعا </a:t>
            </a:r>
            <a:r>
              <a:rPr lang="ar-IQ" sz="2400" dirty="0" smtClean="0">
                <a:solidFill>
                  <a:schemeClr val="tx1"/>
                </a:solidFill>
              </a:rPr>
              <a:t>لأنه </a:t>
            </a:r>
            <a:r>
              <a:rPr lang="ar-IQ" sz="2400" dirty="0" smtClean="0">
                <a:solidFill>
                  <a:schemeClr val="tx1"/>
                </a:solidFill>
              </a:rPr>
              <a:t>لو لم يكن كذلك فلا يعتبر عيبا من عيوب الارادة0</a:t>
            </a:r>
          </a:p>
          <a:p>
            <a:pPr algn="r"/>
            <a:r>
              <a:rPr lang="ar-IQ" sz="2400" dirty="0" smtClean="0">
                <a:solidFill>
                  <a:schemeClr val="tx1"/>
                </a:solidFill>
              </a:rPr>
              <a:t>وقد حاول جانبا من الفقه التمييز بين التغرير الدافع وغير </a:t>
            </a:r>
            <a:r>
              <a:rPr lang="ar-IQ" sz="2400" dirty="0" smtClean="0">
                <a:solidFill>
                  <a:schemeClr val="tx1"/>
                </a:solidFill>
              </a:rPr>
              <a:t>الدافع فإذا </a:t>
            </a:r>
            <a:r>
              <a:rPr lang="ar-IQ" sz="2400" dirty="0" smtClean="0">
                <a:solidFill>
                  <a:schemeClr val="tx1"/>
                </a:solidFill>
              </a:rPr>
              <a:t>كان دافعا يعد عيبا من عيوب </a:t>
            </a:r>
            <a:r>
              <a:rPr lang="ar-IQ" sz="2400" dirty="0" smtClean="0">
                <a:solidFill>
                  <a:schemeClr val="tx1"/>
                </a:solidFill>
              </a:rPr>
              <a:t>الإرادة </a:t>
            </a:r>
            <a:r>
              <a:rPr lang="ar-IQ" sz="2400" dirty="0" smtClean="0">
                <a:solidFill>
                  <a:schemeClr val="tx1"/>
                </a:solidFill>
              </a:rPr>
              <a:t>وان لم يكن دافعا فيعد </a:t>
            </a:r>
            <a:r>
              <a:rPr lang="ar-IQ" sz="2400" dirty="0" smtClean="0">
                <a:solidFill>
                  <a:schemeClr val="tx1"/>
                </a:solidFill>
              </a:rPr>
              <a:t>العقد </a:t>
            </a:r>
            <a:r>
              <a:rPr lang="ar-IQ" sz="2400" dirty="0" smtClean="0">
                <a:solidFill>
                  <a:schemeClr val="tx1"/>
                </a:solidFill>
              </a:rPr>
              <a:t>صحيحا </a:t>
            </a:r>
            <a:r>
              <a:rPr lang="ar-IQ" sz="2400" dirty="0" smtClean="0">
                <a:solidFill>
                  <a:schemeClr val="tx1"/>
                </a:solidFill>
              </a:rPr>
              <a:t>نافذا وللعاقد المغرور الحق في المطالبة بالتعويض عما </a:t>
            </a:r>
            <a:r>
              <a:rPr lang="ar-IQ" sz="2400" dirty="0" err="1" smtClean="0">
                <a:solidFill>
                  <a:schemeClr val="tx1"/>
                </a:solidFill>
              </a:rPr>
              <a:t>اصابه</a:t>
            </a:r>
            <a:r>
              <a:rPr lang="ar-IQ" sz="2400" dirty="0" smtClean="0">
                <a:solidFill>
                  <a:schemeClr val="tx1"/>
                </a:solidFill>
              </a:rPr>
              <a:t> </a:t>
            </a:r>
            <a:r>
              <a:rPr lang="ar-IQ" sz="2400" dirty="0" smtClean="0">
                <a:solidFill>
                  <a:schemeClr val="tx1"/>
                </a:solidFill>
              </a:rPr>
              <a:t>من ضرر0</a:t>
            </a:r>
          </a:p>
          <a:p>
            <a:pPr algn="r"/>
            <a:r>
              <a:rPr lang="ar-IQ" sz="2400" b="1" dirty="0" smtClean="0">
                <a:solidFill>
                  <a:schemeClr val="tx1"/>
                </a:solidFill>
              </a:rPr>
              <a:t>  </a:t>
            </a:r>
            <a:endParaRPr lang="ar-IQ" sz="2400" b="1" dirty="0" smtClean="0">
              <a:solidFill>
                <a:schemeClr val="tx1"/>
              </a:solidFill>
            </a:endParaRPr>
          </a:p>
          <a:p>
            <a:pPr algn="r"/>
            <a:endParaRPr lang="ar-IQ" sz="2400" b="1" dirty="0" smtClean="0">
              <a:solidFill>
                <a:schemeClr val="tx1"/>
              </a:solidFill>
            </a:endParaRPr>
          </a:p>
          <a:p>
            <a:pPr algn="r"/>
            <a:endParaRPr lang="ar-IQ" sz="2400" b="1" dirty="0" smtClean="0">
              <a:solidFill>
                <a:schemeClr val="tx1"/>
              </a:solidFill>
            </a:endParaRPr>
          </a:p>
          <a:p>
            <a:pPr algn="r"/>
            <a:endParaRPr lang="ar-IQ" sz="2400" b="1" dirty="0" smtClean="0">
              <a:solidFill>
                <a:schemeClr val="tx1"/>
              </a:solidFill>
            </a:endParaRPr>
          </a:p>
          <a:p>
            <a:pPr algn="r"/>
            <a:endParaRPr lang="ar-IQ" sz="2400" b="1" dirty="0">
              <a:solidFill>
                <a:schemeClr val="tx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420</TotalTime>
  <Words>312</Words>
  <PresentationFormat>عرض على الشاشة (3:4)‏</PresentationFormat>
  <Paragraphs>23</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سمة Office</vt:lpstr>
      <vt:lpstr>المحاضرة الحادية والعشرون التغرير مع الغبن الفاحش </vt:lpstr>
      <vt:lpstr> لتضليل المتعاقد الآخر كمن يصبغ ثوبا قديما ليجعل منه جديدا  او إن يقوم احد المتعاقدين بأعمال الطلاء واللحام  بالنسبة للمكائن والمعدات لتضليل المتعاقد الآخر.  ثانيا/ الغبن الفاحش:- الغبن عموما هو عدم التعادل بين ما يعطيه المتعاقد وبين ما يأخذه, وعلى ضوء ذلك يتحدد هل هو غابنا او مغبونا  0 والغبن إما يسيرا او فاحشا, فالغبن اليسير هو ماكان التفاوت فيه بالقدر الذي يتسامح فيه الناس في معاملاتهم إي لايعتد فيه في المعاملات,إما الغبن الفاحش فهو ماكان التفاوت فيه بالقدر الذي لا يتسامح فيه الناس في معاملاتهم إي يعتد فيه  في المعاملات0ولم يرد في القانون المدني العراقي معيارا ماديا دقيقا للتمييز بين الغبن الفاحش والغبن اليسير ويمكن الاستعانة بهذا الصدد بمبادئ الشريعة الإسلامية التي تعد المصدر الرسمي الثالث للقانون المدني بعد التشريع والعرف استنادا لنص المادة الأولى/الفقرة الثانية( مدني عراقي)0 </vt:lpstr>
      <vt:lpstr>حدد فقهاء الشريعة الغبن الفاحش إذا كان التفاوت بمقدار خمس القيمة( الواقعية)في العقارات وعشرها في الحيوانات ونصف العشر في غير ذلك,وما كان اقل من ذلك فهو غبن يسير0   والرأي الراجح في الواقع العملي إن الغبن يكون فاحشا إذا كان التفاوت ما لايدخل تحت تقويم المقومين ويكون الغبن يسيرا فيما يدخل تحت تقويم المقومين0   شروط التغرير مع الغبن الفاحش:- يشترط في التغرير مع الغبن الفاحش ما يأتي:- 1- استعمال طرق احتيالية 2- إن يكون التغرير هو الدافع للتعاقد 3- إن يصدر التغرير من احد المتعاقدين او إن يكون على علم به إن صدر من الغير0 4-إن يقترن بالتغرير غبنا فاحشا0</vt:lpstr>
      <vt:lpstr>  1- استعمال طرق احتيالية: إن هذا الشرط في حقيقته يتضمن عنصران هما: ا/العنصر المادي:-وهو عبارة عن الأساليب والطرق الاحتيالية التي استخدمت للتأثير على إرادة المتعاقد والتي يختلف تأثيرها باختلاف ذكاء المدلس وغباء المدلس عليه,فمن الناس من يصعب خداعه ومنهم من يسهل غشه وفي كل الأحوال إن تكون الطرق الاحتيالية قد بلغت حدا بحيث كانت كافية لتضليل المتعاقد الاخر0 وقد يلجأ احد المتعاقدين إلى أسلوب الكذب او الكتمان عن المتعاقد الآخر فهل يعد ذلك تغريرا؟ الأصل إن كل متعاقد لايجبر على إن يذكر كل مالديه من معلومات اواسرار يحرص على عدم إعلانها للغير,ولكن في نطاق العقودوانسجاما مع مبدأ حسن النية في إبرام العقود وتنفيذها ينبغي على كل متعاقد إن يجعل المتعاقد الأخر على بينة ببعض الوقائع التي لا يستطيع العلم بها إلا من خلال المتعاقد المقابل له ولذلك مجرد الكذب البسيط لا يعد تغريرا مادام متعارف عليه بين الناس في التعامل,وقد حسم القانون المدني الأمر من  خلال نص المادة 121  إذ لا يعد تغريرا مجرد الكذب او الكتمان إلا في عقود الأمانة  وهي العقود القائمة على أساس الثقة بقول البائع فان كان صادقا فلا تغرير وان كذب او كتم صار خائنا وغارا فنكون أمام عيب من عيوب الإرادة وعقود الأمانة هي:- المرابحه/الاشراك/ التوليه/الوضيعة   </vt:lpstr>
      <vt:lpstr>فالمرابحة:-إن يبيع شخص لأخر شيئا بنفس الثمن الذي اشتراه به على شرط إن يكون صادقا في الثمن وإلا أصبحنا أمام تغرير0 إما الإشراك:-فهو إن يبيع شخص لأخر جزءا من الشيء بما يقابله من الثمن على إن يكون شريكا معه في كل الشئ وبشرط إن يكون صادقا في الثمن وإلا أصبحنا أمام تغرير0 إما التوليه:-فهي إن يبيع شخص لأخر شيئا بأقل من الثمن الذي اشتراه به(البيع بخسارة) بشرطا إن يكون صادقا في الثمن والااصبحنا أمام تغرير إما الوضيعه او الوضعية:فهي إن يبيع شخص لأخر شيئا بنفس الثمن الذي اشتراه به وبشرط إن يكون صادقا في الثمن وألا أصبحنا أمام تغرير0 </vt:lpstr>
      <vt:lpstr>ب-العنصر المعنوي (نية التضليل ) يتمثل العنصر المعنوي في التغرير مع الغبن الفاحش بنية تضليل المتعاقد الأخر للوصول إلى غرض غير مشروع,إما إذا كانت النية الموجودة  هي نية الترويج للبضاعة فلا نكون أمام تغرير ,ويعد العنصر المعنوي هو الأساس في تكوين التغرير فمجرد إتباع طرق احتيالية لايكفي لتكوين التغرير بدون نية التضليل فلو إن المودع اكتشف إن المودع لديه ليس أهلا للأمانة,فاستعمل طرقا احتيالية لكي يحصل من المودع لديه على إقرار بالدين فلا يعد ذلك تغريرا0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Malak-AL-Hob</dc:creator>
  <cp:lastModifiedBy>Malak-AL-Hob</cp:lastModifiedBy>
  <cp:revision>80</cp:revision>
  <dcterms:created xsi:type="dcterms:W3CDTF">2013-10-14T18:16:59Z</dcterms:created>
  <dcterms:modified xsi:type="dcterms:W3CDTF">2013-10-31T16:15:16Z</dcterms:modified>
</cp:coreProperties>
</file>