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17/05/1435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1214445"/>
          </a:xfrm>
        </p:spPr>
        <p:txBody>
          <a:bodyPr>
            <a:noAutofit/>
          </a:bodyPr>
          <a:lstStyle/>
          <a:p>
            <a:r>
              <a:rPr lang="ar-IQ" sz="2800" b="1" dirty="0" smtClean="0"/>
              <a:t>  المحاضرة الخامسة</a:t>
            </a:r>
            <a:br>
              <a:rPr lang="ar-IQ" sz="2800" b="1" dirty="0" smtClean="0"/>
            </a:br>
            <a:r>
              <a:rPr lang="ar-IQ" sz="2800" b="1" dirty="0" smtClean="0"/>
              <a:t>التنفيذ بمقابل( التعويض)</a:t>
            </a:r>
            <a:endParaRPr lang="en-US" sz="2800" b="1" dirty="0"/>
          </a:p>
        </p:txBody>
      </p:sp>
      <p:sp>
        <p:nvSpPr>
          <p:cNvPr id="3" name="عنوان فرعي 2"/>
          <p:cNvSpPr>
            <a:spLocks noGrp="1"/>
          </p:cNvSpPr>
          <p:nvPr>
            <p:ph type="subTitle" idx="1"/>
          </p:nvPr>
        </p:nvSpPr>
        <p:spPr>
          <a:xfrm>
            <a:off x="214282" y="1428736"/>
            <a:ext cx="8715436" cy="5214974"/>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r"/>
            <a:r>
              <a:rPr lang="ar-IQ" dirty="0" smtClean="0">
                <a:solidFill>
                  <a:schemeClr val="tx1"/>
                </a:solidFill>
              </a:rPr>
              <a:t>قد لا يكون التنفيذ الجبري عينيا , بل قد يكون بمقابل أي لايحصل الدائن على ما أراده من مدينه عينا , بل يحصل على مقابل أي تعويض, فما هو التعويض وما هي حالاته  وشروطه وأنواعه ؟</a:t>
            </a:r>
          </a:p>
          <a:p>
            <a:pPr algn="r"/>
            <a:r>
              <a:rPr lang="ar-IQ" dirty="0" smtClean="0">
                <a:solidFill>
                  <a:schemeClr val="tx1"/>
                </a:solidFill>
              </a:rPr>
              <a:t> التعويض: هو مبلغ من النقود أو أي ترضية من جنس الضرر تعادل المنفعة التي سينالها الدائن لو لم يخل المدين بتنفيذ التزامه, سواء كان الالتزام الذي حصل الاخلال به عقديا أم غير عقدي 0</a:t>
            </a:r>
          </a:p>
          <a:p>
            <a:pPr algn="r"/>
            <a:r>
              <a:rPr lang="ar-IQ" dirty="0" smtClean="0">
                <a:solidFill>
                  <a:schemeClr val="tx1"/>
                </a:solidFill>
              </a:rPr>
              <a:t>وللتعويض حالات أي ان الالتزام ينفذ بمقابل بدلا من التنفيذ العيني في الحالات الاتية:-</a:t>
            </a:r>
          </a:p>
          <a:p>
            <a:pPr algn="r"/>
            <a:r>
              <a:rPr lang="ar-IQ" dirty="0" smtClean="0">
                <a:solidFill>
                  <a:schemeClr val="tx1"/>
                </a:solidFill>
              </a:rPr>
              <a:t>1- اذا أصبح التنفيذ العيني للالتزام مستحيلا بخطأ من المدين فيصار الى الحكم عليه بالتعويض اي أن الالتزام ينفذ بمقابل بدلا من التنفيذ العيني.</a:t>
            </a:r>
          </a:p>
          <a:p>
            <a:pPr algn="r"/>
            <a:endParaRPr lang="ar-IQ"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643998" cy="6357981"/>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r>
              <a:rPr lang="ar-IQ" sz="2800" dirty="0" smtClean="0"/>
              <a:t>2- اذا كان التنفيذ العيني ممكنا ولكنه مرهقا للمدين جاز للقاضي ان يعدل عنه الى التعويض بشرط ان لايكون في ذلك العدول ضررا جسيما يصيب الدائن.</a:t>
            </a:r>
            <a:br>
              <a:rPr lang="ar-IQ" sz="2800" dirty="0" smtClean="0"/>
            </a:br>
            <a:r>
              <a:rPr lang="ar-IQ" sz="2800" dirty="0" smtClean="0"/>
              <a:t>3- اذا كان المدين ملتزما بانجاز عمل معين بالذات وكانت شخصيته محل أعتبار في التنفيذ وفشلت الغرامة التهديدية في كسر عناده , فيحدد القاضي مقدار التعويض النهائي الذي ينبغي أن يراعي في تقديره أضافة للضرر الذي أصاب الدائن مدى التعنت الذي بدى من المدين.</a:t>
            </a:r>
            <a:br>
              <a:rPr lang="ar-IQ" sz="2800" dirty="0" smtClean="0"/>
            </a:br>
            <a:r>
              <a:rPr lang="ar-IQ" sz="2800" dirty="0" smtClean="0"/>
              <a:t>4- حالة الاتفاق الضمني وهي حالة تحصل عندما يطلب الدائن التعويض, رغم أن التنفيذ العيني ممكنا, ولم يعترض على ذلك المدين فيفسر ذلك بأن اتفاقا ضمنيا قد تم بينهما على التحول من التنفيذ العيني الى التنفيذ بمقابل.</a:t>
            </a:r>
            <a:br>
              <a:rPr lang="ar-IQ" sz="2800" dirty="0" smtClean="0"/>
            </a:br>
            <a:r>
              <a:rPr lang="ar-IQ" sz="2800" dirty="0" smtClean="0"/>
              <a:t>                    </a:t>
            </a:r>
            <a:r>
              <a:rPr lang="ar-IQ" sz="2800" b="1" dirty="0" smtClean="0"/>
              <a:t>شروط التنفيذ بمقابل(التعويض)</a:t>
            </a:r>
            <a:r>
              <a:rPr lang="ar-IQ" sz="2800" dirty="0" smtClean="0"/>
              <a:t/>
            </a:r>
            <a:br>
              <a:rPr lang="ar-IQ" sz="2800" dirty="0" smtClean="0"/>
            </a:br>
            <a:r>
              <a:rPr lang="ar-IQ" sz="2800" dirty="0" smtClean="0"/>
              <a:t>مثلما للتنفيذ العيني شروط كذلك للتنفيذ بمقابل شروط, وان كانت هذه الشروط وردت في نصوص قانونية متفرقة وهي ثلاثة شروط:-</a:t>
            </a:r>
            <a:br>
              <a:rPr lang="ar-IQ" sz="2800" dirty="0" smtClean="0"/>
            </a:br>
            <a:r>
              <a:rPr lang="ar-IQ" sz="2800" dirty="0" smtClean="0"/>
              <a:t>1- توفر أركان المسؤولية المدنية وهي الخطأ والضرر والعلاقة السببية بين الخطأ والضرر. </a:t>
            </a:r>
            <a:br>
              <a:rPr lang="ar-IQ" sz="2800" dirty="0" smtClean="0"/>
            </a:br>
            <a:r>
              <a:rPr lang="ar-IQ" sz="2800" dirty="0" smtClean="0"/>
              <a:t>2- عدم وجود شرط يتضمن الاعفاء من المسؤولية العقدية.</a:t>
            </a:r>
            <a:br>
              <a:rPr lang="ar-IQ" sz="2800" dirty="0" smtClean="0"/>
            </a:br>
            <a:r>
              <a:rPr lang="ar-IQ" sz="2800" dirty="0" smtClean="0"/>
              <a:t>3- الاعذار وفي الحالات التي يكون فيها واجبا</a:t>
            </a:r>
            <a:br>
              <a:rPr lang="ar-IQ" sz="2800" dirty="0" smtClean="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429419"/>
          </a:xfrm>
        </p:spPr>
        <p:style>
          <a:lnRef idx="2">
            <a:schemeClr val="accent3"/>
          </a:lnRef>
          <a:fillRef idx="1">
            <a:schemeClr val="lt1"/>
          </a:fillRef>
          <a:effectRef idx="0">
            <a:schemeClr val="accent3"/>
          </a:effectRef>
          <a:fontRef idx="minor">
            <a:schemeClr val="dk1"/>
          </a:fontRef>
        </p:style>
        <p:txBody>
          <a:bodyPr>
            <a:normAutofit fontScale="90000"/>
          </a:bodyPr>
          <a:lstStyle/>
          <a:p>
            <a:pPr algn="r"/>
            <a:r>
              <a:rPr lang="ar-IQ" sz="2800" dirty="0" smtClean="0"/>
              <a:t>وفيما يلي توضيحا لهذه الشروط :-</a:t>
            </a:r>
            <a:br>
              <a:rPr lang="ar-IQ" sz="2800" dirty="0" smtClean="0"/>
            </a:br>
            <a:r>
              <a:rPr lang="ar-IQ" sz="2800" dirty="0" smtClean="0"/>
              <a:t> 1- توفر أركان المسؤولية المدنية وهي :-</a:t>
            </a:r>
            <a:br>
              <a:rPr lang="ar-IQ" sz="2800" dirty="0" smtClean="0"/>
            </a:br>
            <a:r>
              <a:rPr lang="ar-IQ" sz="2800" dirty="0" smtClean="0"/>
              <a:t>  </a:t>
            </a:r>
            <a:r>
              <a:rPr lang="ar-IQ" sz="2800" b="1" dirty="0" smtClean="0"/>
              <a:t>أ- الخطأ </a:t>
            </a:r>
            <a:r>
              <a:rPr lang="ar-IQ" sz="2800" dirty="0" smtClean="0"/>
              <a:t>وهو الاخلال من جانب المدين بالتزام مصدره العقد ,أو هو الاخلال </a:t>
            </a:r>
            <a:br>
              <a:rPr lang="ar-IQ" sz="2800" dirty="0" smtClean="0"/>
            </a:br>
            <a:r>
              <a:rPr lang="ar-IQ" sz="2800" dirty="0" smtClean="0"/>
              <a:t>بالتزام قانوني عام هو عدم ألحاق الضرر بالغير, وبحسب ما اذا كانت المسؤولية المتحققة عقدية أم تقصيرية, وعلى النحو الذي سنراه عند بحثهما في مصادر الالتزام.</a:t>
            </a:r>
            <a:br>
              <a:rPr lang="ar-IQ" sz="2800" dirty="0" smtClean="0"/>
            </a:br>
            <a:r>
              <a:rPr lang="ar-IQ" sz="2800" dirty="0" smtClean="0"/>
              <a:t> </a:t>
            </a:r>
            <a:r>
              <a:rPr lang="ar-IQ" sz="2800" b="1" dirty="0" smtClean="0"/>
              <a:t>ب- الضرر </a:t>
            </a:r>
            <a:r>
              <a:rPr lang="ar-IQ" sz="2800" dirty="0" smtClean="0"/>
              <a:t>وهو الاذى الذي يصيب المضرور نتيجة لخطأ المدين, سواء كان الضرر مادي أو معنوي.</a:t>
            </a:r>
            <a:br>
              <a:rPr lang="ar-IQ" sz="2800" dirty="0" smtClean="0"/>
            </a:br>
            <a:r>
              <a:rPr lang="ar-IQ" sz="2800" b="1" dirty="0" smtClean="0"/>
              <a:t>ج- العلاقة السببية بين الخطأ والضرر</a:t>
            </a:r>
            <a:r>
              <a:rPr lang="ar-IQ" sz="2800" dirty="0" smtClean="0"/>
              <a:t>, أي أن يكون الضرر نتيجة للخطأ.</a:t>
            </a:r>
            <a:br>
              <a:rPr lang="ar-IQ" sz="2800" dirty="0" smtClean="0"/>
            </a:br>
            <a:r>
              <a:rPr lang="ar-IQ" sz="2800" dirty="0" smtClean="0"/>
              <a:t>علما أن اشتراط توافر أركان المسؤولية يعد شرطا بديهيا كون التعويض هو جزاء للمسؤولية فلا يمكن فرضه مالم تكن المسؤولية قد تحققت أولا.</a:t>
            </a:r>
            <a:br>
              <a:rPr lang="ar-IQ" sz="2800" dirty="0" smtClean="0"/>
            </a:br>
            <a:r>
              <a:rPr lang="ar-IQ" sz="2800" dirty="0" smtClean="0"/>
              <a:t>2- عدم وجود شرط يتضمن الاعفاء من المسؤولية العقدية  </a:t>
            </a:r>
            <a:br>
              <a:rPr lang="ar-IQ" sz="2800" dirty="0" smtClean="0"/>
            </a:br>
            <a:r>
              <a:rPr lang="ar-IQ" sz="2800" dirty="0" smtClean="0"/>
              <a:t>ان أحكام المسؤولية العقدية ليست من النظام العام وبالتالي يجوز للمتعاقدين الاتفاق على تعديل أحكامها تشديدا أو تخفيفا أو أعفاءاأستنادا لنص المادة 259/ 1و2 من القانون المدني وعليه لو وجد شرطا يتضمن الاعفاء من المسؤولية العقدية فلا مجال للحكم بالتعويض. </a:t>
            </a:r>
            <a:br>
              <a:rPr lang="ar-IQ" sz="2800" dirty="0" smtClean="0"/>
            </a:br>
            <a:r>
              <a:rPr lang="ar-IQ" sz="2800" b="1" dirty="0" smtClean="0"/>
              <a:t>                                3 – الاعذار</a:t>
            </a:r>
            <a:r>
              <a:rPr lang="ar-IQ" sz="2800" dirty="0" smtClean="0"/>
              <a:t/>
            </a:r>
            <a:br>
              <a:rPr lang="ar-IQ" sz="2800" dirty="0" smtClean="0"/>
            </a:br>
            <a:r>
              <a:rPr lang="ar-IQ" sz="2800" dirty="0" smtClean="0"/>
              <a:t>يعد الاعذار اجراءا شكليا,الا أن القانون المدني أشار أليه كشرط من شروط استحقاق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429420"/>
          </a:xfrm>
        </p:spPr>
        <p:style>
          <a:lnRef idx="2">
            <a:schemeClr val="accent6"/>
          </a:lnRef>
          <a:fillRef idx="1">
            <a:schemeClr val="lt1"/>
          </a:fillRef>
          <a:effectRef idx="0">
            <a:schemeClr val="accent6"/>
          </a:effectRef>
          <a:fontRef idx="minor">
            <a:schemeClr val="dk1"/>
          </a:fontRef>
        </p:style>
        <p:txBody>
          <a:bodyPr>
            <a:noAutofit/>
          </a:bodyPr>
          <a:lstStyle/>
          <a:p>
            <a:pPr algn="r"/>
            <a:r>
              <a:rPr lang="ar-IQ" sz="2800" dirty="0" smtClean="0"/>
              <a:t>التعويض وذلك في المواد 256-258 , وقد وضعت القاعدة العامة في الاعذار المادة 256 أذ نصت (ولا يستحق التعويض الا بعد اعذار المدين ما لم  ينص القانون على غير ذلك) </a:t>
            </a:r>
            <a:br>
              <a:rPr lang="ar-IQ" sz="2800" dirty="0" smtClean="0"/>
            </a:br>
            <a:r>
              <a:rPr lang="ar-IQ" sz="2800" b="1" u="sng" dirty="0" smtClean="0"/>
              <a:t>تعريف الاعذار:</a:t>
            </a:r>
            <a:r>
              <a:rPr lang="ar-IQ" sz="2800" dirty="0" smtClean="0"/>
              <a:t/>
            </a:r>
            <a:br>
              <a:rPr lang="ar-IQ" sz="2800" dirty="0" smtClean="0"/>
            </a:br>
            <a:r>
              <a:rPr lang="ar-IQ" sz="2800" b="1" dirty="0" smtClean="0"/>
              <a:t>الاعذار</a:t>
            </a:r>
            <a:r>
              <a:rPr lang="ar-IQ" sz="2800" dirty="0" smtClean="0"/>
              <a:t> هو دعوة المدين من قبل دائنه الى ضرورة قيامه بتنفيذ التزامه والا اصبح مسؤولا عن الضرر الذي يصيبه من جراء أخلاله بتنفيذ التزامه,فهو بهذا المعنى عمل أيجابي يصدر من الدائن يعبر فيه عن رغبته بضرورة تنفيذ التزامه والا عد مسؤولا عن أي ضرر يصيب الدائن.      </a:t>
            </a:r>
            <a:br>
              <a:rPr lang="ar-IQ" sz="2800" dirty="0" smtClean="0"/>
            </a:br>
            <a:r>
              <a:rPr lang="ar-IQ" sz="2800" dirty="0" smtClean="0"/>
              <a:t>الحكمة من الاعذار </a:t>
            </a:r>
            <a:br>
              <a:rPr lang="ar-IQ" sz="2800" dirty="0" smtClean="0"/>
            </a:br>
            <a:r>
              <a:rPr lang="ar-IQ" sz="2800" dirty="0" smtClean="0"/>
              <a:t>ان الاعذار مطلوبا لاعتبارات منها قانونية ومنها أخلاقية, فالاعتبارات القانونية مفادها ان مجرد حلول أجل الدين لايشكل قرينة على تضرر الدائن وانما يعني أن الدين أصبح مستحق الاداء, وبذلك اذا اراد الدائن أن يجعل مدينه مسؤولا فعليه اعذاره.أما الاعتبار الاخلاقي فيقوم على أساس أن الفيم الخلقية في  أي مجتمع توجب على الدائن ان ينبه مدينه قبل مفاجئته باجراءات التنفيذ الجبري التي تشكل أغلبها مساسا بحرية وكرامة المدين.</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429420"/>
          </a:xfrm>
        </p:spPr>
        <p:style>
          <a:lnRef idx="2">
            <a:schemeClr val="accent1"/>
          </a:lnRef>
          <a:fillRef idx="1">
            <a:schemeClr val="lt1"/>
          </a:fillRef>
          <a:effectRef idx="0">
            <a:schemeClr val="accent1"/>
          </a:effectRef>
          <a:fontRef idx="minor">
            <a:schemeClr val="dk1"/>
          </a:fontRef>
        </p:style>
        <p:txBody>
          <a:bodyPr>
            <a:normAutofit/>
          </a:bodyPr>
          <a:lstStyle/>
          <a:p>
            <a:pPr algn="r"/>
            <a:r>
              <a:rPr lang="ar-IQ" sz="2800" dirty="0" smtClean="0"/>
              <a:t>  </a:t>
            </a:r>
            <a:r>
              <a:rPr lang="ar-IQ" sz="2800" b="1" dirty="0" smtClean="0"/>
              <a:t>موقف القوانين المدنية من الاعذار</a:t>
            </a:r>
            <a:r>
              <a:rPr lang="ar-IQ" sz="2800" dirty="0" smtClean="0"/>
              <a:t/>
            </a:r>
            <a:br>
              <a:rPr lang="ar-IQ" sz="2800" dirty="0" smtClean="0"/>
            </a:br>
            <a:r>
              <a:rPr lang="ar-IQ" sz="2800" dirty="0" smtClean="0"/>
              <a:t>  لقد تباين موقف القوانين المدنية حيال الاعذار بين متشدد ومتساهل وبين من سلكت مسلكا وسطا بين المتشدد والمتساهل.</a:t>
            </a:r>
            <a:br>
              <a:rPr lang="ar-IQ" sz="2800" dirty="0" smtClean="0"/>
            </a:br>
            <a:r>
              <a:rPr lang="ar-IQ" sz="2800" dirty="0" smtClean="0"/>
              <a:t>   فالقوانين التي تأثرت بالقانون الروماني تشددت مع الاعذار فأشترطته في كلا نوعي التنفيذ الجبري( العيني- بمقابل) كالقانون المدني الفرنسي والمصري.</a:t>
            </a:r>
            <a:br>
              <a:rPr lang="ar-IQ" sz="2800" dirty="0" smtClean="0"/>
            </a:br>
            <a:r>
              <a:rPr lang="ar-IQ" sz="2800" dirty="0" smtClean="0"/>
              <a:t>  اما الطائفة الثانية من التشريعات فهي تساهلت مع الاعذار اذ اعتبرت مجرد حلول الاجل كافيا لاعتبار المدين معذرا كالقانون البرتغالي والمغربي ومجلة الالتزامات التونسية.</a:t>
            </a:r>
            <a:br>
              <a:rPr lang="ar-IQ" sz="2800" dirty="0" smtClean="0"/>
            </a:br>
            <a:r>
              <a:rPr lang="ar-IQ" sz="2800" dirty="0" smtClean="0"/>
              <a:t>  أما الطائفة الثالثة فقد سلكت مسلكا وسطا فهي لم تتشدد ولم تتساهل كالقانون المدني العراقي الذي لم يشترط الاعذار في كلا نوعي التنفيذ الجبري وانما أشترطه لاستحقاق التعويض فقط.ولم يكن متساهلا بحيث لم يعتبر مجرد حلول الاجل كافيا لاعتبار المدين معذرا الا اذا وجد اتفاق يقضي بذلك.</a:t>
            </a: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188</Words>
  <PresentationFormat>عرض على الشاشة (3:4)‏</PresentationFormat>
  <Paragraphs>9</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  المحاضرة الخامسة التنفيذ بمقابل( التعويض)</vt:lpstr>
      <vt:lpstr>2- اذا كان التنفيذ العيني ممكنا ولكنه مرهقا للمدين جاز للقاضي ان يعدل عنه الى التعويض بشرط ان لايكون في ذلك العدول ضررا جسيما يصيب الدائن. 3- اذا كان المدين ملتزما بانجاز عمل معين بالذات وكانت شخصيته محل أعتبار في التنفيذ وفشلت الغرامة التهديدية في كسر عناده , فيحدد القاضي مقدار التعويض النهائي الذي ينبغي أن يراعي في تقديره أضافة للضرر الذي أصاب الدائن مدى التعنت الذي بدى من المدين. 4- حالة الاتفاق الضمني وهي حالة تحصل عندما يطلب الدائن التعويض, رغم أن التنفيذ العيني ممكنا, ولم يعترض على ذلك المدين فيفسر ذلك بأن اتفاقا ضمنيا قد تم بينهما على التحول من التنفيذ العيني الى التنفيذ بمقابل.                     شروط التنفيذ بمقابل(التعويض) مثلما للتنفيذ العيني شروط كذلك للتنفيذ بمقابل شروط, وان كانت هذه الشروط وردت في نصوص قانونية متفرقة وهي ثلاثة شروط:- 1- توفر أركان المسؤولية المدنية وهي الخطأ والضرر والعلاقة السببية بين الخطأ والضرر.  2- عدم وجود شرط يتضمن الاعفاء من المسؤولية العقدية. 3- الاعذار وفي الحالات التي يكون فيها واجبا </vt:lpstr>
      <vt:lpstr>وفيما يلي توضيحا لهذه الشروط :-  1- توفر أركان المسؤولية المدنية وهي :-   أ- الخطأ وهو الاخلال من جانب المدين بالتزام مصدره العقد ,أو هو الاخلال  بالتزام قانوني عام هو عدم ألحاق الضرر بالغير, وبحسب ما اذا كانت المسؤولية المتحققة عقدية أم تقصيرية, وعلى النحو الذي سنراه عند بحثهما في مصادر الالتزام.  ب- الضرر وهو الاذى الذي يصيب المضرور نتيجة لخطأ المدين, سواء كان الضرر مادي أو معنوي. ج- العلاقة السببية بين الخطأ والضرر, أي أن يكون الضرر نتيجة للخطأ. علما أن اشتراط توافر أركان المسؤولية يعد شرطا بديهيا كون التعويض هو جزاء للمسؤولية فلا يمكن فرضه مالم تكن المسؤولية قد تحققت أولا. 2- عدم وجود شرط يتضمن الاعفاء من المسؤولية العقدية   ان أحكام المسؤولية العقدية ليست من النظام العام وبالتالي يجوز للمتعاقدين الاتفاق على تعديل أحكامها تشديدا أو تخفيفا أو أعفاءاأستنادا لنص المادة 259/ 1و2 من القانون المدني وعليه لو وجد شرطا يتضمن الاعفاء من المسؤولية العقدية فلا مجال للحكم بالتعويض.                                  3 – الاعذار يعد الاعذار اجراءا شكليا,الا أن القانون المدني أشار أليه كشرط من شروط استحقاق </vt:lpstr>
      <vt:lpstr>التعويض وذلك في المواد 256-258 , وقد وضعت القاعدة العامة في الاعذار المادة 256 أذ نصت (ولا يستحق التعويض الا بعد اعذار المدين ما لم  ينص القانون على غير ذلك)  تعريف الاعذار: الاعذار هو دعوة المدين من قبل دائنه الى ضرورة قيامه بتنفيذ التزامه والا اصبح مسؤولا عن الضرر الذي يصيبه من جراء أخلاله بتنفيذ التزامه,فهو بهذا المعنى عمل أيجابي يصدر من الدائن يعبر فيه عن رغبته بضرورة تنفيذ التزامه والا عد مسؤولا عن أي ضرر يصيب الدائن.       الحكمة من الاعذار  ان الاعذار مطلوبا لاعتبارات منها قانونية ومنها أخلاقية, فالاعتبارات القانونية مفادها ان مجرد حلول أجل الدين لايشكل قرينة على تضرر الدائن وانما يعني أن الدين أصبح مستحق الاداء, وبذلك اذا اراد الدائن أن يجعل مدينه مسؤولا فعليه اعذاره.أما الاعتبار الاخلاقي فيقوم على أساس أن الفيم الخلقية في  أي مجتمع توجب على الدائن ان ينبه مدينه قبل مفاجئته باجراءات التنفيذ الجبري التي تشكل أغلبها مساسا بحرية وكرامة المدين.</vt:lpstr>
      <vt:lpstr>  موقف القوانين المدنية من الاعذار   لقد تباين موقف القوانين المدنية حيال الاعذار بين متشدد ومتساهل وبين من سلكت مسلكا وسطا بين المتشدد والمتساهل.    فالقوانين التي تأثرت بالقانون الروماني تشددت مع الاعذار فأشترطته في كلا نوعي التنفيذ الجبري( العيني- بمقابل) كالقانون المدني الفرنسي والمصري.   اما الطائفة الثانية من التشريعات فهي تساهلت مع الاعذار اذ اعتبرت مجرد حلول الاجل كافيا لاعتبار المدين معذرا كالقانون البرتغالي والمغربي ومجلة الالتزامات التونسية.   أما الطائفة الثالثة فقد سلكت مسلكا وسطا فهي لم تتشدد ولم تتساهل كالقانون المدني العراقي الذي لم يشترط الاعذار في كلا نوعي التنفيذ الجبري وانما أشترطه لاستحقاق التعويض فقط.ولم يكن متساهلا بحيث لم يعتبر مجرد حلول الاجل كافيا لاعتبار المدين معذرا الا اذا وجد اتفاق يقضي بذلك.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الخامسة التنفيذ بمقابل( التعويض)</dc:title>
  <dc:creator>mohammed</dc:creator>
  <cp:lastModifiedBy>mohammed</cp:lastModifiedBy>
  <cp:revision>31</cp:revision>
  <dcterms:created xsi:type="dcterms:W3CDTF">2014-03-16T05:08:09Z</dcterms:created>
  <dcterms:modified xsi:type="dcterms:W3CDTF">2014-03-19T05:59:40Z</dcterms:modified>
</cp:coreProperties>
</file>