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66" d="100"/>
          <a:sy n="66" d="100"/>
        </p:scale>
        <p:origin x="-864"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comb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comb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comb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comb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comb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comb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comb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comb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comb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comb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comb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13/01/1435</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mb dir="vert"/>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282" y="1571612"/>
            <a:ext cx="8715436" cy="5072098"/>
          </a:xfrm>
        </p:spPr>
        <p:txBody>
          <a:bodyPr>
            <a:noAutofit/>
          </a:bodyPr>
          <a:lstStyle/>
          <a:p>
            <a:pPr algn="r"/>
            <a:r>
              <a:rPr lang="ar-IQ" dirty="0" smtClean="0">
                <a:solidFill>
                  <a:schemeClr val="tx1"/>
                </a:solidFill>
              </a:rPr>
              <a:t>وهي مرحلة تبدأ بتمام الثامنة </a:t>
            </a:r>
            <a:r>
              <a:rPr lang="ar-IQ" dirty="0" smtClean="0">
                <a:solidFill>
                  <a:schemeClr val="tx1"/>
                </a:solidFill>
              </a:rPr>
              <a:t>عشر من </a:t>
            </a:r>
            <a:r>
              <a:rPr lang="ar-IQ" dirty="0" smtClean="0">
                <a:solidFill>
                  <a:schemeClr val="tx1"/>
                </a:solidFill>
              </a:rPr>
              <a:t>العمر إذ يصبح الإنسان بالغا عاقلا رشيدا كامل التمييز إذن </a:t>
            </a:r>
            <a:r>
              <a:rPr lang="ar-IQ" dirty="0" smtClean="0">
                <a:solidFill>
                  <a:schemeClr val="tx1"/>
                </a:solidFill>
              </a:rPr>
              <a:t>هو كامل </a:t>
            </a:r>
            <a:r>
              <a:rPr lang="ar-IQ" dirty="0" smtClean="0">
                <a:solidFill>
                  <a:schemeClr val="tx1"/>
                </a:solidFill>
              </a:rPr>
              <a:t>الأهلية وقدا شارة إلى ذلك صراحة المادة 106 مدني عراقي إذ نصت (( سن الرشد هي ثماني  عشرة سنة كأمله ))0</a:t>
            </a:r>
          </a:p>
          <a:p>
            <a:pPr algn="r"/>
            <a:r>
              <a:rPr lang="ar-IQ" dirty="0" smtClean="0">
                <a:solidFill>
                  <a:schemeClr val="tx1"/>
                </a:solidFill>
              </a:rPr>
              <a:t>ومن كان كامل الأهلية له إبرام ما شاء من العقود سواء كانت نافعة أم ضارة أم دائرة بين النفع والضرر ولكن ذلك مقيد بعدم وجود عارض من عوارض الأهلية التي أشار إليها القانون المدني العراقي في المواد</a:t>
            </a:r>
          </a:p>
          <a:p>
            <a:pPr algn="r"/>
            <a:r>
              <a:rPr lang="ar-IQ" dirty="0" smtClean="0">
                <a:solidFill>
                  <a:schemeClr val="tx1"/>
                </a:solidFill>
              </a:rPr>
              <a:t>107 -111 وعلى النحو الآتي:-</a:t>
            </a:r>
          </a:p>
          <a:p>
            <a:pPr algn="r"/>
            <a:endParaRPr lang="ar-IQ" dirty="0" smtClean="0">
              <a:solidFill>
                <a:schemeClr val="tx1"/>
              </a:solidFill>
            </a:endParaRPr>
          </a:p>
          <a:p>
            <a:pPr algn="r"/>
            <a:endParaRPr lang="ar-IQ" dirty="0" smtClean="0">
              <a:solidFill>
                <a:schemeClr val="tx1"/>
              </a:solidFill>
            </a:endParaRPr>
          </a:p>
          <a:p>
            <a:pPr algn="r"/>
            <a:r>
              <a:rPr lang="ar-IQ" dirty="0" smtClean="0">
                <a:solidFill>
                  <a:schemeClr val="tx1"/>
                </a:solidFill>
              </a:rPr>
              <a:t>  </a:t>
            </a:r>
          </a:p>
          <a:p>
            <a:pPr algn="r"/>
            <a:endParaRPr lang="ar-IQ" dirty="0"/>
          </a:p>
        </p:txBody>
      </p:sp>
      <p:sp>
        <p:nvSpPr>
          <p:cNvPr id="12" name="تمرير أفقي 11"/>
          <p:cNvSpPr/>
          <p:nvPr/>
        </p:nvSpPr>
        <p:spPr>
          <a:xfrm>
            <a:off x="1643042" y="0"/>
            <a:ext cx="5643602" cy="1533314"/>
          </a:xfrm>
          <a:prstGeom prst="horizontalScroll">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4000" b="1" dirty="0" smtClean="0">
                <a:solidFill>
                  <a:schemeClr val="tx1"/>
                </a:solidFill>
                <a:latin typeface="Andalus" pitchFamily="18" charset="-78"/>
                <a:cs typeface="Andalus" pitchFamily="18" charset="-78"/>
              </a:rPr>
              <a:t>المحاضرة الثامنة عشر</a:t>
            </a:r>
          </a:p>
          <a:p>
            <a:pPr algn="ctr"/>
            <a:r>
              <a:rPr lang="ar-IQ" sz="4000" b="1" dirty="0" smtClean="0">
                <a:solidFill>
                  <a:schemeClr val="tx1"/>
                </a:solidFill>
                <a:latin typeface="Andalus" pitchFamily="18" charset="-78"/>
                <a:cs typeface="Andalus" pitchFamily="18" charset="-78"/>
              </a:rPr>
              <a:t>مرحلة البلوغ  </a:t>
            </a:r>
            <a:endParaRPr lang="en-US" sz="4000" b="1" dirty="0">
              <a:solidFill>
                <a:schemeClr val="tx1"/>
              </a:solidFill>
              <a:latin typeface="Andalus" pitchFamily="18" charset="-78"/>
              <a:cs typeface="Andalus" pitchFamily="18" charset="-78"/>
            </a:endParaRPr>
          </a:p>
        </p:txBody>
      </p:sp>
    </p:spTree>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1"/>
            <a:ext cx="8715436" cy="3000395"/>
          </a:xfrm>
        </p:spPr>
        <p:txBody>
          <a:bodyPr>
            <a:noAutofit/>
          </a:bodyPr>
          <a:lstStyle/>
          <a:p>
            <a:pPr algn="r"/>
            <a:r>
              <a:rPr lang="ar-IQ" sz="3200" b="1" dirty="0" smtClean="0"/>
              <a:t>أولا/ عوارض الأهلية : - </a:t>
            </a:r>
            <a:r>
              <a:rPr lang="ar-IQ" sz="3200" dirty="0" smtClean="0"/>
              <a:t>وهى تلك الأمور التي تستجد في حياة الإنسان وتأثر في  أهليته تأثيرا مباشرا إذ قد تجعل من كامل الأهلية ناقصها او عديم الأهلية أحيانا وعلى النحو الآتي:-</a:t>
            </a:r>
            <a:br>
              <a:rPr lang="ar-IQ" sz="3200" dirty="0" smtClean="0"/>
            </a:br>
            <a:r>
              <a:rPr lang="ar-IQ" sz="3200" b="1" dirty="0" smtClean="0"/>
              <a:t> 1- الجنون:-</a:t>
            </a:r>
            <a:r>
              <a:rPr lang="ar-IQ" sz="3200" dirty="0" smtClean="0"/>
              <a:t>هو آفة تصيب  القوى العقلية للإنسان فتذهب إدراكه وتعدم تمييزه ولا يعتد بأقواله ولا بأفعاله وهو على نوعين:-</a:t>
            </a:r>
            <a:br>
              <a:rPr lang="ar-IQ" sz="3200" dirty="0" smtClean="0"/>
            </a:br>
            <a:endParaRPr lang="ar-IQ" sz="3200" dirty="0"/>
          </a:p>
        </p:txBody>
      </p:sp>
      <p:sp>
        <p:nvSpPr>
          <p:cNvPr id="3" name="عنوان فرعي 2"/>
          <p:cNvSpPr>
            <a:spLocks noGrp="1"/>
          </p:cNvSpPr>
          <p:nvPr>
            <p:ph type="subTitle" idx="1"/>
          </p:nvPr>
        </p:nvSpPr>
        <p:spPr>
          <a:xfrm>
            <a:off x="214282" y="3071810"/>
            <a:ext cx="8715436" cy="3571900"/>
          </a:xfrm>
        </p:spPr>
        <p:txBody>
          <a:bodyPr>
            <a:normAutofit/>
          </a:bodyPr>
          <a:lstStyle/>
          <a:p>
            <a:pPr algn="r"/>
            <a:r>
              <a:rPr lang="ar-IQ" b="1" dirty="0" smtClean="0">
                <a:solidFill>
                  <a:schemeClr val="tx1"/>
                </a:solidFill>
              </a:rPr>
              <a:t>أ/ الجنون المطبق :-</a:t>
            </a:r>
            <a:r>
              <a:rPr lang="ar-IQ" dirty="0" smtClean="0">
                <a:solidFill>
                  <a:schemeClr val="tx1"/>
                </a:solidFill>
              </a:rPr>
              <a:t>وهو ما لا يمر فيه المجنون بحالة إفاقة او صحو وحكمه حكم الصبي غير المميز محجورا لذاته (عديم الأهلية ) لايصلح إن يكون طرفا في عقد.</a:t>
            </a:r>
            <a:br>
              <a:rPr lang="ar-IQ" dirty="0" smtClean="0">
                <a:solidFill>
                  <a:schemeClr val="tx1"/>
                </a:solidFill>
              </a:rPr>
            </a:br>
            <a:r>
              <a:rPr lang="ar-IQ" b="1" dirty="0" smtClean="0">
                <a:solidFill>
                  <a:schemeClr val="tx1"/>
                </a:solidFill>
              </a:rPr>
              <a:t>ب/ الجنون غير المطبق :-</a:t>
            </a:r>
            <a:r>
              <a:rPr lang="ar-IQ" dirty="0" smtClean="0">
                <a:solidFill>
                  <a:schemeClr val="tx1"/>
                </a:solidFill>
              </a:rPr>
              <a:t>وهو ما يمر فيه المجنون بفترة إفاقة او صحو ويعد في حالة الإفاقة كامل الأهلية وتصرفاته كتصرفات العاقل ( م 108 مدني )</a:t>
            </a:r>
            <a:endParaRPr lang="ar-IQ" dirty="0">
              <a:solidFill>
                <a:schemeClr val="tx1"/>
              </a:solidFill>
            </a:endParaRPr>
          </a:p>
        </p:txBody>
      </p:sp>
    </p:spTree>
  </p:cSld>
  <p:clrMapOvr>
    <a:masterClrMapping/>
  </p:clrMapOvr>
  <p:transition spd="slow">
    <p:comb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1"/>
            <a:ext cx="8715436" cy="3214710"/>
          </a:xfrm>
        </p:spPr>
        <p:txBody>
          <a:bodyPr>
            <a:noAutofit/>
          </a:bodyPr>
          <a:lstStyle/>
          <a:p>
            <a:pPr algn="r"/>
            <a:r>
              <a:rPr lang="ar-IQ" sz="3200" dirty="0" smtClean="0"/>
              <a:t/>
            </a:r>
            <a:br>
              <a:rPr lang="ar-IQ" sz="3200" dirty="0" smtClean="0"/>
            </a:br>
            <a:r>
              <a:rPr lang="ar-IQ" sz="3200" b="1" dirty="0" smtClean="0"/>
              <a:t>2-العته:-</a:t>
            </a:r>
            <a:r>
              <a:rPr lang="ar-IQ" sz="3200" dirty="0" smtClean="0"/>
              <a:t>ضعف يصيب القوى العقلية للإنسان فيبدو قليل الفهم مختلط الكلام ولكنه لايؤذي كالمجنون وهو كالصبي غير المميز محجورا لذاته وحكمه حكم الصبي المميز إي باطله تبرعاته وصحيحة نافذة الأعمال النافعة له كقبول الهبة إما معاوضاته فهي صحيحة موقوفة على إجازة الولي ((م 107 مدني ))</a:t>
            </a:r>
            <a:br>
              <a:rPr lang="ar-IQ" sz="3200" dirty="0" smtClean="0"/>
            </a:br>
            <a:r>
              <a:rPr lang="ar-IQ" sz="3200" dirty="0" smtClean="0"/>
              <a:t/>
            </a:r>
            <a:br>
              <a:rPr lang="ar-IQ" sz="3200" dirty="0" smtClean="0"/>
            </a:br>
            <a:r>
              <a:rPr lang="ar-IQ" sz="3200" b="1" dirty="0" smtClean="0"/>
              <a:t/>
            </a:r>
            <a:br>
              <a:rPr lang="ar-IQ" sz="3200" b="1" dirty="0" smtClean="0"/>
            </a:br>
            <a:endParaRPr lang="ar-IQ" sz="3200" dirty="0"/>
          </a:p>
        </p:txBody>
      </p:sp>
      <p:sp>
        <p:nvSpPr>
          <p:cNvPr id="3" name="عنوان فرعي 2"/>
          <p:cNvSpPr>
            <a:spLocks noGrp="1"/>
          </p:cNvSpPr>
          <p:nvPr>
            <p:ph type="subTitle" idx="1"/>
          </p:nvPr>
        </p:nvSpPr>
        <p:spPr>
          <a:xfrm>
            <a:off x="214282" y="3357562"/>
            <a:ext cx="8715436" cy="3286148"/>
          </a:xfrm>
        </p:spPr>
        <p:txBody>
          <a:bodyPr>
            <a:normAutofit fontScale="85000" lnSpcReduction="10000"/>
          </a:bodyPr>
          <a:lstStyle/>
          <a:p>
            <a:pPr algn="r"/>
            <a:r>
              <a:rPr lang="ar-IQ" b="1" dirty="0" smtClean="0">
                <a:solidFill>
                  <a:schemeClr val="tx1"/>
                </a:solidFill>
              </a:rPr>
              <a:t>3- السفه: </a:t>
            </a:r>
            <a:r>
              <a:rPr lang="ar-IQ" dirty="0" smtClean="0">
                <a:solidFill>
                  <a:schemeClr val="tx1"/>
                </a:solidFill>
              </a:rPr>
              <a:t>السفيه هو من يبذر أمواله في ما لامصلحة له فيه وعلى غير مقتضى العقل والشرع وهو غير محجور لذاته بل بحكم المحكمة وعليه فان السفيه قبل الحجر كامل الأهلية وبعد الحجر حكمه ناقص الأهلية وتسري علية مايسري على الصبي المميز من أحكام ( 1/109 مدني ). وتصح الوصية الصادرة منه بثلث أمواله (2/109مدني )</a:t>
            </a:r>
            <a:br>
              <a:rPr lang="ar-IQ" dirty="0" smtClean="0">
                <a:solidFill>
                  <a:schemeClr val="tx1"/>
                </a:solidFill>
              </a:rPr>
            </a:br>
            <a:r>
              <a:rPr lang="ar-IQ" b="1" dirty="0" smtClean="0">
                <a:solidFill>
                  <a:schemeClr val="tx1"/>
                </a:solidFill>
              </a:rPr>
              <a:t>4- ذو الغفلة:-</a:t>
            </a:r>
            <a:r>
              <a:rPr lang="ar-IQ" dirty="0" smtClean="0">
                <a:solidFill>
                  <a:schemeClr val="tx1"/>
                </a:solidFill>
              </a:rPr>
              <a:t>هو كل من لايهتدي في تصرفاته ويغبن في المعاملات دائما لسلامة وسذاجة نيته وحكمه حكم السفيه إي انه غير محجور لذاته وإنما بحكم المحكمة فقبل الحجر كامل الأهلية وبعد الحجر ناقص الأهلية (110 مدني )</a:t>
            </a:r>
            <a:endParaRPr lang="ar-IQ" dirty="0">
              <a:solidFill>
                <a:schemeClr val="tx1"/>
              </a:solidFill>
            </a:endParaRPr>
          </a:p>
        </p:txBody>
      </p:sp>
    </p:spTree>
  </p:cSld>
  <p:clrMapOvr>
    <a:masterClrMapping/>
  </p:clrMapOvr>
  <p:transition spd="slow">
    <p:comb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1"/>
            <a:ext cx="8715436" cy="785817"/>
          </a:xfrm>
        </p:spPr>
        <p:txBody>
          <a:bodyPr/>
          <a:lstStyle/>
          <a:p>
            <a:r>
              <a:rPr lang="ar-IQ" b="1" dirty="0" smtClean="0"/>
              <a:t>ثانيا / موانع الأهلية </a:t>
            </a:r>
            <a:endParaRPr lang="ar-IQ" dirty="0"/>
          </a:p>
        </p:txBody>
      </p:sp>
      <p:sp>
        <p:nvSpPr>
          <p:cNvPr id="3" name="عنوان فرعي 2"/>
          <p:cNvSpPr>
            <a:spLocks noGrp="1"/>
          </p:cNvSpPr>
          <p:nvPr>
            <p:ph type="subTitle" idx="1"/>
          </p:nvPr>
        </p:nvSpPr>
        <p:spPr>
          <a:xfrm>
            <a:off x="214282" y="1643050"/>
            <a:ext cx="8715436" cy="5000660"/>
          </a:xfrm>
        </p:spPr>
        <p:txBody>
          <a:bodyPr>
            <a:normAutofit/>
          </a:bodyPr>
          <a:lstStyle/>
          <a:p>
            <a:pPr algn="r"/>
            <a:r>
              <a:rPr lang="ar-IQ" dirty="0" smtClean="0">
                <a:solidFill>
                  <a:schemeClr val="tx1"/>
                </a:solidFill>
              </a:rPr>
              <a:t>هي أمور تستجد في حياة الإنسان ولا تؤثر في أهليته تأثيرا مباشرا بل تقف حائلا بينه وبين قدرته في التعبير عن الإرادة وهي على أنواع :-</a:t>
            </a:r>
          </a:p>
          <a:p>
            <a:pPr algn="r"/>
            <a:r>
              <a:rPr lang="ar-IQ" dirty="0" smtClean="0">
                <a:solidFill>
                  <a:schemeClr val="tx1"/>
                </a:solidFill>
              </a:rPr>
              <a:t>1- المانع المادي ( الغيبة والفقدان )</a:t>
            </a:r>
          </a:p>
          <a:p>
            <a:pPr algn="r"/>
            <a:r>
              <a:rPr lang="ar-IQ" dirty="0" smtClean="0">
                <a:solidFill>
                  <a:schemeClr val="tx1"/>
                </a:solidFill>
              </a:rPr>
              <a:t>2- المانع القانوني(الحكم بعقوبة الإعدام اوالسجن المؤبداوالمؤقت)</a:t>
            </a:r>
          </a:p>
          <a:p>
            <a:pPr algn="r"/>
            <a:r>
              <a:rPr lang="ar-IQ" dirty="0" smtClean="0">
                <a:solidFill>
                  <a:schemeClr val="tx1"/>
                </a:solidFill>
              </a:rPr>
              <a:t>3- المانع الطبيعي ( العاهة المزدوجة )</a:t>
            </a:r>
          </a:p>
          <a:p>
            <a:pPr algn="r"/>
            <a:endParaRPr lang="ar-IQ" dirty="0"/>
          </a:p>
        </p:txBody>
      </p:sp>
      <p:sp>
        <p:nvSpPr>
          <p:cNvPr id="4" name="شريط منحني إلى الأسفل 3"/>
          <p:cNvSpPr/>
          <p:nvPr/>
        </p:nvSpPr>
        <p:spPr>
          <a:xfrm>
            <a:off x="1000100" y="0"/>
            <a:ext cx="6643734" cy="1285860"/>
          </a:xfrm>
          <a:prstGeom prst="ellipseRibb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3600" b="1" dirty="0" smtClean="0">
                <a:solidFill>
                  <a:schemeClr val="tx1"/>
                </a:solidFill>
                <a:latin typeface="Andalus" pitchFamily="18" charset="-78"/>
                <a:cs typeface="Andalus" pitchFamily="18" charset="-78"/>
              </a:rPr>
              <a:t>ثانيا / موانع الأهلية </a:t>
            </a:r>
            <a:endParaRPr lang="en-US" sz="3600" dirty="0">
              <a:solidFill>
                <a:schemeClr val="tx1"/>
              </a:solidFill>
              <a:latin typeface="Andalus" pitchFamily="18" charset="-78"/>
              <a:cs typeface="Andalus" pitchFamily="18" charset="-78"/>
            </a:endParaRPr>
          </a:p>
        </p:txBody>
      </p:sp>
    </p:spTree>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2844" y="214290"/>
            <a:ext cx="8786874" cy="3386161"/>
          </a:xfrm>
        </p:spPr>
        <p:txBody>
          <a:bodyPr>
            <a:noAutofit/>
          </a:bodyPr>
          <a:lstStyle/>
          <a:p>
            <a:pPr algn="r"/>
            <a:r>
              <a:rPr lang="ar-IQ" sz="3200" b="1" dirty="0" smtClean="0">
                <a:latin typeface="Andalus" pitchFamily="18" charset="-78"/>
                <a:cs typeface="Andalus" pitchFamily="18" charset="-78"/>
              </a:rPr>
              <a:t>1- المانع المادي ( الغيبة والفقدان )</a:t>
            </a:r>
            <a:r>
              <a:rPr lang="ar-IQ" sz="3200" dirty="0" smtClean="0"/>
              <a:t/>
            </a:r>
            <a:br>
              <a:rPr lang="ar-IQ" sz="3200" dirty="0" smtClean="0"/>
            </a:br>
            <a:r>
              <a:rPr lang="ar-IQ" sz="3200" dirty="0" smtClean="0"/>
              <a:t>الغائب هو كل من خرج ولم تنقطع أخباره وله محل أقامة معلوم ويتعذر عليه ماديا التعبير عن الإرادة لذا ينبغي إن يكون هنالك وكيلا عنه وإلا عينت المحكمة قيما عليه ليتولى التعبير عن إرادته .</a:t>
            </a:r>
            <a:br>
              <a:rPr lang="ar-IQ" sz="3200" dirty="0" smtClean="0"/>
            </a:br>
            <a:r>
              <a:rPr lang="ar-IQ" sz="3200" dirty="0" smtClean="0"/>
              <a:t>إما المفقود فهو كل من خرج وانقطعت أخباره فلا تعرف حياته من مماته ونظم قانون رعاية القاصرين رقم 78لسنه 1980 الأحكام الخاصة بالمفقود باعتباره قاصرا ومنها :- </a:t>
            </a:r>
          </a:p>
        </p:txBody>
      </p:sp>
      <p:sp>
        <p:nvSpPr>
          <p:cNvPr id="3" name="عنوان فرعي 2"/>
          <p:cNvSpPr>
            <a:spLocks noGrp="1"/>
          </p:cNvSpPr>
          <p:nvPr>
            <p:ph type="subTitle" idx="1"/>
          </p:nvPr>
        </p:nvSpPr>
        <p:spPr>
          <a:xfrm>
            <a:off x="214282" y="3643314"/>
            <a:ext cx="8715436" cy="3000396"/>
          </a:xfrm>
        </p:spPr>
        <p:txBody>
          <a:bodyPr>
            <a:noAutofit/>
          </a:bodyPr>
          <a:lstStyle/>
          <a:p>
            <a:pPr algn="r"/>
            <a:r>
              <a:rPr lang="ar-IQ" sz="2800" dirty="0" smtClean="0">
                <a:solidFill>
                  <a:schemeClr val="tx1"/>
                </a:solidFill>
              </a:rPr>
              <a:t>1- الإعلان عن حالة الفقدان من قبل المحكمة باستثناء مااذا كان المفقود من منتسبي وزارتي الدفاع والداخلية فيقوم قرار الوزير المختص مقام حكم المحكمة </a:t>
            </a:r>
          </a:p>
          <a:p>
            <a:pPr algn="r"/>
            <a:r>
              <a:rPr lang="ar-IQ" sz="2800" dirty="0" smtClean="0">
                <a:solidFill>
                  <a:schemeClr val="tx1"/>
                </a:solidFill>
              </a:rPr>
              <a:t>2- إذا مضى على الفقدان أربع سنوات تصدر المحكمة حكما باعتباره ميتا ومن تاريخ صدور الحكم تنتهي شخصية المفقود بالموت الحكمي ومن تاريخ الحكم تترتب الآثار الشرعية والقانونية وينبغي صدور الحكم خلال سنتين إذا فقد في ظروف يغلب معها هلاكه .</a:t>
            </a:r>
          </a:p>
          <a:p>
            <a:pPr algn="r"/>
            <a:r>
              <a:rPr lang="ar-IQ" sz="2800" dirty="0" smtClean="0">
                <a:solidFill>
                  <a:schemeClr val="tx1"/>
                </a:solidFill>
              </a:rPr>
              <a:t>.</a:t>
            </a:r>
          </a:p>
          <a:p>
            <a:pPr algn="r"/>
            <a:endParaRPr lang="ar-IQ" sz="2800" dirty="0"/>
          </a:p>
        </p:txBody>
      </p:sp>
    </p:spTree>
  </p:cSld>
  <p:clrMapOvr>
    <a:masterClrMapping/>
  </p:clrMapOvr>
  <p:transition spd="slow">
    <p:comb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2844" y="285728"/>
            <a:ext cx="8858312" cy="1785950"/>
          </a:xfrm>
        </p:spPr>
        <p:txBody>
          <a:bodyPr>
            <a:normAutofit fontScale="90000"/>
          </a:bodyPr>
          <a:lstStyle/>
          <a:p>
            <a:pPr algn="r"/>
            <a:r>
              <a:rPr lang="ar-IQ" sz="3200" dirty="0" smtClean="0"/>
              <a:t/>
            </a:r>
            <a:br>
              <a:rPr lang="ar-IQ" sz="3200" dirty="0" smtClean="0"/>
            </a:br>
            <a:r>
              <a:rPr lang="ar-IQ" sz="3200" dirty="0" smtClean="0"/>
              <a:t/>
            </a:r>
            <a:br>
              <a:rPr lang="ar-IQ" sz="3200" dirty="0" smtClean="0"/>
            </a:br>
            <a:r>
              <a:rPr lang="ar-IQ" sz="3200" dirty="0" smtClean="0"/>
              <a:t>3- تختص محكمة الأحوال الشخصية بكافة المسائل المتعلقة بالمفقود استنادا لنص المادة ( 300 ) من قانون المرافعات المدنية رقم83لسنة 1969 المعدل.</a:t>
            </a:r>
            <a:br>
              <a:rPr lang="ar-IQ" sz="3200" dirty="0" smtClean="0"/>
            </a:br>
            <a:r>
              <a:rPr lang="ar-IQ" sz="3200" dirty="0" smtClean="0"/>
              <a:t/>
            </a:r>
            <a:br>
              <a:rPr lang="ar-IQ" sz="3200" dirty="0" smtClean="0"/>
            </a:br>
            <a:r>
              <a:rPr lang="ar-IQ" sz="3200" dirty="0" smtClean="0"/>
              <a:t/>
            </a:r>
            <a:br>
              <a:rPr lang="ar-IQ" sz="3200" dirty="0" smtClean="0"/>
            </a:br>
            <a:endParaRPr lang="ar-IQ" sz="3200" dirty="0"/>
          </a:p>
        </p:txBody>
      </p:sp>
      <p:sp>
        <p:nvSpPr>
          <p:cNvPr id="3" name="عنوان فرعي 2"/>
          <p:cNvSpPr>
            <a:spLocks noGrp="1"/>
          </p:cNvSpPr>
          <p:nvPr>
            <p:ph type="subTitle" idx="1"/>
          </p:nvPr>
        </p:nvSpPr>
        <p:spPr>
          <a:xfrm>
            <a:off x="214282" y="1643050"/>
            <a:ext cx="8715436" cy="4929222"/>
          </a:xfrm>
        </p:spPr>
        <p:txBody>
          <a:bodyPr>
            <a:normAutofit/>
          </a:bodyPr>
          <a:lstStyle/>
          <a:p>
            <a:r>
              <a:rPr lang="ar-IQ" b="1" dirty="0" smtClean="0">
                <a:solidFill>
                  <a:schemeClr val="tx1"/>
                </a:solidFill>
              </a:rPr>
              <a:t>2- المانع القانوني </a:t>
            </a:r>
          </a:p>
          <a:p>
            <a:pPr algn="r"/>
            <a:r>
              <a:rPr lang="ar-IQ" dirty="0" smtClean="0">
                <a:solidFill>
                  <a:schemeClr val="tx1"/>
                </a:solidFill>
              </a:rPr>
              <a:t>إذا حكم على الشخص بعقوبة الإعدام او السجن المؤبد اوالمؤقت ترتب على ذلك غل يده عن أمواله ولا يجوز له التصرف بها عدا الوصية والوقف وبموافقة المحكمة المختصة ( محكمة الأحوال الشخصية او محكمة المواد الشخصية ) ويترتب على ذلك ضرورة تعيين قيما عليه ليتولى رعاية مصالحه. </a:t>
            </a:r>
          </a:p>
          <a:p>
            <a:endParaRPr lang="ar-IQ" dirty="0"/>
          </a:p>
        </p:txBody>
      </p:sp>
    </p:spTree>
  </p:cSld>
  <p:clrMapOvr>
    <a:masterClrMapping/>
  </p:clrMapOvr>
  <p:transition spd="slow">
    <p:comb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1857364"/>
            <a:ext cx="8572560" cy="4714908"/>
          </a:xfrm>
        </p:spPr>
        <p:txBody>
          <a:bodyPr/>
          <a:lstStyle/>
          <a:p>
            <a:pPr algn="r"/>
            <a:r>
              <a:rPr lang="ar-IQ" dirty="0" smtClean="0">
                <a:solidFill>
                  <a:schemeClr val="tx1"/>
                </a:solidFill>
              </a:rPr>
              <a:t>أشارة المادة 104مدني إذا كان الشخص أصم أبكم او أعمى أصم او أعمى أبكم وتعذر عليه بسبب ذلك التعبير عن إرادته جاز للمحكمة إن تنصب وصيا عليه وتحدد تصرفات هذا الوصي . ويشترط لتطبيق الحكم أعلاه مايلي :-</a:t>
            </a:r>
          </a:p>
          <a:p>
            <a:pPr algn="r"/>
            <a:r>
              <a:rPr lang="ar-IQ" dirty="0" smtClean="0">
                <a:solidFill>
                  <a:schemeClr val="tx1"/>
                </a:solidFill>
              </a:rPr>
              <a:t>1- اجتماع عاهتين من عاهات ثلاث هي الصم والبكم والعمى .</a:t>
            </a:r>
          </a:p>
          <a:p>
            <a:pPr algn="r"/>
            <a:r>
              <a:rPr lang="ar-IQ" dirty="0" smtClean="0">
                <a:solidFill>
                  <a:schemeClr val="tx1"/>
                </a:solidFill>
              </a:rPr>
              <a:t>2- إن يتعذر على الشخص بسبب ذلك التعبير عن إرادته .</a:t>
            </a:r>
          </a:p>
          <a:p>
            <a:pPr algn="r"/>
            <a:r>
              <a:rPr lang="ar-IQ" dirty="0" smtClean="0">
                <a:solidFill>
                  <a:schemeClr val="tx1"/>
                </a:solidFill>
              </a:rPr>
              <a:t>والواقع إن من كان يعاني من عاهة مزدوجة هو كامل الأهلية والتمييز ولكن يتعذر عليه التعبير عن إرادته .</a:t>
            </a:r>
          </a:p>
          <a:p>
            <a:pPr algn="r"/>
            <a:endParaRPr lang="ar-IQ" dirty="0"/>
          </a:p>
        </p:txBody>
      </p:sp>
      <p:sp>
        <p:nvSpPr>
          <p:cNvPr id="11" name="وسيلة شرح مع سهم إلى اليسار واليمين 10"/>
          <p:cNvSpPr/>
          <p:nvPr/>
        </p:nvSpPr>
        <p:spPr>
          <a:xfrm>
            <a:off x="1785918" y="357166"/>
            <a:ext cx="5857916" cy="1076138"/>
          </a:xfrm>
          <a:prstGeom prst="leftRightArrowCallou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3200" b="1" dirty="0" smtClean="0">
                <a:solidFill>
                  <a:schemeClr val="tx1"/>
                </a:solidFill>
                <a:latin typeface="Andalus" pitchFamily="18" charset="-78"/>
                <a:cs typeface="Andalus" pitchFamily="18" charset="-78"/>
              </a:rPr>
              <a:t>العجز الطبيعي (العاهة المزدوجة)</a:t>
            </a:r>
            <a:endParaRPr lang="en-US" sz="3200" b="1" dirty="0">
              <a:solidFill>
                <a:schemeClr val="tx1"/>
              </a:solidFill>
              <a:latin typeface="Andalus" pitchFamily="18" charset="-78"/>
              <a:cs typeface="Andalus" pitchFamily="18" charset="-78"/>
            </a:endParaRPr>
          </a:p>
        </p:txBody>
      </p:sp>
    </p:spTree>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481</Words>
  <PresentationFormat>عرض على الشاشة (3:4)‏</PresentationFormat>
  <Paragraphs>30</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الشريحة 1</vt:lpstr>
      <vt:lpstr>أولا/ عوارض الأهلية : - وهى تلك الأمور التي تستجد في حياة الإنسان وتأثر في  أهليته تأثيرا مباشرا إذ قد تجعل من كامل الأهلية ناقصها او عديم الأهلية أحيانا وعلى النحو الآتي:-  1- الجنون:-هو آفة تصيب  القوى العقلية للإنسان فتذهب إدراكه وتعدم تمييزه ولا يعتد بأقواله ولا بأفعاله وهو على نوعين:- </vt:lpstr>
      <vt:lpstr> 2-العته:-ضعف يصيب القوى العقلية للإنسان فيبدو قليل الفهم مختلط الكلام ولكنه لايؤذي كالمجنون وهو كالصبي غير المميز محجورا لذاته وحكمه حكم الصبي المميز إي باطله تبرعاته وصحيحة نافذة الأعمال النافعة له كقبول الهبة إما معاوضاته فهي صحيحة موقوفة على إجازة الولي ((م 107 مدني ))   </vt:lpstr>
      <vt:lpstr>ثانيا / موانع الأهلية </vt:lpstr>
      <vt:lpstr>1- المانع المادي ( الغيبة والفقدان ) الغائب هو كل من خرج ولم تنقطع أخباره وله محل أقامة معلوم ويتعذر عليه ماديا التعبير عن الإرادة لذا ينبغي إن يكون هنالك وكيلا عنه وإلا عينت المحكمة قيما عليه ليتولى التعبير عن إرادته . إما المفقود فهو كل من خرج وانقطعت أخباره فلا تعرف حياته من مماته ونظم قانون رعاية القاصرين رقم 78لسنه 1980 الأحكام الخاصة بالمفقود باعتباره قاصرا ومنها :- </vt:lpstr>
      <vt:lpstr>  3- تختص محكمة الأحوال الشخصية بكافة المسائل المتعلقة بالمفقود استنادا لنص المادة ( 300 ) من قانون المرافعات المدنية رقم83لسنة 1969 المعدل.   </vt:lpstr>
      <vt:lpstr>الشريحة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الثامنة عشر  3-مرحلة البلوغ (  العاقل-الرشيد)  </dc:title>
  <dc:creator>Malak-AL-Hob</dc:creator>
  <cp:lastModifiedBy>mohammed</cp:lastModifiedBy>
  <cp:revision>31</cp:revision>
  <dcterms:created xsi:type="dcterms:W3CDTF">2013-10-09T16:53:38Z</dcterms:created>
  <dcterms:modified xsi:type="dcterms:W3CDTF">2013-11-17T04:44:07Z</dcterms:modified>
</cp:coreProperties>
</file>