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897" autoAdjust="0"/>
    <p:restoredTop sz="94660"/>
  </p:normalViewPr>
  <p:slideViewPr>
    <p:cSldViewPr>
      <p:cViewPr>
        <p:scale>
          <a:sx n="63" d="100"/>
          <a:sy n="63" d="100"/>
        </p:scale>
        <p:origin x="-93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562232-80EA-4D5F-B120-05FFBE8E8138}" type="datetimeFigureOut">
              <a:rPr lang="ar-IQ" smtClean="0"/>
              <a:pPr/>
              <a:t>13/01/1435</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439B4F9-77AE-48A2-96F0-195A8203F58B}" type="slidenum">
              <a:rPr lang="ar-IQ" smtClean="0"/>
              <a:pPr/>
              <a:t>‹#›</a:t>
            </a:fld>
            <a:endParaRPr lang="ar-IQ"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439B4F9-77AE-48A2-96F0-195A8203F58B}" type="slidenum">
              <a:rPr lang="ar-IQ" smtClean="0"/>
              <a:pPr/>
              <a:t>2</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1357321"/>
          </a:xfrm>
        </p:spPr>
        <p:txBody>
          <a:bodyPr>
            <a:normAutofit fontScale="90000"/>
          </a:bodyPr>
          <a:lstStyle/>
          <a:p>
            <a:r>
              <a:rPr lang="ar-IQ" b="1" dirty="0" smtClean="0">
                <a:latin typeface="Andalus" pitchFamily="18" charset="-78"/>
                <a:cs typeface="Simple Indust Shaded" pitchFamily="2" charset="-78"/>
              </a:rPr>
              <a:t>المحاضرة السِابعة عشر</a:t>
            </a:r>
            <a:br>
              <a:rPr lang="ar-IQ" b="1" dirty="0" smtClean="0">
                <a:latin typeface="Andalus" pitchFamily="18" charset="-78"/>
                <a:cs typeface="Simple Indust Shaded" pitchFamily="2" charset="-78"/>
              </a:rPr>
            </a:br>
            <a:r>
              <a:rPr lang="ar-IQ" b="1" dirty="0" smtClean="0">
                <a:latin typeface="Andalus" pitchFamily="18" charset="-78"/>
                <a:cs typeface="Simple Indust Shaded" pitchFamily="2" charset="-78"/>
              </a:rPr>
              <a:t>صحة التراضي</a:t>
            </a:r>
            <a:endParaRPr lang="ar-IQ" b="1" dirty="0">
              <a:latin typeface="Andalus" pitchFamily="18" charset="-78"/>
              <a:cs typeface="Simple Indust Shaded" pitchFamily="2" charset="-78"/>
            </a:endParaRPr>
          </a:p>
        </p:txBody>
      </p:sp>
      <p:sp useBgFill="1">
        <p:nvSpPr>
          <p:cNvPr id="3" name="عنوان فرعي 2"/>
          <p:cNvSpPr>
            <a:spLocks noGrp="1"/>
          </p:cNvSpPr>
          <p:nvPr>
            <p:ph type="subTitle" idx="1"/>
          </p:nvPr>
        </p:nvSpPr>
        <p:spPr>
          <a:xfrm>
            <a:off x="214282" y="1857364"/>
            <a:ext cx="8643998" cy="4786346"/>
          </a:xfrm>
        </p:spPr>
        <p:txBody>
          <a:bodyPr>
            <a:noAutofit/>
          </a:bodyPr>
          <a:lstStyle/>
          <a:p>
            <a:pPr algn="r"/>
            <a:r>
              <a:rPr lang="ar-IQ" sz="2800" dirty="0" smtClean="0">
                <a:solidFill>
                  <a:schemeClr val="tx1"/>
                </a:solidFill>
              </a:rPr>
              <a:t>لايكفي وجود التراضي بل لابد من إن يكون صحيحا, وصحة التراضي يستلزم التطرق إلى فقرتين:-</a:t>
            </a:r>
          </a:p>
          <a:p>
            <a:pPr algn="r"/>
            <a:r>
              <a:rPr lang="ar-IQ" sz="2800" dirty="0" smtClean="0">
                <a:solidFill>
                  <a:schemeClr val="tx1"/>
                </a:solidFill>
              </a:rPr>
              <a:t>1- الأهلية                    2- عيوب الرضا                              </a:t>
            </a:r>
          </a:p>
          <a:p>
            <a:pPr algn="r"/>
            <a:r>
              <a:rPr lang="ar-IQ" sz="2800" b="1" dirty="0" smtClean="0">
                <a:solidFill>
                  <a:schemeClr val="tx1"/>
                </a:solidFill>
              </a:rPr>
              <a:t>                       1-الأهلية</a:t>
            </a:r>
          </a:p>
          <a:p>
            <a:pPr algn="r"/>
            <a:r>
              <a:rPr lang="ar-IQ" sz="2800" dirty="0" smtClean="0">
                <a:solidFill>
                  <a:schemeClr val="tx1"/>
                </a:solidFill>
              </a:rPr>
              <a:t>الأهلية لغة تعني الصلاحية, إما قانونا فهي إما أهلية وجوب اواهلية أداء 0</a:t>
            </a:r>
          </a:p>
          <a:p>
            <a:pPr algn="r"/>
            <a:r>
              <a:rPr lang="ar-IQ" sz="2800" dirty="0" smtClean="0">
                <a:solidFill>
                  <a:schemeClr val="tx1"/>
                </a:solidFill>
              </a:rPr>
              <a:t>فأهلية الوجوب صلاحية الشخص لأنه ثبت له له الحقوق وعليه الالتزامات ومناطها الشخصية فهي توجد لمن ثبت له الشخصية وتنعدم لمن انعدمت شخصيته والشخصية تنتهي إما حقيقة او حكما حقيقة بالوفاة,حكما بالموت المدني كالمفقود الذي يصدر حكما بأعتباره ميتا</a:t>
            </a:r>
          </a:p>
          <a:p>
            <a:pPr algn="r"/>
            <a:r>
              <a:rPr lang="ar-IQ" sz="2800" dirty="0" smtClean="0">
                <a:solidFill>
                  <a:schemeClr val="tx1"/>
                </a:solidFill>
              </a:rPr>
              <a:t>وفي نطاق العقود ليس المقصود أهلية الوجوب بل المقصود أهلية الأداء</a:t>
            </a:r>
          </a:p>
        </p:txBody>
      </p:sp>
      <p:sp>
        <p:nvSpPr>
          <p:cNvPr id="6" name="مستطيل مستدير الزوايا 5"/>
          <p:cNvSpPr/>
          <p:nvPr/>
        </p:nvSpPr>
        <p:spPr>
          <a:xfrm>
            <a:off x="1714480" y="214290"/>
            <a:ext cx="5929354" cy="141446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dirty="0" smtClean="0">
                <a:solidFill>
                  <a:schemeClr val="tx1"/>
                </a:solidFill>
                <a:cs typeface="Led Italic Font" pitchFamily="2" charset="-78"/>
              </a:rPr>
              <a:t>المحاضرة السا</a:t>
            </a:r>
            <a:r>
              <a:rPr lang="ar-IQ" sz="3200" dirty="0" smtClean="0">
                <a:solidFill>
                  <a:schemeClr val="tx1"/>
                </a:solidFill>
                <a:cs typeface="Led Italic Font" pitchFamily="2" charset="-78"/>
              </a:rPr>
              <a:t>ب</a:t>
            </a:r>
            <a:r>
              <a:rPr lang="ar-IQ" sz="3200" dirty="0" smtClean="0">
                <a:solidFill>
                  <a:schemeClr val="tx1"/>
                </a:solidFill>
                <a:cs typeface="Led Italic Font" pitchFamily="2" charset="-78"/>
              </a:rPr>
              <a:t>عة عشر</a:t>
            </a:r>
          </a:p>
          <a:p>
            <a:pPr algn="ctr"/>
            <a:r>
              <a:rPr lang="ar-IQ" sz="3200" dirty="0" smtClean="0">
                <a:solidFill>
                  <a:schemeClr val="tx1"/>
                </a:solidFill>
                <a:cs typeface="Led Italic Font" pitchFamily="2" charset="-78"/>
              </a:rPr>
              <a:t>صحة التراضي </a:t>
            </a:r>
            <a:endParaRPr lang="en-US" sz="3200" dirty="0">
              <a:solidFill>
                <a:schemeClr val="tx1"/>
              </a:solidFill>
              <a:cs typeface="Led Italic Font" pitchFamily="2" charset="-78"/>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3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2857519"/>
          </a:xfrm>
        </p:spPr>
        <p:txBody>
          <a:bodyPr>
            <a:normAutofit/>
          </a:bodyPr>
          <a:lstStyle/>
          <a:p>
            <a:r>
              <a:rPr lang="ar-IQ" sz="3200" b="1" dirty="0" smtClean="0"/>
              <a:t>وأهلية الأداء :-</a:t>
            </a:r>
            <a:r>
              <a:rPr lang="ar-IQ" sz="3200" dirty="0" smtClean="0"/>
              <a:t>هي صلاحية الشخص لصدور التصرفات القانونية منه على وجه يعتد به شرعا,ومناطها العقل والتمييز فهي كاملة لمن كمل تمييزه وناقصة لمن نقص تمييزه ومعدومة لمن انعدم تمييزه.</a:t>
            </a:r>
            <a:endParaRPr lang="ar-IQ" sz="3200" dirty="0"/>
          </a:p>
        </p:txBody>
      </p:sp>
      <p:sp>
        <p:nvSpPr>
          <p:cNvPr id="3" name="عنوان فرعي 2"/>
          <p:cNvSpPr>
            <a:spLocks noGrp="1"/>
          </p:cNvSpPr>
          <p:nvPr>
            <p:ph type="subTitle" idx="1"/>
          </p:nvPr>
        </p:nvSpPr>
        <p:spPr>
          <a:xfrm>
            <a:off x="142844" y="3071810"/>
            <a:ext cx="8858312" cy="3571900"/>
          </a:xfrm>
        </p:spPr>
        <p:txBody>
          <a:bodyPr>
            <a:noAutofit/>
          </a:bodyPr>
          <a:lstStyle/>
          <a:p>
            <a:pPr algn="r"/>
            <a:r>
              <a:rPr lang="ar-IQ" dirty="0" smtClean="0">
                <a:solidFill>
                  <a:schemeClr val="tx1"/>
                </a:solidFill>
              </a:rPr>
              <a:t>والتصرفات القانونية من حيث ارتباطها بالأهلية تنقسم إلى :-</a:t>
            </a:r>
          </a:p>
          <a:p>
            <a:pPr algn="r"/>
            <a:r>
              <a:rPr lang="ar-IQ" dirty="0" smtClean="0">
                <a:solidFill>
                  <a:schemeClr val="tx1"/>
                </a:solidFill>
              </a:rPr>
              <a:t>1-التصرفات النافعة نفعا محضا (أعمال الاغتناء)كقبول الهبة.</a:t>
            </a:r>
          </a:p>
          <a:p>
            <a:pPr algn="r"/>
            <a:r>
              <a:rPr lang="ar-IQ" dirty="0" smtClean="0">
                <a:solidFill>
                  <a:schemeClr val="tx1"/>
                </a:solidFill>
              </a:rPr>
              <a:t>2- التصرفات الضارة ضررا محضا(أعمال التبرع)</a:t>
            </a:r>
          </a:p>
          <a:p>
            <a:pPr algn="r"/>
            <a:r>
              <a:rPr lang="ar-IQ" dirty="0" smtClean="0">
                <a:solidFill>
                  <a:schemeClr val="tx1"/>
                </a:solidFill>
              </a:rPr>
              <a:t>3- التصرفات الدائرة بين النفع والضرر ( أعمال المعاوضات)</a:t>
            </a:r>
          </a:p>
          <a:p>
            <a:pPr algn="r"/>
            <a:endParaRPr lang="ar-IQ" dirty="0" smtClean="0">
              <a:solidFill>
                <a:schemeClr val="tx1"/>
              </a:solidFill>
            </a:endParaRPr>
          </a:p>
          <a:p>
            <a:pPr algn="r"/>
            <a:endParaRPr lang="ar-IQ" dirty="0" smtClean="0">
              <a:solidFill>
                <a:schemeClr val="tx1"/>
              </a:solidFill>
            </a:endParaRPr>
          </a:p>
          <a:p>
            <a:pPr algn="r"/>
            <a:r>
              <a:rPr lang="ar-IQ" dirty="0" smtClean="0">
                <a:solidFill>
                  <a:schemeClr val="tx1"/>
                </a:solidFill>
              </a:rPr>
              <a:t> </a:t>
            </a:r>
          </a:p>
          <a:p>
            <a:pPr algn="r"/>
            <a:r>
              <a:rPr lang="ar-IQ" dirty="0" smtClean="0">
                <a:solidFill>
                  <a:schemeClr val="tx1"/>
                </a:solidFill>
              </a:rPr>
              <a:t>                                                                                     </a:t>
            </a:r>
          </a:p>
        </p:txBody>
      </p:sp>
    </p:spTree>
  </p:cSld>
  <p:clrMapOvr>
    <a:masterClrMapping/>
  </p:clrMapOvr>
  <p:transition spd="slow">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86874" cy="5000660"/>
          </a:xfrm>
        </p:spPr>
        <p:txBody>
          <a:bodyPr>
            <a:noAutofit/>
          </a:bodyPr>
          <a:lstStyle/>
          <a:p>
            <a:pPr algn="r"/>
            <a:r>
              <a:rPr lang="ar-IQ" sz="3200" dirty="0" smtClean="0"/>
              <a:t>وهي تنقسم إلى أعمال تصرف وأعمال إدارة:-</a:t>
            </a:r>
            <a:br>
              <a:rPr lang="ar-IQ" sz="3200" dirty="0" smtClean="0"/>
            </a:br>
            <a:r>
              <a:rPr lang="ar-IQ" sz="3200" dirty="0" smtClean="0"/>
              <a:t>أ / </a:t>
            </a:r>
            <a:r>
              <a:rPr lang="ar-IQ" sz="3200" b="1" dirty="0" smtClean="0"/>
              <a:t>أعمال التصرف </a:t>
            </a:r>
            <a:r>
              <a:rPr lang="ar-IQ" sz="3200" dirty="0" smtClean="0"/>
              <a:t>وهي تلك الأعمال التي ترمى إلى تقرير حق</a:t>
            </a:r>
            <a:br>
              <a:rPr lang="ar-IQ" sz="3200" dirty="0" smtClean="0"/>
            </a:br>
            <a:r>
              <a:rPr lang="ar-IQ" sz="3200" dirty="0" smtClean="0"/>
              <a:t>عيني للغير على الشيء كا لبيع والرهن بالنسبة للراهن ويشترط</a:t>
            </a:r>
            <a:br>
              <a:rPr lang="ar-IQ" sz="3200" dirty="0" smtClean="0"/>
            </a:br>
            <a:r>
              <a:rPr lang="ar-IQ" sz="3200" dirty="0" smtClean="0"/>
              <a:t>في من يباشرها إن يكون كامل الأهلية</a:t>
            </a:r>
            <a:br>
              <a:rPr lang="ar-IQ" sz="3200" dirty="0" smtClean="0"/>
            </a:br>
            <a:r>
              <a:rPr lang="ar-IQ" sz="3200" dirty="0" smtClean="0"/>
              <a:t>ب/</a:t>
            </a:r>
            <a:r>
              <a:rPr lang="ar-IQ" sz="3200" b="1" dirty="0" smtClean="0"/>
              <a:t> أعمال الإدارة </a:t>
            </a:r>
            <a:r>
              <a:rPr lang="ar-IQ" sz="3200" dirty="0" smtClean="0"/>
              <a:t>وهي أعمال تهدف إلى استغلال الشي دون المساس بأصله وتتفق مع الغرض الذي أعدله الشي وهي على نوعين  </a:t>
            </a:r>
            <a:br>
              <a:rPr lang="ar-IQ" sz="3200" dirty="0" smtClean="0"/>
            </a:br>
            <a:endParaRPr lang="ar-IQ" sz="3200" dirty="0"/>
          </a:p>
        </p:txBody>
      </p:sp>
      <p:sp>
        <p:nvSpPr>
          <p:cNvPr id="3" name="عنوان فرعي 2"/>
          <p:cNvSpPr>
            <a:spLocks noGrp="1"/>
          </p:cNvSpPr>
          <p:nvPr>
            <p:ph type="subTitle" idx="1"/>
          </p:nvPr>
        </p:nvSpPr>
        <p:spPr>
          <a:xfrm>
            <a:off x="214282" y="5500702"/>
            <a:ext cx="8786874" cy="1214446"/>
          </a:xfrm>
        </p:spPr>
        <p:txBody>
          <a:bodyPr>
            <a:normAutofit/>
          </a:bodyPr>
          <a:lstStyle/>
          <a:p>
            <a:pPr algn="r"/>
            <a:endParaRPr lang="ar-IQ" dirty="0"/>
          </a:p>
        </p:txBody>
      </p:sp>
    </p:spTree>
  </p:cSld>
  <p:clrMapOvr>
    <a:masterClrMapping/>
  </p:clrMapOvr>
  <p:transition spd="slow">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643998" cy="4572032"/>
          </a:xfrm>
        </p:spPr>
        <p:txBody>
          <a:bodyPr>
            <a:normAutofit/>
          </a:bodyPr>
          <a:lstStyle/>
          <a:p>
            <a:pPr algn="r"/>
            <a:r>
              <a:rPr lang="ar-IQ" sz="3200" dirty="0" smtClean="0">
                <a:solidFill>
                  <a:prstClr val="black"/>
                </a:solidFill>
              </a:rPr>
              <a:t>1- </a:t>
            </a:r>
            <a:r>
              <a:rPr lang="ar-IQ" sz="3200" b="1" dirty="0" smtClean="0">
                <a:solidFill>
                  <a:prstClr val="black"/>
                </a:solidFill>
              </a:rPr>
              <a:t>أعمال الإدارة المعتادة :</a:t>
            </a:r>
            <a:r>
              <a:rPr lang="ar-IQ" sz="3200" dirty="0" smtClean="0">
                <a:solidFill>
                  <a:prstClr val="black"/>
                </a:solidFill>
              </a:rPr>
              <a:t>وهي أعمال تهدف إلى استعمال الشيء دون المساس بأصله وتتفق مع الغرض الذي اعد له الشيء كالإيجار بالنسبة للمؤجر ويكفي التمييز لمباشرة هذه </a:t>
            </a:r>
            <a:r>
              <a:rPr lang="ar-IQ" sz="3200" dirty="0" smtClean="0">
                <a:solidFill>
                  <a:prstClr val="black"/>
                </a:solidFill>
              </a:rPr>
              <a:t>الأعمال</a:t>
            </a:r>
            <a:r>
              <a:rPr lang="ar-IQ" sz="3200" b="1" dirty="0" smtClean="0">
                <a:solidFill>
                  <a:prstClr val="black"/>
                </a:solidFill>
              </a:rPr>
              <a:t>.</a:t>
            </a:r>
            <a:r>
              <a:rPr lang="ar-IQ" sz="3200" b="1" dirty="0" smtClean="0">
                <a:solidFill>
                  <a:prstClr val="black"/>
                </a:solidFill>
              </a:rPr>
              <a:t/>
            </a:r>
            <a:br>
              <a:rPr lang="ar-IQ" sz="3200" b="1" dirty="0" smtClean="0">
                <a:solidFill>
                  <a:prstClr val="black"/>
                </a:solidFill>
              </a:rPr>
            </a:br>
            <a:r>
              <a:rPr lang="ar-IQ" sz="3200" b="1" dirty="0" smtClean="0">
                <a:solidFill>
                  <a:prstClr val="black"/>
                </a:solidFill>
              </a:rPr>
              <a:t>2-أعمال الإدارة غير المعتادة :</a:t>
            </a:r>
            <a:r>
              <a:rPr lang="ar-IQ" sz="3200" dirty="0" smtClean="0">
                <a:solidFill>
                  <a:prstClr val="black"/>
                </a:solidFill>
              </a:rPr>
              <a:t>وهي أعمال تهدف إلى استعمال الشيء ومن شانها إحداث  تغيير جوهري فيه اوتعديلا في الغرض الذي اعد له الشيء كإعادة بناء منزل او البناء على ارض فضاء </a:t>
            </a:r>
            <a:br>
              <a:rPr lang="ar-IQ" sz="3200" dirty="0" smtClean="0">
                <a:solidFill>
                  <a:prstClr val="black"/>
                </a:solidFill>
              </a:rPr>
            </a:br>
            <a:r>
              <a:rPr lang="ar-IQ" sz="3200" dirty="0" smtClean="0"/>
              <a:t> و ينبغي في من يباشرها إن يكون كامل التمييز أي كامل الاهليه 0 </a:t>
            </a:r>
            <a:br>
              <a:rPr lang="ar-IQ" sz="3200" dirty="0" smtClean="0"/>
            </a:br>
            <a:endParaRPr lang="ar-IQ" sz="3200" dirty="0"/>
          </a:p>
        </p:txBody>
      </p:sp>
      <p:sp>
        <p:nvSpPr>
          <p:cNvPr id="3" name="عنوان فرعي 2"/>
          <p:cNvSpPr>
            <a:spLocks noGrp="1"/>
          </p:cNvSpPr>
          <p:nvPr>
            <p:ph type="subTitle" idx="1"/>
          </p:nvPr>
        </p:nvSpPr>
        <p:spPr>
          <a:xfrm>
            <a:off x="214282" y="5929330"/>
            <a:ext cx="8643998" cy="714380"/>
          </a:xfrm>
        </p:spPr>
        <p:txBody>
          <a:bodyPr>
            <a:normAutofit/>
          </a:bodyPr>
          <a:lstStyle/>
          <a:p>
            <a:pPr algn="r"/>
            <a:endParaRPr lang="ar-IQ" dirty="0"/>
          </a:p>
        </p:txBody>
      </p:sp>
    </p:spTree>
  </p:cSld>
  <p:clrMapOvr>
    <a:masterClrMapping/>
  </p:clrMapOvr>
  <p:transition spd="slow">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1428736"/>
            <a:ext cx="8643998" cy="5072098"/>
          </a:xfrm>
        </p:spPr>
        <p:txBody>
          <a:bodyPr>
            <a:normAutofit/>
          </a:bodyPr>
          <a:lstStyle/>
          <a:p>
            <a:pPr algn="r"/>
            <a:r>
              <a:rPr lang="ar-IQ" dirty="0" smtClean="0">
                <a:solidFill>
                  <a:schemeClr val="tx1"/>
                </a:solidFill>
              </a:rPr>
              <a:t>إن الإنسان منذ ولادته لحين وفاته يمر بثلاث مراحل ولكل مرحلة</a:t>
            </a:r>
            <a:br>
              <a:rPr lang="ar-IQ" dirty="0" smtClean="0">
                <a:solidFill>
                  <a:schemeClr val="tx1"/>
                </a:solidFill>
              </a:rPr>
            </a:br>
            <a:r>
              <a:rPr lang="ar-IQ" dirty="0" smtClean="0">
                <a:solidFill>
                  <a:schemeClr val="tx1"/>
                </a:solidFill>
              </a:rPr>
              <a:t>مواصفات معينه للاهليه وهى :-</a:t>
            </a:r>
            <a:br>
              <a:rPr lang="ar-IQ" dirty="0" smtClean="0">
                <a:solidFill>
                  <a:schemeClr val="tx1"/>
                </a:solidFill>
              </a:rPr>
            </a:br>
            <a:r>
              <a:rPr lang="ar-IQ" b="1" dirty="0" smtClean="0">
                <a:solidFill>
                  <a:schemeClr val="tx1"/>
                </a:solidFill>
              </a:rPr>
              <a:t>1- مرحلة عدم التمييز:- </a:t>
            </a:r>
            <a:r>
              <a:rPr lang="ar-IQ" dirty="0" smtClean="0">
                <a:solidFill>
                  <a:schemeClr val="tx1"/>
                </a:solidFill>
              </a:rPr>
              <a:t>وهى مرحلة تبدأ من لحظة الولادة حيا لحين سن السابعة اذاشارةالمادة97 /2 مدني إلى إن سن التمييز سبعة سنوات كاملة فمن لم يتم السابعة يعد عديم التمييز,عديم الاهليه</a:t>
            </a:r>
            <a:r>
              <a:rPr lang="ar-IQ" dirty="0" smtClean="0"/>
              <a:t> </a:t>
            </a:r>
            <a:r>
              <a:rPr lang="ar-IQ" dirty="0" smtClean="0">
                <a:solidFill>
                  <a:schemeClr val="tx1"/>
                </a:solidFill>
              </a:rPr>
              <a:t>محجورا لذاته أي بحكم القانون وتعد جميع تصرفاته باطله حتى   وان كانت نافعة نفعا محضا او إذن بها الولي ويعد المجنون في حكم عديم التمييز, وبناءا على ما تقدم لا يمكن إن يكون الصبي غير المميز ومن في حكمه طرفا في عقد.</a:t>
            </a:r>
            <a:r>
              <a:rPr lang="ar-IQ" dirty="0" smtClean="0"/>
              <a:t/>
            </a:r>
            <a:br>
              <a:rPr lang="ar-IQ" dirty="0" smtClean="0"/>
            </a:br>
            <a:endParaRPr lang="ar-IQ" dirty="0" smtClean="0">
              <a:solidFill>
                <a:schemeClr val="tx1"/>
              </a:solidFill>
            </a:endParaRPr>
          </a:p>
          <a:p>
            <a:pPr algn="r"/>
            <a:endParaRPr lang="ar-IQ" dirty="0" smtClean="0">
              <a:solidFill>
                <a:schemeClr val="tx1"/>
              </a:solidFill>
            </a:endParaRPr>
          </a:p>
          <a:p>
            <a:pPr algn="r"/>
            <a:endParaRPr lang="ar-IQ" dirty="0">
              <a:solidFill>
                <a:schemeClr val="tx1"/>
              </a:solidFill>
            </a:endParaRPr>
          </a:p>
        </p:txBody>
      </p:sp>
      <p:sp>
        <p:nvSpPr>
          <p:cNvPr id="11" name="وسيلة شرح مع سهم إلى الأسفل 10"/>
          <p:cNvSpPr/>
          <p:nvPr/>
        </p:nvSpPr>
        <p:spPr>
          <a:xfrm>
            <a:off x="571472" y="214290"/>
            <a:ext cx="8358246" cy="1357322"/>
          </a:xfrm>
          <a:prstGeom prst="downArrow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b="1" dirty="0" smtClean="0">
                <a:solidFill>
                  <a:schemeClr val="tx1"/>
                </a:solidFill>
                <a:latin typeface="Andalus" pitchFamily="18" charset="-78"/>
                <a:cs typeface="Andalus" pitchFamily="18" charset="-78"/>
              </a:rPr>
              <a:t>مدى تأثر الأهلية بالسن</a:t>
            </a:r>
            <a:endParaRPr lang="en-US" sz="4000" dirty="0">
              <a:solidFill>
                <a:schemeClr val="tx1"/>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ppt_x"/>
                                          </p:val>
                                        </p:tav>
                                        <p:tav tm="100000">
                                          <p:val>
                                            <p:strVal val="#ppt_x"/>
                                          </p:val>
                                        </p:tav>
                                      </p:tavLst>
                                    </p:anim>
                                    <p:anim calcmode="lin" valueType="num">
                                      <p:cBhvr additive="base">
                                        <p:cTn id="8"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688" y="285728"/>
            <a:ext cx="8501154" cy="857256"/>
          </a:xfrm>
        </p:spPr>
        <p:txBody>
          <a:bodyPr>
            <a:normAutofit/>
          </a:bodyPr>
          <a:lstStyle/>
          <a:p>
            <a:r>
              <a:rPr lang="ar-IQ" sz="3200" b="1" dirty="0" smtClean="0"/>
              <a:t>2- مرحلة التمييز</a:t>
            </a:r>
            <a:endParaRPr lang="ar-IQ" sz="3200" b="1" dirty="0"/>
          </a:p>
        </p:txBody>
      </p:sp>
      <p:sp>
        <p:nvSpPr>
          <p:cNvPr id="3" name="عنوان فرعي 2"/>
          <p:cNvSpPr>
            <a:spLocks noGrp="1"/>
          </p:cNvSpPr>
          <p:nvPr>
            <p:ph type="subTitle" idx="1"/>
          </p:nvPr>
        </p:nvSpPr>
        <p:spPr>
          <a:xfrm>
            <a:off x="285720" y="1214422"/>
            <a:ext cx="8643998" cy="5429288"/>
          </a:xfrm>
        </p:spPr>
        <p:txBody>
          <a:bodyPr/>
          <a:lstStyle/>
          <a:p>
            <a:pPr algn="r"/>
            <a:r>
              <a:rPr lang="ar-IQ" dirty="0" smtClean="0">
                <a:solidFill>
                  <a:schemeClr val="tx1"/>
                </a:solidFill>
              </a:rPr>
              <a:t>وهى مرحلة تبدأ من تمام السابعة حتى الثامنة عشرة من العمرويوصف بأنه مميز ولكنه غير كامل التمييز, إذن هو ناقص الاهليه وتصرفاته على أنواع ثلاث :-</a:t>
            </a:r>
          </a:p>
          <a:p>
            <a:pPr algn="r"/>
            <a:r>
              <a:rPr lang="ar-IQ" dirty="0" smtClean="0">
                <a:solidFill>
                  <a:schemeClr val="tx1"/>
                </a:solidFill>
              </a:rPr>
              <a:t>أ-التصرفات المعتبرة ( صحيحة ونافذة) وهى النافعة نفعا محضا كقبول الهبة 0</a:t>
            </a:r>
          </a:p>
          <a:p>
            <a:pPr algn="r"/>
            <a:r>
              <a:rPr lang="ar-IQ" dirty="0" smtClean="0">
                <a:solidFill>
                  <a:schemeClr val="tx1"/>
                </a:solidFill>
              </a:rPr>
              <a:t>ب-التصرفات الموقوفة وهى التصرفات الدائرة بين النفع والضرر كالمعاوضات وتكون صحيحة موقوفة على إجازته هواواجازة الولي 0</a:t>
            </a:r>
          </a:p>
          <a:p>
            <a:pPr algn="r"/>
            <a:r>
              <a:rPr lang="ar-IQ" dirty="0" smtClean="0">
                <a:solidFill>
                  <a:schemeClr val="tx1"/>
                </a:solidFill>
              </a:rPr>
              <a:t>ج-التصرفات الباطلة وهى الضارة ضررا محضا كأعمال التبرعات إذ تعد باطله إذا صدرت من ناقص أهليه 000</a:t>
            </a:r>
            <a:endParaRPr lang="ar-IQ" dirty="0">
              <a:solidFill>
                <a:schemeClr val="tx1"/>
              </a:solidFill>
            </a:endParaRPr>
          </a:p>
        </p:txBody>
      </p:sp>
      <p:sp>
        <p:nvSpPr>
          <p:cNvPr id="5" name="تمرير أفقي 4"/>
          <p:cNvSpPr/>
          <p:nvPr/>
        </p:nvSpPr>
        <p:spPr>
          <a:xfrm>
            <a:off x="2928926" y="0"/>
            <a:ext cx="2857520" cy="1142984"/>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dirty="0" smtClean="0">
                <a:solidFill>
                  <a:schemeClr val="tx1"/>
                </a:solidFill>
              </a:rPr>
              <a:t>2- مرحلة التمييز</a:t>
            </a:r>
          </a:p>
          <a:p>
            <a:pPr algn="ctr"/>
            <a:endParaRPr lang="en-US" sz="3200" dirty="0">
              <a:solidFill>
                <a:schemeClr val="tx1"/>
              </a:solidFill>
            </a:endParaRPr>
          </a:p>
        </p:txBody>
      </p:sp>
    </p:spTree>
  </p:cSld>
  <p:clrMapOvr>
    <a:masterClrMapping/>
  </p:clrMapOvr>
  <p:transition spd="slow">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286148"/>
          </a:xfrm>
        </p:spPr>
        <p:txBody>
          <a:bodyPr>
            <a:normAutofit/>
          </a:bodyPr>
          <a:lstStyle/>
          <a:p>
            <a:pPr algn="r"/>
            <a:r>
              <a:rPr lang="ar-IQ" sz="3200" dirty="0" smtClean="0"/>
              <a:t>علما إن المميز قد يخضع للقاعدة الخاصة بمن أتم الخامسة عشر من العمر ولم يتم الثامنة عشر في حالتين:-</a:t>
            </a:r>
            <a:br>
              <a:rPr lang="ar-IQ" sz="3200" dirty="0" smtClean="0"/>
            </a:br>
            <a:r>
              <a:rPr lang="ar-IQ" sz="3200" dirty="0" smtClean="0"/>
              <a:t>الأولى:-الصغير المميز المأذون ,إذ أشارة المادة 98 مدني بأنه للولي بترخيص من المحكمة أن يسلم الصغير المميز ال1ي أكمل الخامسة عشره مقدارا من ماله وبأذن له بالتجارة تجربة له ويكون الإذن مطلقا او مقيدا.</a:t>
            </a:r>
            <a:endParaRPr lang="ar-IQ" sz="3200" dirty="0"/>
          </a:p>
        </p:txBody>
      </p:sp>
      <p:sp>
        <p:nvSpPr>
          <p:cNvPr id="3" name="عنوان فرعي 2"/>
          <p:cNvSpPr>
            <a:spLocks noGrp="1"/>
          </p:cNvSpPr>
          <p:nvPr>
            <p:ph type="subTitle" idx="1"/>
          </p:nvPr>
        </p:nvSpPr>
        <p:spPr>
          <a:xfrm>
            <a:off x="214282" y="3500438"/>
            <a:ext cx="8715436" cy="3143272"/>
          </a:xfrm>
        </p:spPr>
        <p:txBody>
          <a:bodyPr>
            <a:normAutofit lnSpcReduction="10000"/>
          </a:bodyPr>
          <a:lstStyle/>
          <a:p>
            <a:pPr algn="r"/>
            <a:r>
              <a:rPr lang="ar-IQ" b="1" dirty="0" smtClean="0">
                <a:solidFill>
                  <a:schemeClr val="tx1"/>
                </a:solidFill>
              </a:rPr>
              <a:t>وشروط منح الإذن هي:-</a:t>
            </a:r>
          </a:p>
          <a:p>
            <a:pPr algn="r"/>
            <a:r>
              <a:rPr lang="ar-IQ" dirty="0" smtClean="0">
                <a:solidFill>
                  <a:schemeClr val="tx1"/>
                </a:solidFill>
              </a:rPr>
              <a:t>1-إن يكون الصغير قد أتم الخامسة عشر من العمر.</a:t>
            </a:r>
          </a:p>
          <a:p>
            <a:pPr algn="r"/>
            <a:r>
              <a:rPr lang="ar-IQ" dirty="0" smtClean="0">
                <a:solidFill>
                  <a:schemeClr val="tx1"/>
                </a:solidFill>
              </a:rPr>
              <a:t>2-إذن الولي +ترخيص المحكمة فإذن الولي وحده لايكفي وترخيص المحكمة وحده كافيا.</a:t>
            </a:r>
          </a:p>
          <a:p>
            <a:pPr algn="r"/>
            <a:r>
              <a:rPr lang="ar-IQ" dirty="0" smtClean="0">
                <a:solidFill>
                  <a:schemeClr val="tx1"/>
                </a:solidFill>
              </a:rPr>
              <a:t>3-إن يكون الإذن في بادئ الأمر مقتصرا على جزء من أمواله وليس جميع أمواله.</a:t>
            </a:r>
          </a:p>
        </p:txBody>
      </p:sp>
    </p:spTree>
  </p:cSld>
  <p:clrMapOvr>
    <a:masterClrMapping/>
  </p:clrMapOvr>
  <p:transition spd="slow">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2143139"/>
          </a:xfrm>
        </p:spPr>
        <p:txBody>
          <a:bodyPr>
            <a:normAutofit/>
          </a:bodyPr>
          <a:lstStyle/>
          <a:p>
            <a:pPr algn="r"/>
            <a:r>
              <a:rPr lang="ar-IQ" sz="3200" dirty="0" smtClean="0"/>
              <a:t>بتوفر هذه الشروط يوصف الصبي المميز بأنه مأذونا ويعد في حدود التصرفات الداخلة ضمن الإذن كامل الأهلية فله أن يأتي بما شاء من التصرفات وتعد صحيحة نافذة مادامت في حدود الإذن.</a:t>
            </a:r>
            <a:endParaRPr lang="ar-IQ" sz="3200" dirty="0"/>
          </a:p>
        </p:txBody>
      </p:sp>
      <p:sp>
        <p:nvSpPr>
          <p:cNvPr id="3" name="عنوان فرعي 2"/>
          <p:cNvSpPr>
            <a:spLocks noGrp="1"/>
          </p:cNvSpPr>
          <p:nvPr>
            <p:ph type="subTitle" idx="1"/>
          </p:nvPr>
        </p:nvSpPr>
        <p:spPr>
          <a:xfrm>
            <a:off x="214282" y="2357430"/>
            <a:ext cx="8715436" cy="4214842"/>
          </a:xfrm>
        </p:spPr>
        <p:txBody>
          <a:bodyPr/>
          <a:lstStyle/>
          <a:p>
            <a:pPr algn="r"/>
            <a:r>
              <a:rPr lang="ar-IQ" dirty="0" smtClean="0">
                <a:solidFill>
                  <a:schemeClr val="tx1"/>
                </a:solidFill>
              </a:rPr>
              <a:t>الثانية:-الصبي المميز من أتم الخامسة عشر من العمر وتزوج بأذن من المحكمة إذ يعد بسبب الزواج كامل الاهليه استنادا لنص المادة /3 من قانون رعاية القاصرين رقم78 لسنة 80 9 1 ويبقى كذلك حتى لو انتهت الرابطة الزوجية بالموت او الطلاق او التفريق حماية لمن تعاقد معه وحفاظا على استقرارالمعاملات0</a:t>
            </a:r>
          </a:p>
        </p:txBody>
      </p:sp>
    </p:spTree>
  </p:cSld>
  <p:clrMapOvr>
    <a:masterClrMapping/>
  </p:clrMapOvr>
  <p:transition spd="slow">
    <p:cover dir="u"/>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447</Words>
  <PresentationFormat>عرض على الشاشة (3:4)‏</PresentationFormat>
  <Paragraphs>36</Paragraphs>
  <Slides>8</Slides>
  <Notes>1</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المحاضرة السِابعة عشر صحة التراضي</vt:lpstr>
      <vt:lpstr>وأهلية الأداء :-هي صلاحية الشخص لصدور التصرفات القانونية منه على وجه يعتد به شرعا,ومناطها العقل والتمييز فهي كاملة لمن كمل تمييزه وناقصة لمن نقص تمييزه ومعدومة لمن انعدم تمييزه.</vt:lpstr>
      <vt:lpstr>وهي تنقسم إلى أعمال تصرف وأعمال إدارة:- أ / أعمال التصرف وهي تلك الأعمال التي ترمى إلى تقرير حق عيني للغير على الشيء كا لبيع والرهن بالنسبة للراهن ويشترط في من يباشرها إن يكون كامل الأهلية ب/ أعمال الإدارة وهي أعمال تهدف إلى استغلال الشي دون المساس بأصله وتتفق مع الغرض الذي أعدله الشي وهي على نوعين   </vt:lpstr>
      <vt:lpstr>1- أعمال الإدارة المعتادة :وهي أعمال تهدف إلى استعمال الشيء دون المساس بأصله وتتفق مع الغرض الذي اعد له الشيء كالإيجار بالنسبة للمؤجر ويكفي التمييز لمباشرة هذه الأعمال. 2-أعمال الإدارة غير المعتادة :وهي أعمال تهدف إلى استعمال الشيء ومن شانها إحداث  تغيير جوهري فيه اوتعديلا في الغرض الذي اعد له الشيء كإعادة بناء منزل او البناء على ارض فضاء   و ينبغي في من يباشرها إن يكون كامل التمييز أي كامل الاهليه 0  </vt:lpstr>
      <vt:lpstr>الشريحة 5</vt:lpstr>
      <vt:lpstr>2- مرحلة التمييز</vt:lpstr>
      <vt:lpstr>علما إن المميز قد يخضع للقاعدة الخاصة بمن أتم الخامسة عشر من العمر ولم يتم الثامنة عشر في حالتين:- الأولى:-الصغير المميز المأذون ,إذ أشارة المادة 98 مدني بأنه للولي بترخيص من المحكمة أن يسلم الصغير المميز ال1ي أكمل الخامسة عشره مقدارا من ماله وبأذن له بالتجارة تجربة له ويكون الإذن مطلقا او مقيدا.</vt:lpstr>
      <vt:lpstr>بتوفر هذه الشروط يوصف الصبي المميز بأنه مأذونا ويعد في حدود التصرفات الداخلة ضمن الإذن كامل الأهلية فله أن يأتي بما شاء من التصرفات وتعد صحيحة نافذة مادامت في حدود الإذن.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عشر صحة التراضي</dc:title>
  <dc:creator>Malak-AL-Hob</dc:creator>
  <cp:lastModifiedBy>mohammed</cp:lastModifiedBy>
  <cp:revision>106</cp:revision>
  <dcterms:created xsi:type="dcterms:W3CDTF">2013-10-06T16:05:47Z</dcterms:created>
  <dcterms:modified xsi:type="dcterms:W3CDTF">2013-11-17T04:21:14Z</dcterms:modified>
</cp:coreProperties>
</file>