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62" d="100"/>
          <a:sy n="62" d="100"/>
        </p:scale>
        <p:origin x="-954"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32001">
              <a:srgbClr val="7D8496"/>
            </a:gs>
            <a:gs pos="47000">
              <a:srgbClr val="E6E6E6"/>
            </a:gs>
            <a:gs pos="85001">
              <a:srgbClr val="7D8496"/>
            </a:gs>
            <a:gs pos="100000">
              <a:srgbClr val="E6E6E6"/>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13/01/1435</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91"/>
            <a:ext cx="8643998" cy="1357321"/>
          </a:xfrm>
        </p:spPr>
        <p:txBody>
          <a:bodyPr>
            <a:normAutofit fontScale="90000"/>
          </a:bodyPr>
          <a:lstStyle/>
          <a:p>
            <a:r>
              <a:rPr lang="ar-IQ" dirty="0" smtClean="0">
                <a:cs typeface="Led Italic Font" pitchFamily="2" charset="-78"/>
              </a:rPr>
              <a:t>المحاضرة السادسة عشر</a:t>
            </a:r>
            <a:br>
              <a:rPr lang="ar-IQ" dirty="0" smtClean="0">
                <a:cs typeface="Led Italic Font" pitchFamily="2" charset="-78"/>
              </a:rPr>
            </a:br>
            <a:r>
              <a:rPr lang="ar-IQ" dirty="0" smtClean="0">
                <a:cs typeface="Led Italic Font" pitchFamily="2" charset="-78"/>
              </a:rPr>
              <a:t>3-عدم تجاوز النائب حدود النيابة</a:t>
            </a:r>
            <a:br>
              <a:rPr lang="ar-IQ" dirty="0" smtClean="0">
                <a:cs typeface="Led Italic Font" pitchFamily="2" charset="-78"/>
              </a:rPr>
            </a:br>
            <a:r>
              <a:rPr lang="ar-IQ" dirty="0" smtClean="0">
                <a:cs typeface="Led Italic Font" pitchFamily="2" charset="-78"/>
              </a:rPr>
              <a:t> </a:t>
            </a:r>
            <a:endParaRPr lang="ar-IQ" dirty="0">
              <a:cs typeface="Led Italic Font" pitchFamily="2" charset="-78"/>
            </a:endParaRPr>
          </a:p>
        </p:txBody>
      </p:sp>
      <p:sp>
        <p:nvSpPr>
          <p:cNvPr id="3" name="عنوان فرعي 2"/>
          <p:cNvSpPr>
            <a:spLocks noGrp="1"/>
          </p:cNvSpPr>
          <p:nvPr>
            <p:ph type="subTitle" idx="1"/>
          </p:nvPr>
        </p:nvSpPr>
        <p:spPr>
          <a:xfrm>
            <a:off x="142844" y="1571612"/>
            <a:ext cx="8786874" cy="5072098"/>
          </a:xfrm>
        </p:spPr>
        <p:txBody>
          <a:bodyPr/>
          <a:lstStyle/>
          <a:p>
            <a:pPr algn="r"/>
            <a:r>
              <a:rPr lang="ar-IQ" dirty="0" smtClean="0">
                <a:solidFill>
                  <a:schemeClr val="tx1"/>
                </a:solidFill>
              </a:rPr>
              <a:t>حدود النيابة يرسمها مصدر النيابة فان كانت قانونية فالقانون هو الذي يرسم حدود الولي وان كانت اتفاقية فعقد الوكالة هو الذي يحدد صلاحيات الوكيل,وفي جميع الأحوال وأيا كان نوع النيابة لا يجوز للنائب تجاوز الحدود المرسومة له وفي حالة التجاوز فان تصرف النائب المتجاوز يكون صحيحا ولكنه موقوفا على أجازة الأصيل ,فان أجازه أصبح نافذا وبأثر رجعي لان الإجازة اللاحقة كالوكالة السابقة وان لم يجزه أصبح تصرف النائب باطلا وعندئذ تنهض مسؤوليته تجاه من تعاقد معه.</a:t>
            </a:r>
            <a:endParaRPr lang="ar-IQ" dirty="0">
              <a:solidFill>
                <a:schemeClr val="tx1"/>
              </a:solidFill>
            </a:endParaRPr>
          </a:p>
          <a:p>
            <a:pPr algn="r"/>
            <a:r>
              <a:rPr lang="ar-IQ" dirty="0" smtClean="0">
                <a:solidFill>
                  <a:schemeClr val="tx1"/>
                </a:solidFill>
              </a:rPr>
              <a:t>ويرد على هذه القاعدة استثناءان هما</a:t>
            </a:r>
          </a:p>
          <a:p>
            <a:pPr algn="r"/>
            <a:endParaRPr lang="ar-IQ" dirty="0" smtClean="0">
              <a:solidFill>
                <a:schemeClr val="tx1"/>
              </a:solidFill>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86874" cy="5572163"/>
          </a:xfrm>
        </p:spPr>
        <p:txBody>
          <a:bodyPr>
            <a:normAutofit/>
          </a:bodyPr>
          <a:lstStyle/>
          <a:p>
            <a:pPr algn="r"/>
            <a:r>
              <a:rPr lang="ar-IQ" sz="3200" dirty="0" smtClean="0"/>
              <a:t>ويرد على هذه القاعدة استثناءان هما</a:t>
            </a:r>
            <a:br>
              <a:rPr lang="ar-IQ" sz="3200" dirty="0" smtClean="0"/>
            </a:br>
            <a:r>
              <a:rPr lang="ar-IQ" sz="3200" dirty="0" smtClean="0"/>
              <a:t>1-إذا كان النائب ومن تعاقد معه يجهلان وقت التعاقد انقضاء النيابة بالوفاه او العزل او الاعتزال ,فعندئذ ينصرف اثر التصرف للأصيل.</a:t>
            </a:r>
            <a:br>
              <a:rPr lang="ar-IQ" sz="3200" dirty="0" smtClean="0"/>
            </a:br>
            <a:r>
              <a:rPr lang="ar-IQ" sz="3200" dirty="0" smtClean="0"/>
              <a:t>2-إذا كانت الظروف المحيطة بالتعاقد تجعل من المستحيل على النائب أخطار الأصيل باضطراره للخروج عن حدود النيابة وان الأصيل سيقر التجاوز.</a:t>
            </a:r>
            <a:br>
              <a:rPr lang="ar-IQ" sz="3200" dirty="0" smtClean="0"/>
            </a:br>
            <a:r>
              <a:rPr lang="ar-IQ" sz="3200" dirty="0" smtClean="0"/>
              <a:t>وهاتان الحالتان استثناء ينبغي عدم التوسع في تطبيقهما ويترك للقاضي تقدير كل منهما.</a:t>
            </a:r>
            <a:br>
              <a:rPr lang="ar-IQ" sz="3200" dirty="0" smtClean="0"/>
            </a:br>
            <a:r>
              <a:rPr lang="ar-IQ" sz="3200" dirty="0" smtClean="0"/>
              <a:t/>
            </a:r>
            <a:br>
              <a:rPr lang="ar-IQ" sz="3200" dirty="0" smtClean="0"/>
            </a:br>
            <a:r>
              <a:rPr lang="ar-IQ" sz="3200" dirty="0" smtClean="0"/>
              <a:t/>
            </a:r>
            <a:br>
              <a:rPr lang="ar-IQ" sz="3200" dirty="0" smtClean="0"/>
            </a:br>
            <a:endParaRPr lang="ar-IQ" sz="3200" dirty="0"/>
          </a:p>
        </p:txBody>
      </p:sp>
      <p:sp>
        <p:nvSpPr>
          <p:cNvPr id="3" name="عنوان فرعي 2"/>
          <p:cNvSpPr>
            <a:spLocks noGrp="1"/>
          </p:cNvSpPr>
          <p:nvPr>
            <p:ph type="subTitle" idx="1"/>
          </p:nvPr>
        </p:nvSpPr>
        <p:spPr>
          <a:xfrm>
            <a:off x="214282" y="6072206"/>
            <a:ext cx="8715436" cy="428628"/>
          </a:xfrm>
        </p:spPr>
        <p:txBody>
          <a:bodyPr>
            <a:normAutofit fontScale="85000" lnSpcReduction="20000"/>
          </a:bodyPr>
          <a:lstStyle/>
          <a:p>
            <a:pPr algn="r"/>
            <a:endParaRPr lang="ar-IQ" dirty="0">
              <a:solidFill>
                <a:schemeClr val="tx1"/>
              </a:solidFill>
            </a:endParaRPr>
          </a:p>
        </p:txBody>
      </p:sp>
    </p:spTree>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15436" cy="1071569"/>
          </a:xfrm>
        </p:spPr>
        <p:txBody>
          <a:bodyPr/>
          <a:lstStyle/>
          <a:p>
            <a:r>
              <a:rPr lang="ar-IQ" dirty="0" smtClean="0">
                <a:latin typeface="Andalus" pitchFamily="18" charset="-78"/>
                <a:cs typeface="Andalus" pitchFamily="18" charset="-78"/>
              </a:rPr>
              <a:t>آثار النيابة في التعاقد</a:t>
            </a:r>
            <a:endParaRPr lang="ar-IQ" dirty="0">
              <a:latin typeface="Andalus" pitchFamily="18" charset="-78"/>
              <a:cs typeface="Andalus" pitchFamily="18" charset="-78"/>
            </a:endParaRPr>
          </a:p>
        </p:txBody>
      </p:sp>
      <p:sp>
        <p:nvSpPr>
          <p:cNvPr id="3" name="عنوان فرعي 2"/>
          <p:cNvSpPr>
            <a:spLocks noGrp="1"/>
          </p:cNvSpPr>
          <p:nvPr>
            <p:ph type="subTitle" idx="1"/>
          </p:nvPr>
        </p:nvSpPr>
        <p:spPr>
          <a:xfrm>
            <a:off x="214282" y="1214422"/>
            <a:ext cx="8786874" cy="5429288"/>
          </a:xfrm>
        </p:spPr>
        <p:txBody>
          <a:bodyPr>
            <a:normAutofit fontScale="92500"/>
          </a:bodyPr>
          <a:lstStyle/>
          <a:p>
            <a:pPr algn="r"/>
            <a:r>
              <a:rPr lang="ar-IQ" dirty="0" smtClean="0">
                <a:solidFill>
                  <a:schemeClr val="tx1"/>
                </a:solidFill>
              </a:rPr>
              <a:t>تنشأ عن النيابة في التعاقد ثلاث علاقات </a:t>
            </a:r>
          </a:p>
          <a:p>
            <a:pPr algn="r"/>
            <a:r>
              <a:rPr lang="ar-IQ" b="1" dirty="0" smtClean="0">
                <a:solidFill>
                  <a:schemeClr val="tx1"/>
                </a:solidFill>
              </a:rPr>
              <a:t>1-العلاقة بين النائب والأصيل </a:t>
            </a:r>
          </a:p>
          <a:p>
            <a:pPr algn="r"/>
            <a:r>
              <a:rPr lang="ar-IQ" dirty="0" smtClean="0">
                <a:solidFill>
                  <a:schemeClr val="tx1"/>
                </a:solidFill>
              </a:rPr>
              <a:t>وهذه العلاقة ينظمها مصدر النيابة ولا تظهر فيهما آثار النيابة في التعاقد </a:t>
            </a:r>
          </a:p>
          <a:p>
            <a:pPr algn="r"/>
            <a:r>
              <a:rPr lang="ar-IQ" b="1" dirty="0" smtClean="0">
                <a:solidFill>
                  <a:schemeClr val="tx1"/>
                </a:solidFill>
              </a:rPr>
              <a:t>2-العلاقة بين النائب والغير</a:t>
            </a:r>
          </a:p>
          <a:p>
            <a:pPr algn="r"/>
            <a:r>
              <a:rPr lang="ar-IQ" dirty="0" smtClean="0">
                <a:solidFill>
                  <a:schemeClr val="tx1"/>
                </a:solidFill>
              </a:rPr>
              <a:t>وهذه العلاقة تنقطع لمجرد إبرام التصرف ولا تظهر بينهما آثار التصرف الذي ابرمه النائب.</a:t>
            </a:r>
          </a:p>
          <a:p>
            <a:pPr algn="r"/>
            <a:r>
              <a:rPr lang="ar-IQ" b="1" dirty="0" smtClean="0">
                <a:solidFill>
                  <a:schemeClr val="tx1"/>
                </a:solidFill>
              </a:rPr>
              <a:t>3-العلاقة بين الأصيل والغير</a:t>
            </a:r>
          </a:p>
          <a:p>
            <a:pPr algn="r"/>
            <a:r>
              <a:rPr lang="ar-IQ" dirty="0" smtClean="0">
                <a:solidFill>
                  <a:schemeClr val="tx1"/>
                </a:solidFill>
              </a:rPr>
              <a:t>وهي أهم العلاقات لان الأصيل والغير هما أطراف التصرف الأصليين واليهما تنصرف آثاره,وفي هذه العلاقة تبدو واضحة آثار النيابة.</a:t>
            </a:r>
            <a:endParaRPr lang="ar-IQ" dirty="0">
              <a:solidFill>
                <a:schemeClr val="tx1"/>
              </a:solidFill>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15436" cy="1143007"/>
          </a:xfrm>
        </p:spPr>
        <p:txBody>
          <a:bodyPr/>
          <a:lstStyle/>
          <a:p>
            <a:r>
              <a:rPr lang="ar-IQ" dirty="0" smtClean="0">
                <a:latin typeface="Andalus" pitchFamily="18" charset="-78"/>
                <a:cs typeface="Andalus" pitchFamily="18" charset="-78"/>
              </a:rPr>
              <a:t>تعاقد الشخص مع نفسه</a:t>
            </a:r>
            <a:endParaRPr lang="ar-IQ" dirty="0">
              <a:latin typeface="Andalus" pitchFamily="18" charset="-78"/>
              <a:cs typeface="Andalus" pitchFamily="18" charset="-78"/>
            </a:endParaRPr>
          </a:p>
        </p:txBody>
      </p:sp>
      <p:sp>
        <p:nvSpPr>
          <p:cNvPr id="3" name="عنوان فرعي 2"/>
          <p:cNvSpPr>
            <a:spLocks noGrp="1"/>
          </p:cNvSpPr>
          <p:nvPr>
            <p:ph type="subTitle" idx="1"/>
          </p:nvPr>
        </p:nvSpPr>
        <p:spPr>
          <a:xfrm>
            <a:off x="142844" y="1142984"/>
            <a:ext cx="8786874" cy="5500726"/>
          </a:xfrm>
        </p:spPr>
        <p:txBody>
          <a:bodyPr>
            <a:normAutofit lnSpcReduction="10000"/>
          </a:bodyPr>
          <a:lstStyle/>
          <a:p>
            <a:pPr algn="r"/>
            <a:r>
              <a:rPr lang="ar-IQ" dirty="0" smtClean="0">
                <a:solidFill>
                  <a:schemeClr val="tx1"/>
                </a:solidFill>
              </a:rPr>
              <a:t>لاحظنا سابقا إن التعاقد إما أصالة او نيابة وفي الحالتين يكون مصدر الإيجاب والقبول إرادتين الأولى تنسب للموجب والثانية تنسب للقابل ,ولكن هل يجوز إن يكون مصدر الإيجاب والقبول إرادة واحدة؟وهو ما يعبر عنه بتعاقد الشخص مع نفسه كما لو اشترى الوكيل لنفسه الشيء الموكل ببيعه ,او يشتري شخص لغيره الشي الموكل ببيعه؟</a:t>
            </a:r>
          </a:p>
          <a:p>
            <a:pPr algn="r"/>
            <a:r>
              <a:rPr lang="ar-IQ" dirty="0" smtClean="0">
                <a:solidFill>
                  <a:schemeClr val="tx1"/>
                </a:solidFill>
              </a:rPr>
              <a:t>في الواقع إن هذا النوع من التعاقد ليس عليه اعتراض من الناحية الفنية فلا محذور من صدور الإيجاب والقبول عن إرادة واحدة ولكن الاعتراض من الناحية العملية إذ تتضارب المصالح لذلك نجد إن بعض التشريعات منعته وأخرى إجازته وثالثة تعامله معه استثناءا,والذي يهمنا في الأمر موقف القانون المدني العراقي فكيف تعامل معه؟</a:t>
            </a:r>
            <a:endParaRPr lang="ar-IQ" dirty="0">
              <a:solidFill>
                <a:schemeClr val="tx1"/>
              </a:solidFill>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643998" cy="2857519"/>
          </a:xfrm>
        </p:spPr>
        <p:txBody>
          <a:bodyPr>
            <a:normAutofit/>
          </a:bodyPr>
          <a:lstStyle/>
          <a:p>
            <a:pPr algn="r"/>
            <a:r>
              <a:rPr lang="ar-IQ" sz="3200" dirty="0" smtClean="0"/>
              <a:t>لبيان موقف القانون المدني العراقي ينبغي تناول الفرضين التاليين:</a:t>
            </a:r>
            <a:br>
              <a:rPr lang="ar-IQ" sz="3200" dirty="0" smtClean="0"/>
            </a:br>
            <a:r>
              <a:rPr lang="ar-IQ" sz="3200" b="1" u="sng" dirty="0" smtClean="0"/>
              <a:t>الفرض الأول:-</a:t>
            </a:r>
            <a:r>
              <a:rPr lang="ar-IQ" sz="3200" dirty="0" smtClean="0"/>
              <a:t>تعاقد الشخص مع نفسه باعتباره أصيلا عنها ونائبا عن غيره كما لو اشترى الوكيل لنفسه الشيء الموكل ببيعه:</a:t>
            </a:r>
            <a:endParaRPr lang="ar-IQ" sz="3200" b="1" dirty="0"/>
          </a:p>
        </p:txBody>
      </p:sp>
      <p:sp>
        <p:nvSpPr>
          <p:cNvPr id="3" name="عنوان فرعي 2"/>
          <p:cNvSpPr>
            <a:spLocks noGrp="1"/>
          </p:cNvSpPr>
          <p:nvPr>
            <p:ph type="subTitle" idx="1"/>
          </p:nvPr>
        </p:nvSpPr>
        <p:spPr>
          <a:xfrm>
            <a:off x="285720" y="2857496"/>
            <a:ext cx="8643998" cy="3714776"/>
          </a:xfrm>
        </p:spPr>
        <p:txBody>
          <a:bodyPr/>
          <a:lstStyle/>
          <a:p>
            <a:pPr algn="r"/>
            <a:endParaRPr lang="ar-IQ" dirty="0" smtClean="0">
              <a:solidFill>
                <a:schemeClr val="tx1"/>
              </a:solidFill>
            </a:endParaRPr>
          </a:p>
          <a:p>
            <a:pPr algn="r"/>
            <a:r>
              <a:rPr lang="ar-IQ" dirty="0" smtClean="0">
                <a:solidFill>
                  <a:schemeClr val="tx1"/>
                </a:solidFill>
              </a:rPr>
              <a:t>إن الأصل بالنسبة لهذا النوع من التعاقد هو عدم الجواز حتى لا يتحقق المحذور وهو تضارب المصالح والاستثناء هو الجواز ولبعض الأشخاص بدافع من الشفقة والرحمة وهم الأب والوصي المختار أما الوصي المنصوب والقاضي فهؤلاء لايجوز لهم التعاقد مع النفس وعلى النحو الآتي:-</a:t>
            </a:r>
            <a:endParaRPr lang="ar-IQ" dirty="0">
              <a:solidFill>
                <a:schemeClr val="tx1"/>
              </a:solidFill>
            </a:endParaRPr>
          </a:p>
        </p:txBody>
      </p:sp>
    </p:spTree>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91"/>
            <a:ext cx="8643998" cy="2786081"/>
          </a:xfrm>
        </p:spPr>
        <p:txBody>
          <a:bodyPr>
            <a:normAutofit/>
          </a:bodyPr>
          <a:lstStyle/>
          <a:p>
            <a:pPr algn="r"/>
            <a:r>
              <a:rPr lang="ar-IQ" sz="3200" dirty="0" smtClean="0"/>
              <a:t>أ-بالنسبة للأب ,أشارة المادة 588 إلى انه يجوز للأب الذي له ولاية على ولده إن يبيع ماله لولده وله إن يشتري مال ولده لنفسه بمثل القيمة وبغبن يسير لا فاحش وان يكون كلا من الثمن والمبيع مقبوضين بمجرد العقد</a:t>
            </a:r>
            <a:endParaRPr lang="ar-IQ" sz="3200" dirty="0"/>
          </a:p>
        </p:txBody>
      </p:sp>
      <p:sp>
        <p:nvSpPr>
          <p:cNvPr id="3" name="عنوان فرعي 2"/>
          <p:cNvSpPr>
            <a:spLocks noGrp="1"/>
          </p:cNvSpPr>
          <p:nvPr>
            <p:ph type="subTitle" idx="1"/>
          </p:nvPr>
        </p:nvSpPr>
        <p:spPr>
          <a:xfrm>
            <a:off x="285720" y="2786058"/>
            <a:ext cx="8643998" cy="3786214"/>
          </a:xfrm>
        </p:spPr>
        <p:txBody>
          <a:bodyPr/>
          <a:lstStyle/>
          <a:p>
            <a:pPr algn="r"/>
            <a:r>
              <a:rPr lang="ar-IQ" dirty="0" smtClean="0">
                <a:solidFill>
                  <a:schemeClr val="tx1"/>
                </a:solidFill>
              </a:rPr>
              <a:t>ب- بالنسبة للجد,أشارة الفقرة 3 من نفس المادة بأنه كالأب في الحكم .علما أن الجد بموجب المواد 27-33 من قانون رعاية القاصرين 78 لسنة 1980 ما عاد من طائفة الأولياء فأصبح الولي هو الأب ثم المحكمة وإلا تكون الولاية لمديرية رعاية القاصرين .</a:t>
            </a:r>
          </a:p>
          <a:p>
            <a:pPr algn="r"/>
            <a:r>
              <a:rPr lang="ar-IQ" dirty="0" smtClean="0">
                <a:solidFill>
                  <a:schemeClr val="tx1"/>
                </a:solidFill>
              </a:rPr>
              <a:t>ج-إما بالنسبة للوصي المنصوب فأن المادة 589 مدني منعته من إن يبيع مال نفسه للمحجور ولا إن يشتري لنفسه شيئا من مال المحجور مطلقا سواء كان ذلك خيرا للمحجور أم لا.</a:t>
            </a:r>
            <a:endParaRPr lang="ar-IQ" dirty="0">
              <a:solidFill>
                <a:schemeClr val="tx1"/>
              </a:solidFill>
            </a:endParaRPr>
          </a:p>
        </p:txBody>
      </p:sp>
    </p:spTree>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15436" cy="3386160"/>
          </a:xfrm>
        </p:spPr>
        <p:txBody>
          <a:bodyPr>
            <a:normAutofit/>
          </a:bodyPr>
          <a:lstStyle/>
          <a:p>
            <a:pPr algn="r"/>
            <a:r>
              <a:rPr lang="ar-IQ" sz="3200" b="1" dirty="0" smtClean="0"/>
              <a:t>د-</a:t>
            </a:r>
            <a:r>
              <a:rPr lang="ar-IQ" sz="3200" dirty="0" smtClean="0"/>
              <a:t>إما بالنسبة للوصي المختار فان المادة 590|1 مدني تشير إلى عدم جواز للوصي المختار من قبل الأب إن يبيع مال نفسه لليتيم ولا إن يشتري لنفسه شيئا من مال اليتيم إلا إذا كان في ذلك خير لليتيم وبأذن من المحكمة </a:t>
            </a:r>
            <a:br>
              <a:rPr lang="ar-IQ" sz="3200" dirty="0" smtClean="0"/>
            </a:br>
            <a:r>
              <a:rPr lang="ar-IQ" sz="3200" dirty="0" smtClean="0"/>
              <a:t>إما الفقرة الثانية من نفس المادة حددت معنى الخيرية بأن يكون البيع له بأقل من ثمن المثل والشراء منه بأكثر من ثمن المثل .</a:t>
            </a:r>
            <a:endParaRPr lang="ar-IQ" sz="3200" dirty="0"/>
          </a:p>
        </p:txBody>
      </p:sp>
      <p:sp>
        <p:nvSpPr>
          <p:cNvPr id="3" name="عنوان فرعي 2"/>
          <p:cNvSpPr>
            <a:spLocks noGrp="1"/>
          </p:cNvSpPr>
          <p:nvPr>
            <p:ph type="subTitle" idx="1"/>
          </p:nvPr>
        </p:nvSpPr>
        <p:spPr>
          <a:xfrm>
            <a:off x="285720" y="3886200"/>
            <a:ext cx="8643998" cy="2757510"/>
          </a:xfrm>
        </p:spPr>
        <p:txBody>
          <a:bodyPr/>
          <a:lstStyle/>
          <a:p>
            <a:pPr algn="r"/>
            <a:r>
              <a:rPr lang="ar-IQ" b="1" dirty="0" smtClean="0">
                <a:solidFill>
                  <a:schemeClr val="tx1"/>
                </a:solidFill>
              </a:rPr>
              <a:t>هـ- </a:t>
            </a:r>
            <a:r>
              <a:rPr lang="ar-IQ" dirty="0" smtClean="0">
                <a:solidFill>
                  <a:schemeClr val="tx1"/>
                </a:solidFill>
              </a:rPr>
              <a:t>إما القاضي باعتباره صاحب الولاية العامة فلا يجوز له إن يبيع ماله للمحجور ولا إن يشتري مال المحجور لنفسه</a:t>
            </a:r>
            <a:endParaRPr lang="ar-IQ" dirty="0">
              <a:solidFill>
                <a:schemeClr val="tx1"/>
              </a:solidFill>
            </a:endParaRPr>
          </a:p>
        </p:txBody>
      </p:sp>
    </p:spTree>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643998" cy="3386160"/>
          </a:xfrm>
        </p:spPr>
        <p:txBody>
          <a:bodyPr>
            <a:normAutofit/>
          </a:bodyPr>
          <a:lstStyle/>
          <a:p>
            <a:pPr algn="r"/>
            <a:r>
              <a:rPr lang="ar-IQ" sz="3200" dirty="0" smtClean="0"/>
              <a:t>إما المادة 592 فقد أشارة إلى حكم تعاقد الشخص مع نفسه بالنسبة للوكلاء ومديري الشركات والموظفين ووكلاء التفاليس والحراس المصفين ومصفي الشركات والتركات والسماسرة والخبراء فليس لهؤلاء جميعا التعاقد مع النفس إلا إذا أجاز الشراء من تم البيع لحسابه إي جعل التصرفات الصادرة من إي من هؤلاء موقوفة على الأجازة.</a:t>
            </a:r>
            <a:endParaRPr lang="ar-IQ" sz="3200" dirty="0"/>
          </a:p>
        </p:txBody>
      </p:sp>
      <p:sp>
        <p:nvSpPr>
          <p:cNvPr id="3" name="عنوان فرعي 2"/>
          <p:cNvSpPr>
            <a:spLocks noGrp="1"/>
          </p:cNvSpPr>
          <p:nvPr>
            <p:ph type="subTitle" idx="1"/>
          </p:nvPr>
        </p:nvSpPr>
        <p:spPr>
          <a:xfrm>
            <a:off x="214282" y="3886200"/>
            <a:ext cx="8715436" cy="2757510"/>
          </a:xfrm>
        </p:spPr>
        <p:txBody>
          <a:bodyPr/>
          <a:lstStyle/>
          <a:p>
            <a:pPr algn="r"/>
            <a:r>
              <a:rPr lang="ar-IQ" b="1" u="sng" dirty="0" smtClean="0">
                <a:solidFill>
                  <a:schemeClr val="tx1"/>
                </a:solidFill>
              </a:rPr>
              <a:t>الفرض الثاني:</a:t>
            </a:r>
            <a:r>
              <a:rPr lang="ar-IQ" dirty="0" smtClean="0">
                <a:solidFill>
                  <a:schemeClr val="tx1"/>
                </a:solidFill>
              </a:rPr>
              <a:t>تعاقد الشخص مع نفسه باعتباره نائبا عن الطرفين</a:t>
            </a:r>
          </a:p>
          <a:p>
            <a:pPr algn="r"/>
            <a:r>
              <a:rPr lang="ar-IQ" dirty="0" smtClean="0">
                <a:solidFill>
                  <a:schemeClr val="tx1"/>
                </a:solidFill>
              </a:rPr>
              <a:t>الأصل بالنسبة لهذا النوع من التعاقد عدم الجواز حتى لا يتحقق المحذور وهو تضارب المصالح.ولو إن رأيا فقهيا يرى إن هذا التعاقد جائز إي إن يكون الشخص نائبا عن الطرفين إذا كان ذلك برضاهما وهو رأي رائج حاليا.</a:t>
            </a:r>
            <a:endParaRPr lang="ar-IQ" dirty="0">
              <a:solidFill>
                <a:schemeClr val="tx1"/>
              </a:solidFill>
            </a:endParaRPr>
          </a:p>
        </p:txBody>
      </p:sp>
    </p:spTree>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605</Words>
  <PresentationFormat>عرض على الشاشة (3:4)‏</PresentationFormat>
  <Paragraphs>26</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المحاضرة السادسة عشر 3-عدم تجاوز النائب حدود النيابة  </vt:lpstr>
      <vt:lpstr>ويرد على هذه القاعدة استثناءان هما 1-إذا كان النائب ومن تعاقد معه يجهلان وقت التعاقد انقضاء النيابة بالوفاه او العزل او الاعتزال ,فعندئذ ينصرف اثر التصرف للأصيل. 2-إذا كانت الظروف المحيطة بالتعاقد تجعل من المستحيل على النائب أخطار الأصيل باضطراره للخروج عن حدود النيابة وان الأصيل سيقر التجاوز. وهاتان الحالتان استثناء ينبغي عدم التوسع في تطبيقهما ويترك للقاضي تقدير كل منهما.   </vt:lpstr>
      <vt:lpstr>آثار النيابة في التعاقد</vt:lpstr>
      <vt:lpstr>تعاقد الشخص مع نفسه</vt:lpstr>
      <vt:lpstr>لبيان موقف القانون المدني العراقي ينبغي تناول الفرضين التاليين: الفرض الأول:-تعاقد الشخص مع نفسه باعتباره أصيلا عنها ونائبا عن غيره كما لو اشترى الوكيل لنفسه الشيء الموكل ببيعه:</vt:lpstr>
      <vt:lpstr>أ-بالنسبة للأب ,أشارة المادة 588 إلى انه يجوز للأب الذي له ولاية على ولده إن يبيع ماله لولده وله إن يشتري مال ولده لنفسه بمثل القيمة وبغبن يسير لا فاحش وان يكون كلا من الثمن والمبيع مقبوضين بمجرد العقد</vt:lpstr>
      <vt:lpstr>د-إما بالنسبة للوصي المختار فان المادة 590|1 مدني تشير إلى عدم جواز للوصي المختار من قبل الأب إن يبيع مال نفسه لليتيم ولا إن يشتري لنفسه شيئا من مال اليتيم إلا إذا كان في ذلك خير لليتيم وبأذن من المحكمة  إما الفقرة الثانية من نفس المادة حددت معنى الخيرية بأن يكون البيع له بأقل من ثمن المثل والشراء منه بأكثر من ثمن المثل .</vt:lpstr>
      <vt:lpstr>إما المادة 592 فقد أشارة إلى حكم تعاقد الشخص مع نفسه بالنسبة للوكلاء ومديري الشركات والموظفين ووكلاء التفاليس والحراس المصفين ومصفي الشركات والتركات والسماسرة والخبراء فليس لهؤلاء جميعا التعاقد مع النفس إلا إذا أجاز الشراء من تم البيع لحسابه إي جعل التصرفات الصادرة من إي من هؤلاء موقوفة على الأجازة.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 عشر 3-عدم تجاوز النائب حدود النيابة  </dc:title>
  <dc:creator>Malak-AL-Hob</dc:creator>
  <cp:lastModifiedBy>mohammed</cp:lastModifiedBy>
  <cp:revision>39</cp:revision>
  <dcterms:created xsi:type="dcterms:W3CDTF">2013-09-30T15:03:55Z</dcterms:created>
  <dcterms:modified xsi:type="dcterms:W3CDTF">2013-11-17T03:54:49Z</dcterms:modified>
</cp:coreProperties>
</file>