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29/12/1434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heck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29/12/1434</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hecker/>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642918"/>
            <a:ext cx="8715436" cy="5715040"/>
          </a:xfrm>
        </p:spPr>
        <p:txBody>
          <a:bodyPr>
            <a:noAutofit/>
          </a:bodyPr>
          <a:lstStyle/>
          <a:p>
            <a:pPr algn="r"/>
            <a:r>
              <a:rPr lang="ar-IQ" sz="3200" dirty="0" smtClean="0"/>
              <a:t>                      </a:t>
            </a:r>
            <a:r>
              <a:rPr lang="ar-IQ" sz="3200" b="1" dirty="0" smtClean="0"/>
              <a:t>     المحاضرة الرابعة عشر</a:t>
            </a:r>
            <a:r>
              <a:rPr lang="ar-IQ" sz="3200" dirty="0" smtClean="0"/>
              <a:t/>
            </a:r>
            <a:br>
              <a:rPr lang="ar-IQ" sz="3200" dirty="0" smtClean="0"/>
            </a:br>
            <a:r>
              <a:rPr lang="ar-IQ" sz="3200" b="1" dirty="0" smtClean="0"/>
              <a:t>2- العــــربـــون</a:t>
            </a:r>
            <a:br>
              <a:rPr lang="ar-IQ" sz="3200" b="1" dirty="0" smtClean="0"/>
            </a:br>
            <a:r>
              <a:rPr lang="ar-IQ" sz="3200" dirty="0" smtClean="0"/>
              <a:t>أشارت المادة 92 مدني عراقي إلى معنى ومضمون العربون في نطاق العقود ,فهو عبارة عن مبلغ من النقود أو أي مقابل يدفعه أحد المتعاقدين للآخر أما للدلالة بأن العقد أصبح باتا لايجوز العدول عنه أو أنه جزاء للاحتفاظ بالحق في العدول عن إبرام العقد بحيث إذا عدل عن إبرام العقد من دفعه فقده وإذا عدل عن إبرام العقد من قبضه رده ضعفا.</a:t>
            </a:r>
            <a:br>
              <a:rPr lang="ar-IQ" sz="3200" dirty="0" smtClean="0"/>
            </a:br>
            <a:r>
              <a:rPr lang="ar-IQ" sz="3200" dirty="0" smtClean="0"/>
              <a:t/>
            </a:r>
            <a:br>
              <a:rPr lang="ar-IQ" sz="3200" dirty="0" smtClean="0"/>
            </a:br>
            <a:r>
              <a:rPr lang="ar-IQ" sz="3200" b="1" dirty="0" smtClean="0"/>
              <a:t/>
            </a:r>
            <a:br>
              <a:rPr lang="ar-IQ" sz="3200" b="1"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endParaRPr lang="ar-IQ" sz="3200" dirty="0"/>
          </a:p>
        </p:txBody>
      </p:sp>
      <p:sp>
        <p:nvSpPr>
          <p:cNvPr id="3" name="عنوان فرعي 2"/>
          <p:cNvSpPr>
            <a:spLocks noGrp="1"/>
          </p:cNvSpPr>
          <p:nvPr>
            <p:ph type="subTitle" idx="1"/>
          </p:nvPr>
        </p:nvSpPr>
        <p:spPr>
          <a:xfrm>
            <a:off x="214282" y="6429396"/>
            <a:ext cx="8715436" cy="214314"/>
          </a:xfrm>
        </p:spPr>
        <p:txBody>
          <a:bodyPr>
            <a:normAutofit fontScale="32500" lnSpcReduction="20000"/>
          </a:bodyPr>
          <a:lstStyle/>
          <a:p>
            <a:endParaRPr lang="ar-IQ" dirty="0"/>
          </a:p>
        </p:txBody>
      </p:sp>
    </p:spTree>
  </p:cSld>
  <p:clrMapOvr>
    <a:masterClrMapping/>
  </p:clrMapOvr>
  <p:transition spd="slow">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9"/>
            <a:ext cx="8643998" cy="1143007"/>
          </a:xfrm>
        </p:spPr>
        <p:txBody>
          <a:bodyPr/>
          <a:lstStyle/>
          <a:p>
            <a:r>
              <a:rPr lang="ar-IQ" dirty="0" smtClean="0"/>
              <a:t>دلالة العربون</a:t>
            </a:r>
            <a:endParaRPr lang="ar-IQ" dirty="0"/>
          </a:p>
        </p:txBody>
      </p:sp>
      <p:sp>
        <p:nvSpPr>
          <p:cNvPr id="3" name="عنوان فرعي 2"/>
          <p:cNvSpPr>
            <a:spLocks noGrp="1"/>
          </p:cNvSpPr>
          <p:nvPr>
            <p:ph type="subTitle" idx="1"/>
          </p:nvPr>
        </p:nvSpPr>
        <p:spPr>
          <a:xfrm>
            <a:off x="214282" y="1428736"/>
            <a:ext cx="8715436" cy="5143536"/>
          </a:xfrm>
        </p:spPr>
        <p:txBody>
          <a:bodyPr/>
          <a:lstStyle/>
          <a:p>
            <a:pPr algn="r"/>
            <a:r>
              <a:rPr lang="ar-IQ" dirty="0" smtClean="0">
                <a:solidFill>
                  <a:schemeClr val="tx1"/>
                </a:solidFill>
              </a:rPr>
              <a:t>بموجب المادة 92 مدني عراقي يعد دفع العربون دليلا على إن العقد أصبح باتا لا يجوز العدول عنه إلا إذا وجد أتفاق يقضي بأنه جزاء للاحتفاظ بالحق في العدول عن إبرام العقد,فالأصل في القانون المدني العراقي إن العربون دليل بتات ومادفعه إلا مجرد تنفيذ جزئي معجل للالتزام كما في عقد البيع.</a:t>
            </a:r>
          </a:p>
          <a:p>
            <a:pPr algn="r"/>
            <a:r>
              <a:rPr lang="ar-IQ" dirty="0" smtClean="0">
                <a:solidFill>
                  <a:schemeClr val="tx1"/>
                </a:solidFill>
              </a:rPr>
              <a:t>أما بموجب القانون المدني المصري فان المادة 103 تشير إلى انه جزاء للاحتفاظ بالحق في العدول عن إبرام العقد إلا إذا وجد اتفاق يقضي بأنه دليل بتات.</a:t>
            </a:r>
          </a:p>
          <a:p>
            <a:endParaRPr lang="ar-IQ" dirty="0"/>
          </a:p>
        </p:txBody>
      </p:sp>
    </p:spTree>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0"/>
            <a:ext cx="8643998" cy="928694"/>
          </a:xfrm>
        </p:spPr>
        <p:txBody>
          <a:bodyPr/>
          <a:lstStyle/>
          <a:p>
            <a:r>
              <a:rPr lang="ar-IQ" dirty="0" smtClean="0"/>
              <a:t>العربون والشرط الجزائي</a:t>
            </a:r>
            <a:endParaRPr lang="ar-IQ" dirty="0"/>
          </a:p>
        </p:txBody>
      </p:sp>
      <p:sp>
        <p:nvSpPr>
          <p:cNvPr id="3" name="عنوان فرعي 2"/>
          <p:cNvSpPr>
            <a:spLocks noGrp="1"/>
          </p:cNvSpPr>
          <p:nvPr>
            <p:ph type="subTitle" idx="1"/>
          </p:nvPr>
        </p:nvSpPr>
        <p:spPr>
          <a:xfrm>
            <a:off x="285720" y="1285860"/>
            <a:ext cx="8572560" cy="5357850"/>
          </a:xfrm>
        </p:spPr>
        <p:txBody>
          <a:bodyPr/>
          <a:lstStyle/>
          <a:p>
            <a:pPr algn="r"/>
            <a:r>
              <a:rPr lang="ar-IQ" dirty="0" smtClean="0">
                <a:solidFill>
                  <a:schemeClr val="tx1"/>
                </a:solidFill>
              </a:rPr>
              <a:t>الشرط الجزائي كما سنرى لاحقا عبارة عن اتفاق يحدد فيها المتعاقدان مقدما مقدار التعويض الذي يستحقه احدهما فيما لو أخل الآخر بتنفيذ التزامه.ولايوجد مجال للمقارنة بينهما عندما يكون العربون دليل بتات,أما لو كان جزاء للاحتفاظ بالحق في العدول عن إبرام العقد حصل التقارب بينه وبين الجزائي لأن كليهما جزاء ومع ذلك يبقى الفرق بينهما قائما في الأمور التالية:-</a:t>
            </a:r>
          </a:p>
          <a:p>
            <a:pPr algn="r"/>
            <a:r>
              <a:rPr lang="ar-IQ" b="1" dirty="0" smtClean="0">
                <a:solidFill>
                  <a:schemeClr val="tx1"/>
                </a:solidFill>
              </a:rPr>
              <a:t>1-من حيث الغرض</a:t>
            </a:r>
          </a:p>
          <a:p>
            <a:pPr algn="r"/>
            <a:r>
              <a:rPr lang="ar-IQ" dirty="0" smtClean="0">
                <a:solidFill>
                  <a:schemeClr val="tx1"/>
                </a:solidFill>
              </a:rPr>
              <a:t>فالشرط الجزائي ماهو إلا تعويض عن ضرر وإذا انتفى الضرر لا تعويض أي لاشرط جزائي,إما العربون فهو جزاء للاحتفاظ بالحق في العدول عن أبرام العقد وليس تعويض عن ضرر </a:t>
            </a:r>
          </a:p>
          <a:p>
            <a:endParaRPr lang="ar-IQ" dirty="0"/>
          </a:p>
        </p:txBody>
      </p:sp>
    </p:spTree>
  </p:cSld>
  <p:clrMapOvr>
    <a:masterClrMapping/>
  </p:clrMapOvr>
  <p:transition spd="slow">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714643"/>
          </a:xfrm>
        </p:spPr>
        <p:txBody>
          <a:bodyPr>
            <a:normAutofit/>
          </a:bodyPr>
          <a:lstStyle/>
          <a:p>
            <a:pPr algn="r"/>
            <a:r>
              <a:rPr lang="ar-IQ" sz="3200" b="1" dirty="0" smtClean="0"/>
              <a:t>2-من حيث تقدير مبلغ كل منهما:- </a:t>
            </a:r>
            <a:r>
              <a:rPr lang="ar-IQ" sz="3200" dirty="0" smtClean="0"/>
              <a:t/>
            </a:r>
            <a:br>
              <a:rPr lang="ar-IQ" sz="3200" dirty="0" smtClean="0"/>
            </a:br>
            <a:r>
              <a:rPr lang="ar-IQ" sz="3200" dirty="0" smtClean="0"/>
              <a:t> الشرط الجزائي يقدر بقدر فهو قد يكون عرضة للزيادة أو النقصان وفي الحالات التي حددها القانون بينما العربون يحكم به كما هو فلا يكون عرضة للزيادة أو النقصان </a:t>
            </a:r>
            <a:br>
              <a:rPr lang="ar-IQ" sz="3200" dirty="0" smtClean="0"/>
            </a:br>
            <a:endParaRPr lang="ar-IQ" sz="3200" dirty="0"/>
          </a:p>
        </p:txBody>
      </p:sp>
      <p:sp>
        <p:nvSpPr>
          <p:cNvPr id="3" name="عنوان فرعي 2"/>
          <p:cNvSpPr>
            <a:spLocks noGrp="1"/>
          </p:cNvSpPr>
          <p:nvPr>
            <p:ph type="subTitle" idx="1"/>
          </p:nvPr>
        </p:nvSpPr>
        <p:spPr>
          <a:xfrm>
            <a:off x="214282" y="2643182"/>
            <a:ext cx="8643998" cy="4000528"/>
          </a:xfrm>
        </p:spPr>
        <p:txBody>
          <a:bodyPr/>
          <a:lstStyle/>
          <a:p>
            <a:pPr algn="r"/>
            <a:r>
              <a:rPr lang="ar-IQ" b="1" dirty="0" smtClean="0">
                <a:solidFill>
                  <a:schemeClr val="tx1"/>
                </a:solidFill>
              </a:rPr>
              <a:t>3-من حيث التسبيب:-</a:t>
            </a:r>
            <a:r>
              <a:rPr lang="ar-IQ" dirty="0" smtClean="0">
                <a:solidFill>
                  <a:schemeClr val="tx1"/>
                </a:solidFill>
              </a:rPr>
              <a:t>لا مبرر للتسبيب في العربون خلافا للشرط الجزائي فإذا صدر حكما يقضي باستحقاق الشرط الجزائي وجب تسبيبه.</a:t>
            </a:r>
          </a:p>
          <a:p>
            <a:pPr algn="r"/>
            <a:r>
              <a:rPr lang="ar-IQ" b="1" dirty="0" smtClean="0">
                <a:solidFill>
                  <a:schemeClr val="tx1"/>
                </a:solidFill>
              </a:rPr>
              <a:t>4-من حيث الأعذار:- </a:t>
            </a:r>
            <a:r>
              <a:rPr lang="ar-IQ" dirty="0" smtClean="0">
                <a:solidFill>
                  <a:schemeClr val="tx1"/>
                </a:solidFill>
              </a:rPr>
              <a:t>الأعذار ضروري لأستحقاق الشرط الجزائي لأنه تعويض </a:t>
            </a:r>
            <a:r>
              <a:rPr lang="ar-IQ" smtClean="0">
                <a:solidFill>
                  <a:schemeClr val="tx1"/>
                </a:solidFill>
              </a:rPr>
              <a:t>والأعذار من </a:t>
            </a:r>
            <a:r>
              <a:rPr lang="ar-IQ" dirty="0" smtClean="0">
                <a:solidFill>
                  <a:schemeClr val="tx1"/>
                </a:solidFill>
              </a:rPr>
              <a:t>شروط استحقاق التعويض بينما لا ضرورة للأعذار لأستحقاق العربون ويبقى التساؤل قائما.</a:t>
            </a:r>
          </a:p>
          <a:p>
            <a:pPr algn="r"/>
            <a:endParaRPr lang="ar-IQ" dirty="0" smtClean="0">
              <a:solidFill>
                <a:schemeClr val="tx1"/>
              </a:solidFill>
            </a:endParaRPr>
          </a:p>
          <a:p>
            <a:pPr algn="r"/>
            <a:endParaRPr lang="ar-IQ" dirty="0" smtClean="0">
              <a:solidFill>
                <a:schemeClr val="tx1"/>
              </a:solidFill>
            </a:endParaRPr>
          </a:p>
          <a:p>
            <a:endParaRPr lang="ar-IQ" dirty="0"/>
          </a:p>
        </p:txBody>
      </p:sp>
    </p:spTree>
  </p:cSld>
  <p:clrMapOvr>
    <a:masterClrMapping/>
  </p:clrMapOvr>
  <p:transition spd="slow">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643998" cy="4357717"/>
          </a:xfrm>
        </p:spPr>
        <p:txBody>
          <a:bodyPr>
            <a:noAutofit/>
          </a:bodyPr>
          <a:lstStyle/>
          <a:p>
            <a:pPr algn="r"/>
            <a:r>
              <a:rPr lang="ar-IQ" sz="3600" b="1" dirty="0" smtClean="0">
                <a:latin typeface="Andalus" pitchFamily="18" charset="-78"/>
                <a:cs typeface="Andalus" pitchFamily="18" charset="-78"/>
              </a:rPr>
              <a:t>ما الحكم لو اجتمع العربون مع الشرط الجزائي في العقد الواحد؟</a:t>
            </a:r>
            <a:r>
              <a:rPr lang="ar-IQ" sz="3600" b="1" dirty="0" smtClean="0"/>
              <a:t> </a:t>
            </a:r>
            <a:r>
              <a:rPr lang="ar-IQ" sz="3600" dirty="0" smtClean="0"/>
              <a:t/>
            </a:r>
            <a:br>
              <a:rPr lang="ar-IQ" sz="3600" dirty="0" smtClean="0"/>
            </a:br>
            <a:r>
              <a:rPr lang="ar-IQ" sz="3600" dirty="0" smtClean="0"/>
              <a:t>في الواقع اجتماعهما في العقد الواحد لا يرتب أي آثار قانونية فقد يستحق الاثنين معا وقد يستحق أحدهما دون الآخر إذا توفرت شروط استحقاقه .</a:t>
            </a:r>
            <a:br>
              <a:rPr lang="ar-IQ" sz="3600" dirty="0" smtClean="0"/>
            </a:br>
            <a:r>
              <a:rPr lang="ar-IQ" sz="3600" dirty="0" smtClean="0"/>
              <a:t/>
            </a:r>
            <a:br>
              <a:rPr lang="ar-IQ" sz="3600" dirty="0" smtClean="0"/>
            </a:br>
            <a:r>
              <a:rPr lang="ar-IQ" sz="3600" dirty="0" smtClean="0">
                <a:latin typeface="Andalus" pitchFamily="18" charset="-78"/>
                <a:cs typeface="Andalus" pitchFamily="18" charset="-78"/>
              </a:rPr>
              <a:t/>
            </a:r>
            <a:br>
              <a:rPr lang="ar-IQ" sz="3600" dirty="0" smtClean="0">
                <a:latin typeface="Andalus" pitchFamily="18" charset="-78"/>
                <a:cs typeface="Andalus" pitchFamily="18" charset="-78"/>
              </a:rPr>
            </a:br>
            <a:endParaRPr lang="ar-IQ" sz="3600" dirty="0"/>
          </a:p>
        </p:txBody>
      </p:sp>
      <p:sp>
        <p:nvSpPr>
          <p:cNvPr id="3" name="عنوان فرعي 2"/>
          <p:cNvSpPr>
            <a:spLocks noGrp="1"/>
          </p:cNvSpPr>
          <p:nvPr>
            <p:ph type="subTitle" idx="1"/>
          </p:nvPr>
        </p:nvSpPr>
        <p:spPr>
          <a:xfrm>
            <a:off x="1371600" y="5072074"/>
            <a:ext cx="6400800" cy="566726"/>
          </a:xfrm>
        </p:spPr>
        <p:txBody>
          <a:bodyPr>
            <a:normAutofit lnSpcReduction="10000"/>
          </a:bodyPr>
          <a:lstStyle/>
          <a:p>
            <a:endParaRPr lang="ar-IQ" dirty="0"/>
          </a:p>
        </p:txBody>
      </p:sp>
    </p:spTree>
  </p:cSld>
  <p:clrMapOvr>
    <a:masterClrMapping/>
  </p:clrMapOvr>
  <p:transition spd="slow">
    <p:checker/>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247</Words>
  <PresentationFormat>عرض على الشاشة (3:4)‏</PresentationFormat>
  <Paragraphs>13</Paragraphs>
  <Slides>5</Slides>
  <Notes>0</Notes>
  <HiddenSlides>0</HiddenSlides>
  <MMClips>0</MMClips>
  <ScaleCrop>false</ScaleCrop>
  <HeadingPairs>
    <vt:vector size="4" baseType="variant">
      <vt:variant>
        <vt:lpstr>سمة</vt:lpstr>
      </vt:variant>
      <vt:variant>
        <vt:i4>1</vt:i4>
      </vt:variant>
      <vt:variant>
        <vt:lpstr>عناوين الشرائح</vt:lpstr>
      </vt:variant>
      <vt:variant>
        <vt:i4>5</vt:i4>
      </vt:variant>
    </vt:vector>
  </HeadingPairs>
  <TitlesOfParts>
    <vt:vector size="6" baseType="lpstr">
      <vt:lpstr>سمة Office</vt:lpstr>
      <vt:lpstr>                           المحاضرة الرابعة عشر 2- العــــربـــون أشارت المادة 92 مدني عراقي إلى معنى ومضمون العربون في نطاق العقود ,فهو عبارة عن مبلغ من النقود أو أي مقابل يدفعه أحد المتعاقدين للآخر أما للدلالة بأن العقد أصبح باتا لايجوز العدول عنه أو أنه جزاء للاحتفاظ بالحق في العدول عن إبرام العقد بحيث إذا عدل عن إبرام العقد من دفعه فقده وإذا عدل عن إبرام العقد من قبضه رده ضعفا.      </vt:lpstr>
      <vt:lpstr>دلالة العربون</vt:lpstr>
      <vt:lpstr>العربون والشرط الجزائي</vt:lpstr>
      <vt:lpstr>2-من حيث تقدير مبلغ كل منهما:-   الشرط الجزائي يقدر بقدر فهو قد يكون عرضة للزيادة أو النقصان وفي الحالات التي حددها القانون بينما العربون يحكم به كما هو فلا يكون عرضة للزيادة أو النقصان  </vt:lpstr>
      <vt:lpstr>ما الحكم لو اجتمع العربون مع الشرط الجزائي في العقد الواحد؟  في الواقع اجتماعهما في العقد الواحد لا يرتب أي آثار قانونية فقد يستحق الاثنين معا وقد يستحق أحدهما دون الآخر إذا توفرت شروط استحقاقه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المحاضرة الرابعة عشر 2- العــــربـــون أشارت المادة 92 مدني عراقي إلى معنى ومضمون فكرة العربون في نطاق العقود ,فهو عبارة عن مبلغ من النقود أو أي مقابل يدفعه أحد المتعاقدين للآخر أما للدلالة بأن العقد أصبح باتا لايجوز العدول عنه أو أنه جزاء للاحتفاظ بالحق في العدول عن إبرام العقد بحيث إذا عدل عن إبرام العقد من دفعه فقده وإذا عدل عن إبرام العقد من قبضه رده ضعفا.      </dc:title>
  <dc:creator>Malak-AL-Hob</dc:creator>
  <cp:lastModifiedBy>mohammed</cp:lastModifiedBy>
  <cp:revision>17</cp:revision>
  <dcterms:created xsi:type="dcterms:W3CDTF">2013-09-29T17:06:45Z</dcterms:created>
  <dcterms:modified xsi:type="dcterms:W3CDTF">2013-11-03T03:34:37Z</dcterms:modified>
</cp:coreProperties>
</file>