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03/01/1435</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03/01/1435</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newsflash/>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571767"/>
          </a:xfrm>
        </p:spPr>
        <p:txBody>
          <a:bodyPr>
            <a:normAutofit/>
          </a:bodyPr>
          <a:lstStyle/>
          <a:p>
            <a:pPr algn="r"/>
            <a:r>
              <a:rPr lang="ar-IQ" sz="3200" dirty="0" smtClean="0">
                <a:latin typeface="Monotype Koufi" pitchFamily="2" charset="-78"/>
                <a:ea typeface="Monotype Koufi" pitchFamily="2" charset="-78"/>
                <a:cs typeface="Monotype Koufi" pitchFamily="2" charset="-78"/>
              </a:rPr>
              <a:t>                                المحاضرة الثالثة عشر</a:t>
            </a:r>
            <a:r>
              <a:rPr lang="ar-IQ" sz="3200" dirty="0" smtClean="0"/>
              <a:t/>
            </a:r>
            <a:br>
              <a:rPr lang="ar-IQ" sz="3200" dirty="0" smtClean="0"/>
            </a:br>
            <a:r>
              <a:rPr lang="ar-IQ" sz="3200" dirty="0" smtClean="0">
                <a:latin typeface="Monotype Koufi" pitchFamily="2" charset="-78"/>
                <a:ea typeface="Monotype Koufi" pitchFamily="2" charset="-78"/>
                <a:cs typeface="Monotype Koufi" pitchFamily="2" charset="-78"/>
              </a:rPr>
              <a:t>الأوضاع القانونية السابقة لإبرام العقد</a:t>
            </a:r>
            <a:r>
              <a:rPr lang="ar-IQ" sz="3200" dirty="0" smtClean="0"/>
              <a:t/>
            </a:r>
            <a:br>
              <a:rPr lang="ar-IQ" sz="3200" dirty="0" smtClean="0"/>
            </a:br>
            <a:r>
              <a:rPr lang="ar-IQ" sz="3200" dirty="0" smtClean="0"/>
              <a:t>1- الوعد بالتعاقد(الاتفاق الابتدائي)</a:t>
            </a:r>
            <a:br>
              <a:rPr lang="ar-IQ" sz="3200" dirty="0" smtClean="0"/>
            </a:br>
            <a:r>
              <a:rPr lang="ar-IQ" sz="3200" dirty="0" smtClean="0"/>
              <a:t>2- العربون</a:t>
            </a:r>
            <a:br>
              <a:rPr lang="ar-IQ" sz="3200" dirty="0" smtClean="0"/>
            </a:br>
            <a:r>
              <a:rPr lang="ar-IQ" sz="3200" dirty="0" smtClean="0"/>
              <a:t>3- النيابة في التعاقد</a:t>
            </a:r>
            <a:endParaRPr lang="ar-IQ" sz="3200" dirty="0"/>
          </a:p>
        </p:txBody>
      </p:sp>
      <p:sp>
        <p:nvSpPr>
          <p:cNvPr id="3" name="عنوان فرعي 2"/>
          <p:cNvSpPr>
            <a:spLocks noGrp="1"/>
          </p:cNvSpPr>
          <p:nvPr>
            <p:ph type="subTitle" idx="1"/>
          </p:nvPr>
        </p:nvSpPr>
        <p:spPr>
          <a:xfrm>
            <a:off x="214282" y="2786058"/>
            <a:ext cx="8715436" cy="3857652"/>
          </a:xfrm>
        </p:spPr>
        <p:txBody>
          <a:bodyPr>
            <a:normAutofit fontScale="92500" lnSpcReduction="20000"/>
          </a:bodyPr>
          <a:lstStyle/>
          <a:p>
            <a:pPr algn="r"/>
            <a:r>
              <a:rPr lang="ar-IQ" b="1" dirty="0" smtClean="0">
                <a:solidFill>
                  <a:schemeClr val="tx1"/>
                </a:solidFill>
              </a:rPr>
              <a:t>الوعد بالتعاقد(م 91 مدني عراقي)</a:t>
            </a:r>
          </a:p>
          <a:p>
            <a:pPr algn="r"/>
            <a:r>
              <a:rPr lang="ar-IQ" b="1" dirty="0" smtClean="0">
                <a:solidFill>
                  <a:schemeClr val="tx1"/>
                </a:solidFill>
              </a:rPr>
              <a:t>تعريفه:-</a:t>
            </a:r>
            <a:r>
              <a:rPr lang="ar-IQ" dirty="0" smtClean="0">
                <a:solidFill>
                  <a:schemeClr val="tx1"/>
                </a:solidFill>
              </a:rPr>
              <a:t>عقد يلتزم به احد الطرفين او كلاهما بإبرام عقد معين في المستقبل إذا أعلن الموعود له عن رغبته في ذلك خلال المدة المتفق عليها.</a:t>
            </a:r>
          </a:p>
          <a:p>
            <a:pPr algn="r"/>
            <a:r>
              <a:rPr lang="ar-IQ" b="1" dirty="0" smtClean="0">
                <a:solidFill>
                  <a:schemeClr val="tx1"/>
                </a:solidFill>
              </a:rPr>
              <a:t>أنواعه:-</a:t>
            </a:r>
            <a:r>
              <a:rPr lang="ar-IQ" dirty="0" smtClean="0">
                <a:solidFill>
                  <a:schemeClr val="tx1"/>
                </a:solidFill>
              </a:rPr>
              <a:t>الوعد الملزم للجانبين والوعد الملزم للجانب الواحد:</a:t>
            </a:r>
          </a:p>
          <a:p>
            <a:pPr algn="r"/>
            <a:r>
              <a:rPr lang="ar-IQ" dirty="0" smtClean="0">
                <a:solidFill>
                  <a:schemeClr val="tx1"/>
                </a:solidFill>
              </a:rPr>
              <a:t>الوعد بالتعاقد من حيث الأثر إما أن يكون ملزما للجانبين إي يرتب التزامات متقابلة في ذمة كل طرفيه فيكون كل منهما واعدا وموعدا له كالوعد المتبادل بالبيع والشراء أو ملزم للجانب الواحد وهو الواعد كالوعد بالبيع او الوعد بالشراء .</a:t>
            </a:r>
            <a:endParaRPr lang="ar-IQ" dirty="0">
              <a:solidFill>
                <a:schemeClr val="tx1"/>
              </a:solidFill>
            </a:endParaRPr>
          </a:p>
        </p:txBody>
      </p:sp>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928693"/>
          </a:xfrm>
        </p:spPr>
        <p:txBody>
          <a:bodyPr>
            <a:normAutofit/>
          </a:bodyPr>
          <a:lstStyle/>
          <a:p>
            <a:r>
              <a:rPr lang="ar-IQ" dirty="0" smtClean="0">
                <a:latin typeface="Andalus" pitchFamily="18" charset="-78"/>
                <a:cs typeface="Andalus" pitchFamily="18" charset="-78"/>
              </a:rPr>
              <a:t>شروط الوعد بالتعاقد</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214282" y="1357298"/>
            <a:ext cx="8715436" cy="5286412"/>
          </a:xfrm>
        </p:spPr>
        <p:txBody>
          <a:bodyPr>
            <a:normAutofit lnSpcReduction="10000"/>
          </a:bodyPr>
          <a:lstStyle/>
          <a:p>
            <a:pPr algn="r"/>
            <a:r>
              <a:rPr lang="ar-IQ" dirty="0" smtClean="0">
                <a:solidFill>
                  <a:schemeClr val="tx1"/>
                </a:solidFill>
              </a:rPr>
              <a:t>يشترط لصحة الوعد بالتعاقد مايلي:-</a:t>
            </a:r>
          </a:p>
          <a:p>
            <a:pPr algn="r"/>
            <a:r>
              <a:rPr lang="ar-IQ" dirty="0" smtClean="0">
                <a:solidFill>
                  <a:schemeClr val="tx1"/>
                </a:solidFill>
              </a:rPr>
              <a:t>1-توفر كافة الشروط والأركان اللازمة لانعقاد العقد من تراضي وأهلية ومحل ,ففيما يتعلق بالتراضي ينبغي وجود الإرادة والتعبير عنها وصحة الإرادة أي سلامتها من العيوب,وكذلك الأهلية إذ يجب إن يكون كلا المتعاقدين كامل الأهلية وقت الوعد لأن كل منهما واعدا وموعودا له كان الوعد ملزم للجانبين ,إما إذا كان ملزم للجانب الواحد فيكفي فقط إن يكون الواعد كامل الأهلية إما الموعود له فيجب إن يكون كامل الأهلية وقت إعلان الرغبة لا وقت الوعد.</a:t>
            </a:r>
          </a:p>
          <a:p>
            <a:pPr algn="r"/>
            <a:r>
              <a:rPr lang="ar-IQ" dirty="0" smtClean="0">
                <a:solidFill>
                  <a:schemeClr val="tx1"/>
                </a:solidFill>
              </a:rPr>
              <a:t>2- الاتفاق على كافة المسائل الجوهرية للعقد المراد إبرامه,فلو كان العقد الموعود بإبرامه بيعا فيجب الاتفاق عند الوعد على المبيع والثمن.</a:t>
            </a:r>
          </a:p>
          <a:p>
            <a:endParaRPr lang="ar-IQ" dirty="0"/>
          </a:p>
        </p:txBody>
      </p:sp>
    </p:spTree>
  </p:cSld>
  <p:clrMapOvr>
    <a:masterClrMapping/>
  </p:clrMapOvr>
  <p:transition spd="slow">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857519"/>
          </a:xfrm>
        </p:spPr>
        <p:txBody>
          <a:bodyPr>
            <a:normAutofit/>
          </a:bodyPr>
          <a:lstStyle/>
          <a:p>
            <a:pPr algn="r"/>
            <a:r>
              <a:rPr lang="ar-IQ" sz="3200" dirty="0" smtClean="0"/>
              <a:t>3-الاتفاق على المدة التي ينبغي على الموعود له إن يعلن عن رغبته خلالها وإلا كان الوعد باطلا.</a:t>
            </a:r>
            <a:br>
              <a:rPr lang="ar-IQ" sz="3200" dirty="0" smtClean="0"/>
            </a:br>
            <a:r>
              <a:rPr lang="ar-IQ" sz="3200" dirty="0" smtClean="0"/>
              <a:t>4-مراعاة الشكلية في عقد الوعد إذا كان العقد النهائي من العقود الشكلية,حتى لايكون الوعد بالتعاقد وسيلة للتحايل على أحكام القانون فيما يتعلق بالشكلية,</a:t>
            </a:r>
            <a:endParaRPr lang="ar-IQ" sz="3200" dirty="0"/>
          </a:p>
        </p:txBody>
      </p:sp>
      <p:sp>
        <p:nvSpPr>
          <p:cNvPr id="3" name="عنوان فرعي 2"/>
          <p:cNvSpPr>
            <a:spLocks noGrp="1"/>
          </p:cNvSpPr>
          <p:nvPr>
            <p:ph type="subTitle" idx="1"/>
          </p:nvPr>
        </p:nvSpPr>
        <p:spPr>
          <a:xfrm>
            <a:off x="214282" y="3000372"/>
            <a:ext cx="8715436" cy="3643338"/>
          </a:xfrm>
        </p:spPr>
        <p:txBody>
          <a:bodyPr/>
          <a:lstStyle/>
          <a:p>
            <a:pPr algn="r"/>
            <a:r>
              <a:rPr lang="ar-IQ" dirty="0" smtClean="0">
                <a:solidFill>
                  <a:schemeClr val="tx1"/>
                </a:solidFill>
              </a:rPr>
              <a:t>والواقع إن هذا الشرط بموجب أحكام القانون المدني العراقي وقانون التسجيل العقاري لا وجود له لأن الوعد بالتعاقد لايترتب الواعد سوى مجرد حق شخصي وليس عيني والحقوق الشخصية لاتسجل ولاتجب فيها الشكلية</a:t>
            </a:r>
          </a:p>
          <a:p>
            <a:pPr algn="r"/>
            <a:endParaRPr lang="ar-IQ" dirty="0"/>
          </a:p>
        </p:txBody>
      </p:sp>
    </p:spTree>
  </p:cSld>
  <p:clrMapOvr>
    <a:masterClrMapping/>
  </p:clrMapOvr>
  <p:transition spd="slow">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857255"/>
          </a:xfrm>
        </p:spPr>
        <p:txBody>
          <a:bodyPr/>
          <a:lstStyle/>
          <a:p>
            <a:r>
              <a:rPr lang="ar-IQ" dirty="0" smtClean="0">
                <a:latin typeface="Andalus" pitchFamily="18" charset="-78"/>
                <a:cs typeface="Andalus" pitchFamily="18" charset="-78"/>
              </a:rPr>
              <a:t>آثار الوعد بالتعاقد</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285720" y="1500174"/>
            <a:ext cx="8643998" cy="5072098"/>
          </a:xfrm>
        </p:spPr>
        <p:txBody>
          <a:bodyPr>
            <a:normAutofit fontScale="92500" lnSpcReduction="20000"/>
          </a:bodyPr>
          <a:lstStyle/>
          <a:p>
            <a:pPr algn="r"/>
            <a:r>
              <a:rPr lang="ar-IQ" dirty="0" smtClean="0">
                <a:solidFill>
                  <a:schemeClr val="tx1"/>
                </a:solidFill>
              </a:rPr>
              <a:t>إن آثار الوعد بالتعاقد تختلف بأختلاف مرحلتين :-</a:t>
            </a:r>
          </a:p>
          <a:p>
            <a:pPr algn="r"/>
            <a:r>
              <a:rPr lang="ar-IQ" dirty="0" smtClean="0">
                <a:solidFill>
                  <a:schemeClr val="tx1"/>
                </a:solidFill>
              </a:rPr>
              <a:t>المرحلة الأولى:- مرحلة ماقبل إعلان الرغبة أو حلول الميعاد</a:t>
            </a:r>
          </a:p>
          <a:p>
            <a:pPr algn="r"/>
            <a:r>
              <a:rPr lang="ar-IQ" dirty="0" smtClean="0">
                <a:solidFill>
                  <a:schemeClr val="tx1"/>
                </a:solidFill>
              </a:rPr>
              <a:t>ففي هذه المرحلة لارغبة أعلنت ولا المدة المتفق عليها قد حلت فيكون الوعد بالتعاقد في حالة ركود</a:t>
            </a:r>
          </a:p>
          <a:p>
            <a:pPr algn="r"/>
            <a:r>
              <a:rPr lang="ar-IQ" dirty="0" smtClean="0">
                <a:solidFill>
                  <a:schemeClr val="tx1"/>
                </a:solidFill>
              </a:rPr>
              <a:t>فالواعد يبقى مالكا للشيء رغم الوعد ولأنه مالك يستطيع التصرف بما يملك بما شاء من التصرفات وتعد صحيحة ونافذة حتى في حق الموعود له الذي لم يبق أمامه إذا ماأراد أن يوفر لنفسه حماية أفضل الطعن بتصرفات المدين عن طريق دعوى عدم نفاذ تصرفات المدين في حق دائنه أما بالنسبة للموعود له فليس له تجاه الواعد في هذه المرحلة سوى مجرد حق شخصي هو إبداء الرغبة وإذا مات ينتقل حقه في إبداء الرغبة للورثه ويجوز له النزول عنه للغير إذا رضي بذلك الواعد.                                                                                                                                                       </a:t>
            </a:r>
          </a:p>
          <a:p>
            <a:pPr marL="993775"/>
            <a:endParaRPr lang="ar-IQ" dirty="0"/>
          </a:p>
        </p:txBody>
      </p:sp>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1000131"/>
          </a:xfrm>
        </p:spPr>
        <p:txBody>
          <a:bodyPr>
            <a:noAutofit/>
          </a:bodyPr>
          <a:lstStyle/>
          <a:p>
            <a:r>
              <a:rPr lang="ar-IQ" dirty="0" smtClean="0">
                <a:latin typeface="Andalus" pitchFamily="18" charset="-78"/>
                <a:cs typeface="Andalus" pitchFamily="18" charset="-78"/>
              </a:rPr>
              <a:t>المرحلة الثانية:-مرحلةمابعد إعلان الرغبة أو حلول الميعاد</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214282" y="1500174"/>
            <a:ext cx="8643998" cy="5143536"/>
          </a:xfrm>
        </p:spPr>
        <p:txBody>
          <a:bodyPr>
            <a:normAutofit fontScale="92500" lnSpcReduction="20000"/>
          </a:bodyPr>
          <a:lstStyle/>
          <a:p>
            <a:pPr algn="r"/>
            <a:r>
              <a:rPr lang="ar-IQ" dirty="0" smtClean="0">
                <a:solidFill>
                  <a:schemeClr val="tx1"/>
                </a:solidFill>
              </a:rPr>
              <a:t>في هذه المرحلة سيتبين مصير الوعد بالتعاقد فإذا ما أعلن الموعود له رغبته فان إعلان الرغبة يعد قبولا للإيجاب والذي هو عقد الوعد فينقلب إلى عقد نهائي بإعلان الرغبة إما إذا حلت المدة المتفق عليها ولم يعلن الموعود له رغبته سقط الوعد وتحلل الواعد من وعده فلاتكون أمام وعد ولا أمام عقد نهائي.</a:t>
            </a:r>
          </a:p>
          <a:p>
            <a:pPr algn="r"/>
            <a:r>
              <a:rPr lang="ar-IQ" dirty="0" smtClean="0">
                <a:solidFill>
                  <a:schemeClr val="tx1"/>
                </a:solidFill>
              </a:rPr>
              <a:t>2</a:t>
            </a:r>
            <a:r>
              <a:rPr lang="ar-IQ" b="1" dirty="0" smtClean="0">
                <a:solidFill>
                  <a:schemeClr val="tx1"/>
                </a:solidFill>
              </a:rPr>
              <a:t>- العــــربــــــــون</a:t>
            </a:r>
          </a:p>
          <a:p>
            <a:pPr algn="r"/>
            <a:r>
              <a:rPr lang="ar-IQ" dirty="0" smtClean="0">
                <a:solidFill>
                  <a:schemeClr val="tx1"/>
                </a:solidFill>
              </a:rPr>
              <a:t>أشارت المادة 92 مدني عراقي إلى </a:t>
            </a:r>
            <a:r>
              <a:rPr lang="ar-IQ" smtClean="0">
                <a:solidFill>
                  <a:schemeClr val="tx1"/>
                </a:solidFill>
              </a:rPr>
              <a:t>معنى ومضمون </a:t>
            </a:r>
            <a:r>
              <a:rPr lang="ar-IQ" dirty="0" smtClean="0">
                <a:solidFill>
                  <a:schemeClr val="tx1"/>
                </a:solidFill>
              </a:rPr>
              <a:t>العربون في نطاق العقود ,فهو عبارة عن مبلغ من النقود أو أي مقابل يدفعه أحد المتعاقدين للآخر أما للدلالة بأن العقد أصبح باتا لايجوز العدول عنه أو أنه جزاء للاحتفاظ بالحق في العدول عن إبرام العقد بحيث إذا عدل عن إبرام العقد من دفعه فقده وإذا عدل عن إبرام العقد من قبضه رده ضعفا.</a:t>
            </a:r>
          </a:p>
          <a:p>
            <a:endParaRPr lang="ar-IQ" dirty="0"/>
          </a:p>
        </p:txBody>
      </p:sp>
    </p:spTree>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495</Words>
  <PresentationFormat>عرض على الشاشة (3:4)‏</PresentationFormat>
  <Paragraphs>20</Paragraphs>
  <Slides>5</Slides>
  <Notes>0</Notes>
  <HiddenSlides>0</HiddenSlides>
  <MMClips>0</MMClips>
  <ScaleCrop>false</ScaleCrop>
  <HeadingPairs>
    <vt:vector size="4" baseType="variant">
      <vt:variant>
        <vt:lpstr>سمة</vt:lpstr>
      </vt:variant>
      <vt:variant>
        <vt:i4>1</vt:i4>
      </vt:variant>
      <vt:variant>
        <vt:lpstr>عناوين الشرائح</vt:lpstr>
      </vt:variant>
      <vt:variant>
        <vt:i4>5</vt:i4>
      </vt:variant>
    </vt:vector>
  </HeadingPairs>
  <TitlesOfParts>
    <vt:vector size="6" baseType="lpstr">
      <vt:lpstr>سمة Office</vt:lpstr>
      <vt:lpstr>                                المحاضرة الثالثة عشر الأوضاع القانونية السابقة لإبرام العقد 1- الوعد بالتعاقد(الاتفاق الابتدائي) 2- العربون 3- النيابة في التعاقد</vt:lpstr>
      <vt:lpstr>شروط الوعد بالتعاقد</vt:lpstr>
      <vt:lpstr>3-الاتفاق على المدة التي ينبغي على الموعود له إن يعلن عن رغبته خلالها وإلا كان الوعد باطلا. 4-مراعاة الشكلية في عقد الوعد إذا كان العقد النهائي من العقود الشكلية,حتى لايكون الوعد بالتعاقد وسيلة للتحايل على أحكام القانون فيما يتعلق بالشكلية,</vt:lpstr>
      <vt:lpstr>آثار الوعد بالتعاقد</vt:lpstr>
      <vt:lpstr>المرحلة الثانية:-مرحلةمابعد إعلان الرغبة أو حلول الميعاد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الثالثة عشر  </dc:title>
  <dc:creator>Malak-AL-Hob</dc:creator>
  <cp:lastModifiedBy>Malak-AL-Hob</cp:lastModifiedBy>
  <cp:revision>16</cp:revision>
  <dcterms:created xsi:type="dcterms:W3CDTF">2013-09-29T16:38:59Z</dcterms:created>
  <dcterms:modified xsi:type="dcterms:W3CDTF">2013-11-06T17:46:38Z</dcterms:modified>
</cp:coreProperties>
</file>