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6" r:id="rId2"/>
    <p:sldId id="257" r:id="rId3"/>
    <p:sldId id="258" r:id="rId4"/>
    <p:sldId id="259" r:id="rId5"/>
    <p:sldId id="260" r:id="rId6"/>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4380"/>
    <p:restoredTop sz="94660"/>
  </p:normalViewPr>
  <p:slideViewPr>
    <p:cSldViewPr>
      <p:cViewPr>
        <p:scale>
          <a:sx n="71" d="100"/>
          <a:sy n="71" d="100"/>
        </p:scale>
        <p:origin x="-1356" y="1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24/12/1434</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transition spd="slow">
    <p:comb/>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24/12/1434</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transition spd="slow">
    <p:comb/>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24/12/1434</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transition spd="slow">
    <p:comb/>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24/12/1434</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transition spd="slow">
    <p:comb/>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24/12/1434</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transition spd="slow">
    <p:comb/>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24/12/1434</a:t>
            </a:fld>
            <a:endParaRPr lang="ar-SA" dirty="0"/>
          </a:p>
        </p:txBody>
      </p:sp>
      <p:sp>
        <p:nvSpPr>
          <p:cNvPr id="6" name="عنصر نائب للتذييل 5"/>
          <p:cNvSpPr>
            <a:spLocks noGrp="1"/>
          </p:cNvSpPr>
          <p:nvPr>
            <p:ph type="ftr" sz="quarter" idx="11"/>
          </p:nvPr>
        </p:nvSpPr>
        <p:spPr/>
        <p:txBody>
          <a:bodyPr/>
          <a:lstStyle/>
          <a:p>
            <a:endParaRPr lang="ar-SA" dirty="0"/>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transition spd="slow">
    <p:comb/>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1B8ABB09-4A1D-463E-8065-109CC2B7EFAA}" type="datetimeFigureOut">
              <a:rPr lang="ar-SA" smtClean="0"/>
              <a:pPr/>
              <a:t>24/12/1434</a:t>
            </a:fld>
            <a:endParaRPr lang="ar-SA" dirty="0"/>
          </a:p>
        </p:txBody>
      </p:sp>
      <p:sp>
        <p:nvSpPr>
          <p:cNvPr id="8" name="عنصر نائب للتذييل 7"/>
          <p:cNvSpPr>
            <a:spLocks noGrp="1"/>
          </p:cNvSpPr>
          <p:nvPr>
            <p:ph type="ftr" sz="quarter" idx="11"/>
          </p:nvPr>
        </p:nvSpPr>
        <p:spPr/>
        <p:txBody>
          <a:bodyPr/>
          <a:lstStyle/>
          <a:p>
            <a:endParaRPr lang="ar-SA" dirty="0"/>
          </a:p>
        </p:txBody>
      </p:sp>
      <p:sp>
        <p:nvSpPr>
          <p:cNvPr id="9" name="عنصر نائب لرقم الشريحة 8"/>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transition spd="slow">
    <p:comb/>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1B8ABB09-4A1D-463E-8065-109CC2B7EFAA}" type="datetimeFigureOut">
              <a:rPr lang="ar-SA" smtClean="0"/>
              <a:pPr/>
              <a:t>24/12/1434</a:t>
            </a:fld>
            <a:endParaRPr lang="ar-SA" dirty="0"/>
          </a:p>
        </p:txBody>
      </p:sp>
      <p:sp>
        <p:nvSpPr>
          <p:cNvPr id="4" name="عنصر نائب للتذييل 3"/>
          <p:cNvSpPr>
            <a:spLocks noGrp="1"/>
          </p:cNvSpPr>
          <p:nvPr>
            <p:ph type="ftr" sz="quarter" idx="11"/>
          </p:nvPr>
        </p:nvSpPr>
        <p:spPr/>
        <p:txBody>
          <a:bodyPr/>
          <a:lstStyle/>
          <a:p>
            <a:endParaRPr lang="ar-SA" dirty="0"/>
          </a:p>
        </p:txBody>
      </p:sp>
      <p:sp>
        <p:nvSpPr>
          <p:cNvPr id="5" name="عنصر نائب لرقم الشريحة 4"/>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transition spd="slow">
    <p:comb/>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B8ABB09-4A1D-463E-8065-109CC2B7EFAA}" type="datetimeFigureOut">
              <a:rPr lang="ar-SA" smtClean="0"/>
              <a:pPr/>
              <a:t>24/12/1434</a:t>
            </a:fld>
            <a:endParaRPr lang="ar-SA" dirty="0"/>
          </a:p>
        </p:txBody>
      </p:sp>
      <p:sp>
        <p:nvSpPr>
          <p:cNvPr id="3" name="عنصر نائب للتذييل 2"/>
          <p:cNvSpPr>
            <a:spLocks noGrp="1"/>
          </p:cNvSpPr>
          <p:nvPr>
            <p:ph type="ftr" sz="quarter" idx="11"/>
          </p:nvPr>
        </p:nvSpPr>
        <p:spPr/>
        <p:txBody>
          <a:bodyPr/>
          <a:lstStyle/>
          <a:p>
            <a:endParaRPr lang="ar-SA" dirty="0"/>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transition spd="slow">
    <p:comb/>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24/12/1434</a:t>
            </a:fld>
            <a:endParaRPr lang="ar-SA" dirty="0"/>
          </a:p>
        </p:txBody>
      </p:sp>
      <p:sp>
        <p:nvSpPr>
          <p:cNvPr id="6" name="عنصر نائب للتذييل 5"/>
          <p:cNvSpPr>
            <a:spLocks noGrp="1"/>
          </p:cNvSpPr>
          <p:nvPr>
            <p:ph type="ftr" sz="quarter" idx="11"/>
          </p:nvPr>
        </p:nvSpPr>
        <p:spPr/>
        <p:txBody>
          <a:bodyPr/>
          <a:lstStyle/>
          <a:p>
            <a:endParaRPr lang="ar-SA" dirty="0"/>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transition spd="slow">
    <p:comb/>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dirty="0"/>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24/12/1434</a:t>
            </a:fld>
            <a:endParaRPr lang="ar-SA" dirty="0"/>
          </a:p>
        </p:txBody>
      </p:sp>
      <p:sp>
        <p:nvSpPr>
          <p:cNvPr id="6" name="عنصر نائب للتذييل 5"/>
          <p:cNvSpPr>
            <a:spLocks noGrp="1"/>
          </p:cNvSpPr>
          <p:nvPr>
            <p:ph type="ftr" sz="quarter" idx="11"/>
          </p:nvPr>
        </p:nvSpPr>
        <p:spPr/>
        <p:txBody>
          <a:bodyPr/>
          <a:lstStyle/>
          <a:p>
            <a:endParaRPr lang="ar-SA" dirty="0"/>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transition spd="slow">
    <p:comb/>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B8ABB09-4A1D-463E-8065-109CC2B7EFAA}" type="datetimeFigureOut">
              <a:rPr lang="ar-SA" smtClean="0"/>
              <a:pPr/>
              <a:t>24/12/1434</a:t>
            </a:fld>
            <a:endParaRPr lang="ar-SA" dirty="0"/>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dirty="0"/>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0B34F065-1154-456A-91E3-76DE8E75E17B}" type="slidenum">
              <a:rPr lang="ar-SA" smtClean="0"/>
              <a:pPr/>
              <a:t>‹#›</a:t>
            </a:fld>
            <a:endParaRPr lang="ar-SA"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comb/>
  </p:transition>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357158" y="285729"/>
            <a:ext cx="8501122" cy="1643073"/>
          </a:xfrm>
        </p:spPr>
        <p:txBody>
          <a:bodyPr/>
          <a:lstStyle/>
          <a:p>
            <a:r>
              <a:rPr lang="ar-IQ" b="1" dirty="0" smtClean="0">
                <a:cs typeface="PT Simple Bold Ruled" pitchFamily="2" charset="-78"/>
              </a:rPr>
              <a:t>المحاضرة الحادية عشر</a:t>
            </a:r>
            <a:br>
              <a:rPr lang="ar-IQ" b="1" dirty="0" smtClean="0">
                <a:cs typeface="PT Simple Bold Ruled" pitchFamily="2" charset="-78"/>
              </a:rPr>
            </a:br>
            <a:r>
              <a:rPr lang="ar-IQ" b="1" dirty="0" smtClean="0">
                <a:cs typeface="PT Simple Bold Ruled" pitchFamily="2" charset="-78"/>
              </a:rPr>
              <a:t>القوة الملزمة للإيجاب </a:t>
            </a:r>
            <a:endParaRPr lang="ar-IQ" b="1" dirty="0">
              <a:cs typeface="PT Simple Bold Ruled" pitchFamily="2" charset="-78"/>
            </a:endParaRPr>
          </a:p>
        </p:txBody>
      </p:sp>
      <p:sp>
        <p:nvSpPr>
          <p:cNvPr id="3" name="عنوان فرعي 2"/>
          <p:cNvSpPr>
            <a:spLocks noGrp="1"/>
          </p:cNvSpPr>
          <p:nvPr>
            <p:ph type="subTitle" idx="1"/>
          </p:nvPr>
        </p:nvSpPr>
        <p:spPr>
          <a:xfrm>
            <a:off x="214282" y="2214554"/>
            <a:ext cx="8643998" cy="4357718"/>
          </a:xfrm>
        </p:spPr>
        <p:txBody>
          <a:bodyPr>
            <a:normAutofit fontScale="92500" lnSpcReduction="10000"/>
          </a:bodyPr>
          <a:lstStyle/>
          <a:p>
            <a:pPr algn="r"/>
            <a:r>
              <a:rPr lang="ar-IQ" dirty="0" smtClean="0">
                <a:solidFill>
                  <a:schemeClr val="tx1"/>
                </a:solidFill>
              </a:rPr>
              <a:t>الإيجاب القائم إما ملزم او غير ملزم </a:t>
            </a:r>
          </a:p>
          <a:p>
            <a:pPr algn="r"/>
            <a:r>
              <a:rPr lang="ar-IQ" b="1" dirty="0" smtClean="0">
                <a:solidFill>
                  <a:schemeClr val="tx1"/>
                </a:solidFill>
              </a:rPr>
              <a:t>فالإيجاب الملزم:-</a:t>
            </a:r>
            <a:r>
              <a:rPr lang="ar-IQ" dirty="0" smtClean="0">
                <a:solidFill>
                  <a:schemeClr val="tx1"/>
                </a:solidFill>
              </a:rPr>
              <a:t>هو ذلك الإيجاب الذي يحدد فيه الموجب ميعادا للقبول وأشارت إليه المادة 84مدني عراقي (إذا حدد الموجب ميعادا للقبول التزم بإيجابه إلى إن ينقضي هذا الميعاد)</a:t>
            </a:r>
          </a:p>
          <a:p>
            <a:pPr algn="r"/>
            <a:r>
              <a:rPr lang="ar-IQ" dirty="0" smtClean="0">
                <a:solidFill>
                  <a:schemeClr val="tx1"/>
                </a:solidFill>
              </a:rPr>
              <a:t>ويسقط الإيجاب الملزم في حالتين:-</a:t>
            </a:r>
          </a:p>
          <a:p>
            <a:pPr algn="r"/>
            <a:r>
              <a:rPr lang="ar-IQ" b="1" dirty="0" smtClean="0">
                <a:solidFill>
                  <a:srgbClr val="C00000"/>
                </a:solidFill>
              </a:rPr>
              <a:t>أ-</a:t>
            </a:r>
            <a:r>
              <a:rPr lang="ar-IQ" dirty="0" smtClean="0">
                <a:solidFill>
                  <a:schemeClr val="tx1"/>
                </a:solidFill>
              </a:rPr>
              <a:t>إذا رفضه من وجه إليه</a:t>
            </a:r>
          </a:p>
          <a:p>
            <a:pPr algn="r"/>
            <a:r>
              <a:rPr lang="ar-IQ" b="1" dirty="0" smtClean="0">
                <a:solidFill>
                  <a:srgbClr val="C00000"/>
                </a:solidFill>
              </a:rPr>
              <a:t>ب-</a:t>
            </a:r>
            <a:r>
              <a:rPr lang="ar-IQ" dirty="0" smtClean="0">
                <a:solidFill>
                  <a:schemeClr val="tx1"/>
                </a:solidFill>
              </a:rPr>
              <a:t>إذا انقضت المدة التي حددها الموجب دون إن يأتي قبول مطابق,إي إن إي قبول يأتي بعد الميعاد او معدلا للإيجاب لا يعد قبولا وإنما يعد إيجابا جديدا.</a:t>
            </a:r>
          </a:p>
          <a:p>
            <a:endParaRPr lang="ar-IQ" dirty="0"/>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14282" y="214291"/>
            <a:ext cx="8715436" cy="3386160"/>
          </a:xfrm>
          <a:noFill/>
        </p:spPr>
        <p:txBody>
          <a:bodyPr>
            <a:noAutofit/>
          </a:bodyPr>
          <a:lstStyle/>
          <a:p>
            <a:pPr algn="r"/>
            <a:r>
              <a:rPr lang="ar-IQ" sz="3200" b="1" dirty="0" smtClean="0">
                <a:cs typeface="PT Simple Bold Ruled" pitchFamily="2" charset="-78"/>
              </a:rPr>
              <a:t>الإيجاب </a:t>
            </a:r>
            <a:r>
              <a:rPr lang="ar-IQ" sz="3200" b="1" dirty="0" smtClean="0">
                <a:cs typeface="PT Simple Bold Ruled" pitchFamily="2" charset="-78"/>
              </a:rPr>
              <a:t>غير الملزم:-</a:t>
            </a:r>
            <a:r>
              <a:rPr lang="ar-IQ" sz="3200" dirty="0" smtClean="0"/>
              <a:t>هو ذلك الإيجاب الذي لا يحدد فيه الموجب ميعاد للقبول ويسقط في حالات ثلاث </a:t>
            </a:r>
            <a:br>
              <a:rPr lang="ar-IQ" sz="3200" dirty="0" smtClean="0"/>
            </a:br>
            <a:r>
              <a:rPr lang="ar-IQ" sz="3200" dirty="0" smtClean="0"/>
              <a:t>أ-إذا عدل عنه الموجب قبل انفضاض المجلس </a:t>
            </a:r>
            <a:br>
              <a:rPr lang="ar-IQ" sz="3200" dirty="0" smtClean="0"/>
            </a:br>
            <a:r>
              <a:rPr lang="ar-IQ" sz="3200" dirty="0" smtClean="0"/>
              <a:t>ب-إذا صدر من احد المتعاقدين قولا او فعلا يدل على الإعراض عنه</a:t>
            </a:r>
            <a:br>
              <a:rPr lang="ar-IQ" sz="3200" dirty="0" smtClean="0"/>
            </a:br>
            <a:r>
              <a:rPr lang="ar-IQ" sz="3200" dirty="0" smtClean="0"/>
              <a:t>ج-إذا نفض المجلس دون إن يقترن الإيجاب بالقبول.</a:t>
            </a:r>
            <a:br>
              <a:rPr lang="ar-IQ" sz="3200" dirty="0" smtClean="0"/>
            </a:br>
            <a:endParaRPr lang="ar-IQ" sz="3200" dirty="0"/>
          </a:p>
        </p:txBody>
      </p:sp>
      <p:sp>
        <p:nvSpPr>
          <p:cNvPr id="3" name="عنوان فرعي 2"/>
          <p:cNvSpPr>
            <a:spLocks noGrp="1"/>
          </p:cNvSpPr>
          <p:nvPr>
            <p:ph type="subTitle" idx="1"/>
          </p:nvPr>
        </p:nvSpPr>
        <p:spPr>
          <a:xfrm>
            <a:off x="214282" y="3886200"/>
            <a:ext cx="8643998" cy="2757510"/>
          </a:xfrm>
        </p:spPr>
        <p:txBody>
          <a:bodyPr/>
          <a:lstStyle/>
          <a:p>
            <a:pPr algn="r"/>
            <a:r>
              <a:rPr lang="ar-IQ" b="1" dirty="0" smtClean="0">
                <a:solidFill>
                  <a:schemeClr val="tx1"/>
                </a:solidFill>
                <a:cs typeface="PT Simple Bold Ruled" pitchFamily="2" charset="-78"/>
              </a:rPr>
              <a:t>ثانيا:-القبول</a:t>
            </a:r>
          </a:p>
          <a:p>
            <a:pPr algn="r"/>
            <a:r>
              <a:rPr lang="ar-IQ" dirty="0" smtClean="0">
                <a:solidFill>
                  <a:schemeClr val="tx1"/>
                </a:solidFill>
              </a:rPr>
              <a:t>هو التعبير البات عن إرادة الطرف الذي وجه إليه الإيجاب فهو بهذا المعنى يعد الإرادة الثانية في العقد لان الإيجاب هو الإرادة الأولى إي من تتحرك أولا.</a:t>
            </a:r>
          </a:p>
          <a:p>
            <a:endParaRPr lang="ar-IQ" dirty="0"/>
          </a:p>
        </p:txBody>
      </p:sp>
    </p:spTree>
  </p:cSld>
  <p:clrMapOvr>
    <a:masterClrMapping/>
  </p:clrMapOvr>
  <p:transition spd="slow">
    <p:comb/>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14282" y="214291"/>
            <a:ext cx="8715436" cy="2714643"/>
          </a:xfrm>
        </p:spPr>
        <p:txBody>
          <a:bodyPr>
            <a:normAutofit/>
          </a:bodyPr>
          <a:lstStyle/>
          <a:p>
            <a:pPr algn="r"/>
            <a:r>
              <a:rPr lang="ar-IQ" sz="3600" b="1" u="sng" dirty="0" smtClean="0">
                <a:latin typeface="Andalus" pitchFamily="18" charset="-78"/>
                <a:cs typeface="PT Simple Bold Ruled" pitchFamily="2" charset="-78"/>
              </a:rPr>
              <a:t>شروط القبول</a:t>
            </a:r>
            <a:r>
              <a:rPr lang="ar-IQ" sz="3200" dirty="0" smtClean="0"/>
              <a:t/>
            </a:r>
            <a:br>
              <a:rPr lang="ar-IQ" sz="3200" dirty="0" smtClean="0"/>
            </a:br>
            <a:r>
              <a:rPr lang="ar-IQ" sz="3200" dirty="0" smtClean="0"/>
              <a:t>1-توفر كافة شروط التعبير عن الإرادة.</a:t>
            </a:r>
            <a:br>
              <a:rPr lang="ar-IQ" sz="3200" dirty="0" smtClean="0"/>
            </a:br>
            <a:r>
              <a:rPr lang="ar-IQ" sz="3200" dirty="0" smtClean="0"/>
              <a:t>2-يجب أن يصدر القبول والإيجاب لايزال قائما.</a:t>
            </a:r>
            <a:br>
              <a:rPr lang="ar-IQ" sz="3200" dirty="0" smtClean="0"/>
            </a:br>
            <a:r>
              <a:rPr lang="ar-IQ" sz="3200" dirty="0" smtClean="0"/>
              <a:t>3-يجب أن يطابق القبول للإيجاب مطابقة تامة.</a:t>
            </a:r>
            <a:endParaRPr lang="ar-IQ" sz="3200" dirty="0"/>
          </a:p>
        </p:txBody>
      </p:sp>
      <p:sp>
        <p:nvSpPr>
          <p:cNvPr id="3" name="عنوان فرعي 2"/>
          <p:cNvSpPr>
            <a:spLocks noGrp="1"/>
          </p:cNvSpPr>
          <p:nvPr>
            <p:ph type="subTitle" idx="1"/>
          </p:nvPr>
        </p:nvSpPr>
        <p:spPr>
          <a:xfrm>
            <a:off x="285720" y="2786058"/>
            <a:ext cx="8643998" cy="3857652"/>
          </a:xfrm>
        </p:spPr>
        <p:txBody>
          <a:bodyPr>
            <a:normAutofit lnSpcReduction="10000"/>
          </a:bodyPr>
          <a:lstStyle/>
          <a:p>
            <a:pPr algn="r"/>
            <a:r>
              <a:rPr lang="ar-IQ" sz="3600" b="1" dirty="0" smtClean="0">
                <a:solidFill>
                  <a:schemeClr val="tx1"/>
                </a:solidFill>
                <a:latin typeface="Andalus" pitchFamily="18" charset="-78"/>
                <a:cs typeface="Andalus" pitchFamily="18" charset="-78"/>
              </a:rPr>
              <a:t>                 </a:t>
            </a:r>
            <a:r>
              <a:rPr lang="ar-IQ" sz="3600" b="1" dirty="0" smtClean="0">
                <a:solidFill>
                  <a:schemeClr val="tx1"/>
                </a:solidFill>
                <a:latin typeface="Andalus" pitchFamily="18" charset="-78"/>
                <a:cs typeface="PT Simple Bold Ruled" pitchFamily="2" charset="-78"/>
              </a:rPr>
              <a:t>حرية القبول (خيار القبول)</a:t>
            </a:r>
          </a:p>
          <a:p>
            <a:pPr algn="r"/>
            <a:r>
              <a:rPr lang="ar-IQ" dirty="0" smtClean="0">
                <a:solidFill>
                  <a:schemeClr val="tx1"/>
                </a:solidFill>
              </a:rPr>
              <a:t>إذا وجه الإيجاب فأن من وجه إليه حرا إن شاء قبل وان شاء رفض ويسمى ذلك حرية او خيار القبول,ولكن هذا الخيار مقيد بأن لايكون من رفض متعسفا في استعمال رخصة الرفض خاصة إذا كان هو الذي دعي للتعاقد وإذا كان الرفض تعسفيا فقد يتعرض للجزاء وهو إما إن يحكم عليه بتعويض الآخر على أساس المسؤولية التقصيرية لعدم وجود عقدا او يلجأ القاضي إلى حد اعتبار العقد قائما جزاء للرفض التعسفي.</a:t>
            </a:r>
            <a:endParaRPr lang="ar-IQ" dirty="0">
              <a:solidFill>
                <a:schemeClr val="tx1"/>
              </a:solidFill>
            </a:endParaRPr>
          </a:p>
        </p:txBody>
      </p:sp>
    </p:spTree>
  </p:cSld>
  <p:clrMapOvr>
    <a:masterClrMapping/>
  </p:clrMapOvr>
  <p:transition spd="slow">
    <p:comb/>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428596" y="285729"/>
            <a:ext cx="8358246" cy="1071569"/>
          </a:xfrm>
        </p:spPr>
        <p:txBody>
          <a:bodyPr/>
          <a:lstStyle/>
          <a:p>
            <a:r>
              <a:rPr lang="ar-IQ" b="1" dirty="0" smtClean="0">
                <a:latin typeface="Andalus" pitchFamily="18" charset="-78"/>
                <a:cs typeface="PT Simple Bold Ruled" pitchFamily="2" charset="-78"/>
              </a:rPr>
              <a:t>حالات خاصة للقبول</a:t>
            </a:r>
            <a:endParaRPr lang="ar-IQ" b="1" dirty="0">
              <a:latin typeface="Andalus" pitchFamily="18" charset="-78"/>
              <a:cs typeface="PT Simple Bold Ruled" pitchFamily="2" charset="-78"/>
            </a:endParaRPr>
          </a:p>
        </p:txBody>
      </p:sp>
      <p:sp>
        <p:nvSpPr>
          <p:cNvPr id="3" name="عنوان فرعي 2"/>
          <p:cNvSpPr>
            <a:spLocks noGrp="1"/>
          </p:cNvSpPr>
          <p:nvPr>
            <p:ph type="subTitle" idx="1"/>
          </p:nvPr>
        </p:nvSpPr>
        <p:spPr>
          <a:xfrm>
            <a:off x="214282" y="1571612"/>
            <a:ext cx="8643998" cy="5000660"/>
          </a:xfrm>
        </p:spPr>
        <p:txBody>
          <a:bodyPr>
            <a:normAutofit fontScale="92500" lnSpcReduction="20000"/>
          </a:bodyPr>
          <a:lstStyle/>
          <a:p>
            <a:pPr algn="r"/>
            <a:r>
              <a:rPr lang="ar-IQ" dirty="0" smtClean="0">
                <a:solidFill>
                  <a:schemeClr val="tx1"/>
                </a:solidFill>
              </a:rPr>
              <a:t>توجد للقبول حالتان خاصتان</a:t>
            </a:r>
          </a:p>
          <a:p>
            <a:pPr algn="r"/>
            <a:r>
              <a:rPr lang="ar-IQ" dirty="0" smtClean="0">
                <a:solidFill>
                  <a:schemeClr val="tx1"/>
                </a:solidFill>
              </a:rPr>
              <a:t>الأولى:-هي حالة السكوت الملابس</a:t>
            </a:r>
          </a:p>
          <a:p>
            <a:pPr algn="r"/>
            <a:r>
              <a:rPr lang="ar-IQ" dirty="0" smtClean="0">
                <a:solidFill>
                  <a:schemeClr val="tx1"/>
                </a:solidFill>
              </a:rPr>
              <a:t>الثانية:-القبول في عقود الاذعان</a:t>
            </a:r>
          </a:p>
          <a:p>
            <a:r>
              <a:rPr lang="ar-IQ" b="1" dirty="0" smtClean="0">
                <a:solidFill>
                  <a:schemeClr val="tx1"/>
                </a:solidFill>
                <a:cs typeface="PT Simple Bold Ruled" pitchFamily="2" charset="-78"/>
              </a:rPr>
              <a:t>أولا:-السكوت الملابس</a:t>
            </a:r>
          </a:p>
          <a:p>
            <a:pPr algn="r"/>
            <a:r>
              <a:rPr lang="ar-IQ" dirty="0" smtClean="0">
                <a:solidFill>
                  <a:schemeClr val="tx1"/>
                </a:solidFill>
              </a:rPr>
              <a:t>السكوت عموما موقف سلبي محض لا يصلح إن يكون وسيلة للتعبير عن الإرادة لان الساكت ساكتا ولاينسب إلى ساكت قول,</a:t>
            </a:r>
            <a:r>
              <a:rPr lang="ar-IQ" dirty="0" err="1" smtClean="0">
                <a:solidFill>
                  <a:schemeClr val="tx1"/>
                </a:solidFill>
              </a:rPr>
              <a:t>وقدتضمنت</a:t>
            </a:r>
            <a:r>
              <a:rPr lang="ar-IQ" dirty="0" smtClean="0">
                <a:solidFill>
                  <a:schemeClr val="tx1"/>
                </a:solidFill>
              </a:rPr>
              <a:t> هذا المعنى المادة 1/81 مدني عراقي,خاصة إذا كان التعبير إيجابا فلايمكن تصور الإيجاب عن طريق السكوت .</a:t>
            </a:r>
          </a:p>
          <a:p>
            <a:pPr algn="r"/>
            <a:r>
              <a:rPr lang="ar-IQ" dirty="0" smtClean="0">
                <a:solidFill>
                  <a:schemeClr val="tx1"/>
                </a:solidFill>
              </a:rPr>
              <a:t>إما القبول فيمكن إن يكون السكوت قبولا إذا لابسته ظروفا يفسر معها قبولا,ويسمى السكوت بالسكوت الملابس وقد أشارت المادة2/81 إلى حالات السكوت الملابس وهي: </a:t>
            </a:r>
            <a:endParaRPr lang="ar-IQ" dirty="0">
              <a:solidFill>
                <a:schemeClr val="tx1"/>
              </a:solidFill>
            </a:endParaRPr>
          </a:p>
        </p:txBody>
      </p:sp>
    </p:spTree>
  </p:cSld>
  <p:clrMapOvr>
    <a:masterClrMapping/>
  </p:clrMapOvr>
  <p:transition spd="slow">
    <p:comb/>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85720" y="214291"/>
            <a:ext cx="8572560" cy="2571768"/>
          </a:xfrm>
        </p:spPr>
        <p:txBody>
          <a:bodyPr>
            <a:normAutofit/>
          </a:bodyPr>
          <a:lstStyle/>
          <a:p>
            <a:pPr algn="r"/>
            <a:r>
              <a:rPr lang="ar-IQ" sz="3200" dirty="0" smtClean="0"/>
              <a:t>1-إذا تمخض الإيجاب لمنفعة من وجه إليه</a:t>
            </a:r>
            <a:br>
              <a:rPr lang="ar-IQ" sz="3200" dirty="0" smtClean="0"/>
            </a:br>
            <a:r>
              <a:rPr lang="ar-IQ" sz="3200" dirty="0" smtClean="0"/>
              <a:t>2-إذا كان هناك تعامل سابق بين طرفين واتصل الإيجاب هذا التعامل</a:t>
            </a:r>
            <a:br>
              <a:rPr lang="ar-IQ" sz="3200" dirty="0" smtClean="0"/>
            </a:br>
            <a:r>
              <a:rPr lang="ar-IQ" sz="3200" dirty="0" smtClean="0"/>
              <a:t>3-إذا قضت بذلك الأعراف والعادات التجارية.</a:t>
            </a:r>
            <a:endParaRPr lang="ar-IQ" sz="3200" dirty="0"/>
          </a:p>
        </p:txBody>
      </p:sp>
      <p:sp>
        <p:nvSpPr>
          <p:cNvPr id="3" name="عنوان فرعي 2"/>
          <p:cNvSpPr>
            <a:spLocks noGrp="1"/>
          </p:cNvSpPr>
          <p:nvPr>
            <p:ph type="subTitle" idx="1"/>
          </p:nvPr>
        </p:nvSpPr>
        <p:spPr>
          <a:xfrm>
            <a:off x="214282" y="4929198"/>
            <a:ext cx="8643998" cy="1571636"/>
          </a:xfrm>
        </p:spPr>
        <p:txBody>
          <a:bodyPr/>
          <a:lstStyle/>
          <a:p>
            <a:pPr>
              <a:tabLst>
                <a:tab pos="622300" algn="l"/>
              </a:tabLst>
            </a:pPr>
            <a:endParaRPr lang="ar-IQ" dirty="0"/>
          </a:p>
        </p:txBody>
      </p:sp>
    </p:spTree>
  </p:cSld>
  <p:clrMapOvr>
    <a:masterClrMapping/>
  </p:clrMapOvr>
  <p:transition spd="slow">
    <p:comb/>
  </p:transition>
  <p:timing>
    <p:tnLst>
      <p:par>
        <p:cTn id="1" dur="indefinite" restart="never" nodeType="tmRoot"/>
      </p:par>
    </p:tn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42</TotalTime>
  <Words>302</Words>
  <PresentationFormat>عرض على الشاشة (3:4)‏</PresentationFormat>
  <Paragraphs>20</Paragraphs>
  <Slides>5</Slides>
  <Notes>0</Notes>
  <HiddenSlides>0</HiddenSlides>
  <MMClips>0</MMClips>
  <ScaleCrop>false</ScaleCrop>
  <HeadingPairs>
    <vt:vector size="4" baseType="variant">
      <vt:variant>
        <vt:lpstr>سمة</vt:lpstr>
      </vt:variant>
      <vt:variant>
        <vt:i4>1</vt:i4>
      </vt:variant>
      <vt:variant>
        <vt:lpstr>عناوين الشرائح</vt:lpstr>
      </vt:variant>
      <vt:variant>
        <vt:i4>5</vt:i4>
      </vt:variant>
    </vt:vector>
  </HeadingPairs>
  <TitlesOfParts>
    <vt:vector size="6" baseType="lpstr">
      <vt:lpstr>سمة Office</vt:lpstr>
      <vt:lpstr>المحاضرة الحادية عشر القوة الملزمة للإيجاب </vt:lpstr>
      <vt:lpstr>الإيجاب غير الملزم:-هو ذلك الإيجاب الذي لا يحدد فيه الموجب ميعاد للقبول ويسقط في حالات ثلاث  أ-إذا عدل عنه الموجب قبل انفضاض المجلس  ب-إذا صدر من احد المتعاقدين قولا او فعلا يدل على الإعراض عنه ج-إذا نفض المجلس دون إن يقترن الإيجاب بالقبول. </vt:lpstr>
      <vt:lpstr>شروط القبول 1-توفر كافة شروط التعبير عن الإرادة. 2-يجب أن يصدر القبول والإيجاب لايزال قائما. 3-يجب أن يطابق القبول للإيجاب مطابقة تامة.</vt:lpstr>
      <vt:lpstr>حالات خاصة للقبول</vt:lpstr>
      <vt:lpstr>1-إذا تمخض الإيجاب لمنفعة من وجه إليه 2-إذا كان هناك تعامل سابق بين طرفين واتصل الإيجاب هذا التعامل 3-إذا قضت بذلك الأعراف والعادات التجارية.</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المحاضرة الحادية عشر القوة الملزمة للإيجاب </dc:title>
  <dc:creator>Malak-AL-Hob</dc:creator>
  <cp:lastModifiedBy>Malak-AL-Hob</cp:lastModifiedBy>
  <cp:revision>23</cp:revision>
  <dcterms:created xsi:type="dcterms:W3CDTF">2013-09-26T19:49:22Z</dcterms:created>
  <dcterms:modified xsi:type="dcterms:W3CDTF">2013-10-28T19:18:32Z</dcterms:modified>
</cp:coreProperties>
</file>