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66" d="100"/>
          <a:sy n="66" d="100"/>
        </p:scale>
        <p:origin x="-1422"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05/12/1434</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9"/>
            <a:ext cx="8715436" cy="1571635"/>
          </a:xfrm>
        </p:spPr>
        <p:txBody>
          <a:bodyPr>
            <a:normAutofit fontScale="90000"/>
          </a:bodyPr>
          <a:lstStyle/>
          <a:p>
            <a:r>
              <a:rPr lang="ar-IQ" dirty="0" smtClean="0"/>
              <a:t>المحاضرة العاشرة</a:t>
            </a:r>
            <a:br>
              <a:rPr lang="ar-IQ" dirty="0" smtClean="0"/>
            </a:br>
            <a:r>
              <a:rPr lang="ar-IQ" dirty="0" smtClean="0"/>
              <a:t>تطابق الإرادتين</a:t>
            </a:r>
            <a:br>
              <a:rPr lang="ar-IQ" dirty="0" smtClean="0"/>
            </a:br>
            <a:endParaRPr lang="ar-IQ" dirty="0"/>
          </a:p>
        </p:txBody>
      </p:sp>
      <p:sp>
        <p:nvSpPr>
          <p:cNvPr id="3" name="عنوان فرعي 2"/>
          <p:cNvSpPr>
            <a:spLocks noGrp="1"/>
          </p:cNvSpPr>
          <p:nvPr>
            <p:ph type="subTitle" idx="1"/>
          </p:nvPr>
        </p:nvSpPr>
        <p:spPr>
          <a:xfrm>
            <a:off x="214282" y="1714488"/>
            <a:ext cx="8643998" cy="4857784"/>
          </a:xfrm>
        </p:spPr>
        <p:txBody>
          <a:bodyPr>
            <a:normAutofit fontScale="92500" lnSpcReduction="10000"/>
          </a:bodyPr>
          <a:lstStyle/>
          <a:p>
            <a:pPr algn="r"/>
            <a:r>
              <a:rPr lang="ar-IQ" dirty="0" smtClean="0">
                <a:solidFill>
                  <a:schemeClr val="tx1"/>
                </a:solidFill>
              </a:rPr>
              <a:t>إن جوهر العقد تطابق إرادتين إي اقتران الإيجاب بالقبول المطابق له وبدون ذلك لا نكون أمام عقد ولدراسة تطابق الإرادتين لابد من الإشارة إلى:-</a:t>
            </a:r>
          </a:p>
          <a:p>
            <a:pPr algn="r"/>
            <a:r>
              <a:rPr lang="ar-IQ" dirty="0" smtClean="0">
                <a:solidFill>
                  <a:schemeClr val="tx1"/>
                </a:solidFill>
              </a:rPr>
              <a:t>الإيجاب –القبول –اقتران الإيجاب بالقبول</a:t>
            </a:r>
          </a:p>
          <a:p>
            <a:pPr algn="r"/>
            <a:r>
              <a:rPr lang="ar-IQ" dirty="0" smtClean="0">
                <a:solidFill>
                  <a:schemeClr val="tx1"/>
                </a:solidFill>
              </a:rPr>
              <a:t>أولا:-الإيجاب</a:t>
            </a:r>
          </a:p>
          <a:p>
            <a:pPr algn="r"/>
            <a:r>
              <a:rPr lang="ar-IQ" dirty="0" smtClean="0">
                <a:solidFill>
                  <a:schemeClr val="tx1"/>
                </a:solidFill>
              </a:rPr>
              <a:t>الإيجاب:هو التعبير البات عن إرادة الطرف الأول يتجه به للطرف الثاني للتعاقد معه وفق أسس وشروط معينة ويبدو من خلال هذا التعريف مايلي:-</a:t>
            </a:r>
          </a:p>
          <a:p>
            <a:pPr algn="r"/>
            <a:r>
              <a:rPr lang="ar-IQ" dirty="0" smtClean="0">
                <a:solidFill>
                  <a:schemeClr val="tx1"/>
                </a:solidFill>
              </a:rPr>
              <a:t>1-إن الإيجاب هو تعبير بات (نهائي لارجعة فيه)</a:t>
            </a:r>
          </a:p>
          <a:p>
            <a:pPr algn="r"/>
            <a:r>
              <a:rPr lang="ar-IQ" dirty="0" smtClean="0">
                <a:solidFill>
                  <a:schemeClr val="tx1"/>
                </a:solidFill>
              </a:rPr>
              <a:t>2-إن الإيجاب هو الإرادة الأولى في العقد لأنها هي من تتحرك أولا.</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2286015"/>
          </a:xfrm>
        </p:spPr>
        <p:txBody>
          <a:bodyPr>
            <a:normAutofit/>
          </a:bodyPr>
          <a:lstStyle/>
          <a:p>
            <a:pPr algn="r"/>
            <a:r>
              <a:rPr lang="ar-IQ" sz="3200" dirty="0" smtClean="0"/>
              <a:t>3-إن هناك اختلاف بين أطراف العقد وأشخاصه فأطراف العقد هم من </a:t>
            </a:r>
            <a:r>
              <a:rPr lang="ar-IQ" sz="3200" dirty="0" smtClean="0"/>
              <a:t>أبرم العقد </a:t>
            </a:r>
            <a:r>
              <a:rPr lang="ar-IQ" sz="3200" dirty="0" smtClean="0"/>
              <a:t>فكان احدهما مصدرا للإيجاب </a:t>
            </a:r>
            <a:r>
              <a:rPr lang="ar-IQ" sz="3200" dirty="0" err="1" smtClean="0"/>
              <a:t>والاخر</a:t>
            </a:r>
            <a:r>
              <a:rPr lang="ar-IQ" sz="3200" dirty="0" smtClean="0"/>
              <a:t> </a:t>
            </a:r>
            <a:r>
              <a:rPr lang="ar-IQ" sz="3200" dirty="0" smtClean="0"/>
              <a:t>مصدرا للقبول أي هما من وقعا العقد وهم أول من ينصرف إليهما اثر العقد.</a:t>
            </a:r>
            <a:endParaRPr lang="ar-IQ" sz="3200" dirty="0"/>
          </a:p>
        </p:txBody>
      </p:sp>
      <p:sp>
        <p:nvSpPr>
          <p:cNvPr id="3" name="عنوان فرعي 2"/>
          <p:cNvSpPr>
            <a:spLocks noGrp="1"/>
          </p:cNvSpPr>
          <p:nvPr>
            <p:ph type="subTitle" idx="1"/>
          </p:nvPr>
        </p:nvSpPr>
        <p:spPr>
          <a:xfrm>
            <a:off x="214282" y="2571744"/>
            <a:ext cx="8643998" cy="4071966"/>
          </a:xfrm>
        </p:spPr>
        <p:txBody>
          <a:bodyPr>
            <a:normAutofit fontScale="92500" lnSpcReduction="20000"/>
          </a:bodyPr>
          <a:lstStyle/>
          <a:p>
            <a:pPr algn="r"/>
            <a:r>
              <a:rPr lang="ar-IQ" dirty="0" smtClean="0">
                <a:solidFill>
                  <a:schemeClr val="tx1"/>
                </a:solidFill>
              </a:rPr>
              <a:t>إما أشخاص العقد فهم من ينصرف إليهم أثره دون إن يكونوا طرفا فيه كأفراد أسرة المستأجر,والمنتفع من </a:t>
            </a:r>
            <a:r>
              <a:rPr lang="ar-IQ" dirty="0" smtClean="0">
                <a:solidFill>
                  <a:schemeClr val="tx1"/>
                </a:solidFill>
              </a:rPr>
              <a:t>اشتراط </a:t>
            </a:r>
            <a:r>
              <a:rPr lang="ar-IQ" dirty="0" smtClean="0">
                <a:solidFill>
                  <a:schemeClr val="tx1"/>
                </a:solidFill>
              </a:rPr>
              <a:t>لمصلحته</a:t>
            </a:r>
          </a:p>
          <a:p>
            <a:pPr algn="r"/>
            <a:r>
              <a:rPr lang="ar-IQ" dirty="0" smtClean="0">
                <a:solidFill>
                  <a:schemeClr val="tx1"/>
                </a:solidFill>
              </a:rPr>
              <a:t>4-إن للإيجاب شروط لابد منها وهي </a:t>
            </a:r>
          </a:p>
          <a:p>
            <a:pPr algn="r"/>
            <a:r>
              <a:rPr lang="ar-IQ" dirty="0" smtClean="0">
                <a:solidFill>
                  <a:schemeClr val="tx1"/>
                </a:solidFill>
              </a:rPr>
              <a:t>أ-توفر كافة شروط التعبير عن الإرادة.</a:t>
            </a:r>
          </a:p>
          <a:p>
            <a:pPr algn="r"/>
            <a:r>
              <a:rPr lang="ar-IQ" dirty="0" smtClean="0">
                <a:solidFill>
                  <a:schemeClr val="tx1"/>
                </a:solidFill>
              </a:rPr>
              <a:t>ب-إن يتضمن الإيجاب كافة المسائل الجوهرية للعقد وإلا لايكون إيجابا بل قد يكون دعوة للتعاقد.</a:t>
            </a:r>
          </a:p>
          <a:p>
            <a:pPr algn="r"/>
            <a:r>
              <a:rPr lang="ar-IQ" dirty="0" smtClean="0">
                <a:solidFill>
                  <a:schemeClr val="tx1"/>
                </a:solidFill>
              </a:rPr>
              <a:t>فلو كان العقد المراد إبرامه بيعا يجب أن يتضمن الإيجاب المبيع والثمن,أما المسائل التفصيلية كمكان التسليم ونفقاته وكيفية دفع الثمن فليس بالضرورة أن يتضمنها الإيجاب.</a:t>
            </a:r>
          </a:p>
          <a:p>
            <a:pPr algn="r"/>
            <a:endParaRPr lang="ar-IQ" dirty="0" smtClean="0">
              <a:solidFill>
                <a:schemeClr val="tx1"/>
              </a:solidFill>
            </a:endParaRP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785817"/>
          </a:xfrm>
        </p:spPr>
        <p:txBody>
          <a:bodyPr/>
          <a:lstStyle/>
          <a:p>
            <a:r>
              <a:rPr lang="ar-IQ" dirty="0" smtClean="0"/>
              <a:t>المراحل التي يمر بها الإيجاب</a:t>
            </a:r>
            <a:endParaRPr lang="ar-IQ" dirty="0"/>
          </a:p>
        </p:txBody>
      </p:sp>
      <p:sp>
        <p:nvSpPr>
          <p:cNvPr id="3" name="عنوان فرعي 2"/>
          <p:cNvSpPr>
            <a:spLocks noGrp="1"/>
          </p:cNvSpPr>
          <p:nvPr>
            <p:ph type="subTitle" idx="1"/>
          </p:nvPr>
        </p:nvSpPr>
        <p:spPr>
          <a:xfrm>
            <a:off x="214282" y="1214422"/>
            <a:ext cx="8715436" cy="5357850"/>
          </a:xfrm>
        </p:spPr>
        <p:txBody>
          <a:bodyPr/>
          <a:lstStyle/>
          <a:p>
            <a:pPr algn="r"/>
            <a:r>
              <a:rPr lang="ar-IQ" dirty="0" smtClean="0">
                <a:solidFill>
                  <a:schemeClr val="tx1"/>
                </a:solidFill>
              </a:rPr>
              <a:t>قبل أن يصبح الإيجاب باتا قد يمر بعدة مراحل:</a:t>
            </a:r>
          </a:p>
          <a:p>
            <a:pPr algn="r"/>
            <a:r>
              <a:rPr lang="ar-IQ" dirty="0" smtClean="0">
                <a:solidFill>
                  <a:schemeClr val="tx1"/>
                </a:solidFill>
              </a:rPr>
              <a:t>الأولى:مرحلة المفاوضات </a:t>
            </a:r>
          </a:p>
          <a:p>
            <a:pPr algn="r"/>
            <a:r>
              <a:rPr lang="ar-IQ" dirty="0" smtClean="0">
                <a:solidFill>
                  <a:schemeClr val="tx1"/>
                </a:solidFill>
              </a:rPr>
              <a:t>وهي مرحلة تبدأ عندما يقترح احد الطرفين على الآخر التعاقد فيدخلا في مفاوضات قد تطول او تقصر حسب موضوع العقد,ولا يوجد هذه المرحلة إيجاب ولا قبول لذلك يجوز لأي من الطرفين قطع المفاوضات متى ما شاء ولا يسأل عن ذلك إلا إذا كان العدول مفاجئا دون سابق إنذار وسبب للمتفاوض الآخر ضرر فيسأل من قطع المفاوضات مسؤولية تقصيرية لعدم وجود عقد.</a:t>
            </a:r>
          </a:p>
          <a:p>
            <a:pPr algn="r"/>
            <a:r>
              <a:rPr lang="ar-IQ" dirty="0" smtClean="0">
                <a:solidFill>
                  <a:schemeClr val="tx1"/>
                </a:solidFill>
              </a:rPr>
              <a:t>ففي هذه المرحلة لا يوجد عقد لعدم  وجودايجاب ولا قبول.</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3386160"/>
          </a:xfrm>
        </p:spPr>
        <p:txBody>
          <a:bodyPr>
            <a:noAutofit/>
          </a:bodyPr>
          <a:lstStyle/>
          <a:p>
            <a:pPr algn="r"/>
            <a:r>
              <a:rPr lang="ar-IQ" sz="3200" dirty="0" smtClean="0"/>
              <a:t>الثانية:مرحلة الإيجاب المعلق</a:t>
            </a:r>
            <a:br>
              <a:rPr lang="ar-IQ" sz="3200" dirty="0" smtClean="0"/>
            </a:br>
            <a:r>
              <a:rPr lang="ar-IQ" sz="3200" dirty="0" smtClean="0"/>
              <a:t>وهي مرحلة يتجاوز فيها الطرفان مرحلة المفاوضات ولكن يكون الإيجاب مصحوبا بتحفظات صريحة او ضمنية ومثاله إن يعرض شخص بيع بضاعته ويعلن إن الكمية محدودة او السعر يتغير تبعا لأسعار السوق.</a:t>
            </a:r>
            <a:br>
              <a:rPr lang="ar-IQ" sz="3200" dirty="0" smtClean="0"/>
            </a:br>
            <a:r>
              <a:rPr lang="ar-IQ" sz="3200" dirty="0" smtClean="0"/>
              <a:t>ففي هذه المرحلة قد يوجد عقد اذالم يستخدم التحفظ وقد لا يوجد العقد إذا استخدم التحفظ.</a:t>
            </a:r>
            <a:endParaRPr lang="ar-IQ" sz="3200" dirty="0"/>
          </a:p>
        </p:txBody>
      </p:sp>
      <p:sp>
        <p:nvSpPr>
          <p:cNvPr id="3" name="عنوان فرعي 2"/>
          <p:cNvSpPr>
            <a:spLocks noGrp="1"/>
          </p:cNvSpPr>
          <p:nvPr>
            <p:ph type="subTitle" idx="1"/>
          </p:nvPr>
        </p:nvSpPr>
        <p:spPr>
          <a:xfrm>
            <a:off x="214282" y="3886200"/>
            <a:ext cx="8715436" cy="2757510"/>
          </a:xfrm>
        </p:spPr>
        <p:txBody>
          <a:bodyPr/>
          <a:lstStyle/>
          <a:p>
            <a:pPr algn="r"/>
            <a:r>
              <a:rPr lang="ar-IQ" dirty="0" smtClean="0">
                <a:solidFill>
                  <a:schemeClr val="tx1"/>
                </a:solidFill>
              </a:rPr>
              <a:t>الثالثة:مرحلة الإيجاب البات</a:t>
            </a:r>
          </a:p>
          <a:p>
            <a:pPr algn="r"/>
            <a:r>
              <a:rPr lang="ar-IQ" dirty="0" smtClean="0">
                <a:solidFill>
                  <a:schemeClr val="tx1"/>
                </a:solidFill>
              </a:rPr>
              <a:t>وهي مرحلة يكون فيها المتعاقدان قد تجاوزا مرحلة المفاوضات ولم يكن الإيجاب معلقا,ويكون الإيجاب في هذه المرحلة جاهزا فينعقد العقد مجرد وجود القبول المطابق.</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9"/>
            <a:ext cx="8715436" cy="928693"/>
          </a:xfrm>
        </p:spPr>
        <p:txBody>
          <a:bodyPr/>
          <a:lstStyle/>
          <a:p>
            <a:r>
              <a:rPr lang="ar-IQ" dirty="0" smtClean="0">
                <a:latin typeface="Andalus" pitchFamily="18" charset="-78"/>
                <a:cs typeface="Andalus" pitchFamily="18" charset="-78"/>
              </a:rPr>
              <a:t>الإيجاب في عقود المزاد</a:t>
            </a:r>
            <a:endParaRPr lang="ar-IQ" dirty="0"/>
          </a:p>
        </p:txBody>
      </p:sp>
      <p:sp>
        <p:nvSpPr>
          <p:cNvPr id="3" name="عنوان فرعي 2"/>
          <p:cNvSpPr>
            <a:spLocks noGrp="1"/>
          </p:cNvSpPr>
          <p:nvPr>
            <p:ph type="subTitle" idx="1"/>
          </p:nvPr>
        </p:nvSpPr>
        <p:spPr>
          <a:xfrm>
            <a:off x="285720" y="1285860"/>
            <a:ext cx="8629688" cy="5357850"/>
          </a:xfrm>
        </p:spPr>
        <p:txBody>
          <a:bodyPr>
            <a:normAutofit lnSpcReduction="10000"/>
          </a:bodyPr>
          <a:lstStyle/>
          <a:p>
            <a:pPr algn="r"/>
            <a:r>
              <a:rPr lang="ar-IQ" dirty="0" smtClean="0">
                <a:solidFill>
                  <a:schemeClr val="tx1"/>
                </a:solidFill>
              </a:rPr>
              <a:t>في الوقت </a:t>
            </a:r>
            <a:r>
              <a:rPr lang="ar-IQ" dirty="0" smtClean="0">
                <a:solidFill>
                  <a:schemeClr val="tx1"/>
                </a:solidFill>
              </a:rPr>
              <a:t> </a:t>
            </a:r>
            <a:r>
              <a:rPr lang="ar-IQ" dirty="0" err="1" smtClean="0">
                <a:solidFill>
                  <a:schemeClr val="tx1"/>
                </a:solidFill>
              </a:rPr>
              <a:t>الحاضركثيرة</a:t>
            </a:r>
            <a:r>
              <a:rPr lang="ar-IQ" dirty="0" smtClean="0">
                <a:solidFill>
                  <a:schemeClr val="tx1"/>
                </a:solidFill>
              </a:rPr>
              <a:t> </a:t>
            </a:r>
            <a:r>
              <a:rPr lang="ar-IQ" dirty="0" smtClean="0">
                <a:solidFill>
                  <a:schemeClr val="tx1"/>
                </a:solidFill>
              </a:rPr>
              <a:t>هي العقود التي تبرم عن طريق المزايدات او المناقصات سواء كانت اختيارية أم جبرية.</a:t>
            </a:r>
          </a:p>
          <a:p>
            <a:pPr algn="r"/>
            <a:r>
              <a:rPr lang="ar-IQ" dirty="0" smtClean="0">
                <a:solidFill>
                  <a:schemeClr val="tx1"/>
                </a:solidFill>
              </a:rPr>
              <a:t>وقد وضعت المادة 89مدني عراقي القاعدة العامة في عقود المزاد فنصت (لايتم العقد في المزايدات إلا برسو المزايدة ويسقط العطاء بعطاء أزيد ولو وقع باطلا او بأقفال المزايدة دون إن ترسو على أحد,هذا مع عدم الإخلال بالإحكام الواردة في القوانين الأخرى)</a:t>
            </a:r>
          </a:p>
          <a:p>
            <a:pPr algn="r"/>
            <a:r>
              <a:rPr lang="ar-IQ" dirty="0" smtClean="0">
                <a:solidFill>
                  <a:schemeClr val="tx1"/>
                </a:solidFill>
              </a:rPr>
              <a:t>ومن خلال هذا النص نستنتج مايلي:-</a:t>
            </a:r>
          </a:p>
          <a:p>
            <a:pPr algn="r"/>
            <a:r>
              <a:rPr lang="ar-IQ" dirty="0" smtClean="0">
                <a:solidFill>
                  <a:schemeClr val="tx1"/>
                </a:solidFill>
              </a:rPr>
              <a:t>1-إن مجرد الإعلان عن المزايدة هو دعوة للتعاقد أي لا هو إيجاب ولا هو قبول.</a:t>
            </a:r>
          </a:p>
          <a:p>
            <a:pPr algn="r"/>
            <a:r>
              <a:rPr lang="ar-IQ" dirty="0" smtClean="0">
                <a:solidFill>
                  <a:schemeClr val="tx1"/>
                </a:solidFill>
              </a:rPr>
              <a:t>2-أن الإيجاب هو العطاء الذي يتقدم به المزايد ويسقط في حالتين:-</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9"/>
            <a:ext cx="8715436" cy="2857519"/>
          </a:xfrm>
        </p:spPr>
        <p:txBody>
          <a:bodyPr>
            <a:normAutofit/>
          </a:bodyPr>
          <a:lstStyle/>
          <a:p>
            <a:pPr algn="r"/>
            <a:r>
              <a:rPr lang="ar-IQ" sz="3200" dirty="0" smtClean="0"/>
              <a:t>أـ إذا أتى عطاء أزيد وان وقع باطلا.</a:t>
            </a:r>
            <a:br>
              <a:rPr lang="ar-IQ" sz="3200" dirty="0" smtClean="0"/>
            </a:br>
            <a:r>
              <a:rPr lang="ar-IQ" sz="3200" dirty="0" smtClean="0"/>
              <a:t>ب-إذا أقفلت المزايدة دون أن ترسو على احد.</a:t>
            </a:r>
            <a:br>
              <a:rPr lang="ar-IQ" sz="3200" dirty="0" smtClean="0"/>
            </a:br>
            <a:r>
              <a:rPr lang="ar-IQ" sz="3200" dirty="0" smtClean="0"/>
              <a:t>3-أن القبول هو رسو المزايدة مع ملاحظة أن بعض المزايدات تحتاج إضافة لرسو المزايدة التصديق عليها من قبل الوزير المختص والجهة العليا بالنسبة للدوائر غير المرتبطة بوزارة .</a:t>
            </a:r>
            <a:endParaRPr lang="ar-IQ" sz="3200" dirty="0"/>
          </a:p>
        </p:txBody>
      </p:sp>
      <p:sp>
        <p:nvSpPr>
          <p:cNvPr id="3" name="عنوان فرعي 2"/>
          <p:cNvSpPr>
            <a:spLocks noGrp="1"/>
          </p:cNvSpPr>
          <p:nvPr>
            <p:ph type="subTitle" idx="1"/>
          </p:nvPr>
        </p:nvSpPr>
        <p:spPr>
          <a:xfrm>
            <a:off x="285720" y="3286124"/>
            <a:ext cx="8572560" cy="3357586"/>
          </a:xfrm>
        </p:spPr>
        <p:txBody>
          <a:bodyPr/>
          <a:lstStyle/>
          <a:p>
            <a:pPr algn="r"/>
            <a:r>
              <a:rPr lang="ar-IQ" dirty="0" smtClean="0">
                <a:solidFill>
                  <a:schemeClr val="tx1"/>
                </a:solidFill>
              </a:rPr>
              <a:t>4-إن العبارة الأخيرة من المادة توجب مراعاة الإحكام الواردة في القوانين الأخرى كمراعة  الشكلية إذا كان العقد المراد إبرامه شكليا,كبيع </a:t>
            </a:r>
            <a:r>
              <a:rPr lang="ar-IQ" dirty="0" err="1" smtClean="0">
                <a:solidFill>
                  <a:schemeClr val="tx1"/>
                </a:solidFill>
              </a:rPr>
              <a:t>العقارعن</a:t>
            </a:r>
            <a:r>
              <a:rPr lang="ar-IQ" dirty="0" smtClean="0">
                <a:solidFill>
                  <a:schemeClr val="tx1"/>
                </a:solidFill>
              </a:rPr>
              <a:t> </a:t>
            </a:r>
            <a:r>
              <a:rPr lang="ar-IQ" dirty="0" smtClean="0">
                <a:solidFill>
                  <a:schemeClr val="tx1"/>
                </a:solidFill>
              </a:rPr>
              <a:t>طريق المزايدة فيجب تسجيل قرار رسو المزايدة لدى دائرة التسجيل العقاري</a:t>
            </a:r>
            <a:endParaRPr lang="ar-IQ" dirty="0">
              <a:solidFill>
                <a:schemeClr val="tx1"/>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453</Words>
  <PresentationFormat>عرض على الشاشة (3:4)‏</PresentationFormat>
  <Paragraphs>29</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المحاضرة العاشرة تطابق الإرادتين </vt:lpstr>
      <vt:lpstr>3-إن هناك اختلاف بين أطراف العقد وأشخاصه فأطراف العقد هم من أبرم العقد فكان احدهما مصدرا للإيجاب والاخر مصدرا للقبول أي هما من وقعا العقد وهم أول من ينصرف إليهما اثر العقد.</vt:lpstr>
      <vt:lpstr>المراحل التي يمر بها الإيجاب</vt:lpstr>
      <vt:lpstr>الثانية:مرحلة الإيجاب المعلق وهي مرحلة يتجاوز فيها الطرفان مرحلة المفاوضات ولكن يكون الإيجاب مصحوبا بتحفظات صريحة او ضمنية ومثاله إن يعرض شخص بيع بضاعته ويعلن إن الكمية محدودة او السعر يتغير تبعا لأسعار السوق. ففي هذه المرحلة قد يوجد عقد اذالم يستخدم التحفظ وقد لا يوجد العقد إذا استخدم التحفظ.</vt:lpstr>
      <vt:lpstr>الإيجاب في عقود المزاد</vt:lpstr>
      <vt:lpstr>أـ إذا أتى عطاء أزيد وان وقع باطلا. ب-إذا أقفلت المزايدة دون أن ترسو على احد. 3-أن القبول هو رسو المزايدة مع ملاحظة أن بعض المزايدات تحتاج إضافة لرسو المزايدة التصديق عليها من قبل الوزير المختص والجهة العليا بالنسبة للدوائر غير المرتبطة بوزارة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العاشرة تطابق الإرادتين </dc:title>
  <dc:creator>Malak-AL-Hob</dc:creator>
  <cp:lastModifiedBy>Malak-AL-Hob</cp:lastModifiedBy>
  <cp:revision>17</cp:revision>
  <dcterms:created xsi:type="dcterms:W3CDTF">2013-09-26T19:18:16Z</dcterms:created>
  <dcterms:modified xsi:type="dcterms:W3CDTF">2013-10-09T19:37:04Z</dcterms:modified>
</cp:coreProperties>
</file>