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05/12/1434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89"/>
            <a:ext cx="8715436" cy="1143009"/>
          </a:xfrm>
        </p:spPr>
        <p:txBody>
          <a:bodyPr>
            <a:normAutofit fontScale="90000"/>
          </a:bodyPr>
          <a:lstStyle/>
          <a:p>
            <a:r>
              <a:rPr lang="ar-IQ" b="1" dirty="0" smtClean="0">
                <a:latin typeface="Andalus" pitchFamily="18" charset="-78"/>
                <a:cs typeface="Andalus" pitchFamily="18" charset="-78"/>
              </a:rPr>
              <a:t>المحاضرة الثامنة</a:t>
            </a:r>
            <a:br>
              <a:rPr lang="ar-IQ" b="1" dirty="0" smtClean="0">
                <a:latin typeface="Andalus" pitchFamily="18" charset="-78"/>
                <a:cs typeface="Andalus" pitchFamily="18" charset="-78"/>
              </a:rPr>
            </a:br>
            <a:endParaRPr lang="ar-IQ" b="1" dirty="0">
              <a:latin typeface="Andalus" pitchFamily="18" charset="-78"/>
              <a:cs typeface="Andalus" pitchFamily="18" charset="-78"/>
            </a:endParaRPr>
          </a:p>
        </p:txBody>
      </p:sp>
      <p:sp>
        <p:nvSpPr>
          <p:cNvPr id="3" name="عنوان فرعي 2"/>
          <p:cNvSpPr>
            <a:spLocks noGrp="1"/>
          </p:cNvSpPr>
          <p:nvPr>
            <p:ph type="subTitle" idx="1"/>
          </p:nvPr>
        </p:nvSpPr>
        <p:spPr>
          <a:xfrm>
            <a:off x="214282" y="1357298"/>
            <a:ext cx="8715436" cy="5286412"/>
          </a:xfrm>
        </p:spPr>
        <p:txBody>
          <a:bodyPr>
            <a:normAutofit/>
          </a:bodyPr>
          <a:lstStyle/>
          <a:p>
            <a:r>
              <a:rPr lang="ar-IQ" sz="3600" b="1" dirty="0" smtClean="0">
                <a:solidFill>
                  <a:schemeClr val="tx1"/>
                </a:solidFill>
                <a:latin typeface="Andalus" pitchFamily="18" charset="-78"/>
                <a:cs typeface="Andalus" pitchFamily="18" charset="-78"/>
              </a:rPr>
              <a:t>أركان العقد</a:t>
            </a:r>
            <a:endParaRPr lang="ar-IQ" sz="3600" dirty="0" smtClean="0">
              <a:latin typeface="Andalus" pitchFamily="18" charset="-78"/>
              <a:cs typeface="Andalus" pitchFamily="18" charset="-78"/>
            </a:endParaRPr>
          </a:p>
          <a:p>
            <a:pPr algn="r"/>
            <a:r>
              <a:rPr lang="ar-IQ" dirty="0" smtClean="0">
                <a:solidFill>
                  <a:schemeClr val="tx1"/>
                </a:solidFill>
              </a:rPr>
              <a:t>أركان العقد ثلاث:</a:t>
            </a:r>
          </a:p>
          <a:p>
            <a:pPr algn="r"/>
            <a:r>
              <a:rPr lang="ar-IQ" dirty="0" smtClean="0">
                <a:solidFill>
                  <a:schemeClr val="tx1"/>
                </a:solidFill>
              </a:rPr>
              <a:t>التراضي ,المحل ,السبب</a:t>
            </a:r>
          </a:p>
          <a:p>
            <a:pPr algn="r"/>
            <a:r>
              <a:rPr lang="ar-IQ" dirty="0" smtClean="0">
                <a:solidFill>
                  <a:schemeClr val="tx1"/>
                </a:solidFill>
              </a:rPr>
              <a:t>وهي أركان للعقد الرضائي ,أما لو كان العقد شكليا فأركانه هي التراضي ,المحل ,السبب,الشكلية</a:t>
            </a:r>
          </a:p>
          <a:p>
            <a:pPr algn="r"/>
            <a:r>
              <a:rPr lang="ar-IQ" dirty="0" smtClean="0">
                <a:solidFill>
                  <a:schemeClr val="tx1"/>
                </a:solidFill>
              </a:rPr>
              <a:t>وإذا كان العقد عينيا فأركانه هي التراضي ,المحل ,السبب,القبض (التسليم)</a:t>
            </a:r>
          </a:p>
          <a:p>
            <a:pPr algn="r"/>
            <a:r>
              <a:rPr lang="ar-IQ" dirty="0" smtClean="0">
                <a:solidFill>
                  <a:schemeClr val="tx1"/>
                </a:solidFill>
              </a:rPr>
              <a:t>ولان الأصل في العقود الرضائية سنشير إلى اركان العقد الرضائي وهي :-</a:t>
            </a:r>
          </a:p>
          <a:p>
            <a:pPr algn="r"/>
            <a:endParaRPr lang="ar-IQ" dirty="0" smtClean="0">
              <a:solidFill>
                <a:schemeClr val="tx1"/>
              </a:solidFill>
            </a:endParaRPr>
          </a:p>
          <a:p>
            <a:endParaRPr lang="ar-IQ"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5357850"/>
          </a:xfrm>
        </p:spPr>
        <p:txBody>
          <a:bodyPr>
            <a:noAutofit/>
          </a:bodyPr>
          <a:lstStyle/>
          <a:p>
            <a:pPr algn="r"/>
            <a:r>
              <a:rPr lang="ar-IQ" sz="3200" dirty="0" smtClean="0"/>
              <a:t>1</a:t>
            </a:r>
            <a:r>
              <a:rPr lang="ar-IQ" sz="3200" b="1" dirty="0" smtClean="0"/>
              <a:t>- التراضي</a:t>
            </a:r>
            <a:r>
              <a:rPr lang="ar-IQ" sz="3200" dirty="0" smtClean="0"/>
              <a:t/>
            </a:r>
            <a:br>
              <a:rPr lang="ar-IQ" sz="3200" dirty="0" smtClean="0"/>
            </a:br>
            <a:r>
              <a:rPr lang="ar-IQ" sz="3200" dirty="0" smtClean="0"/>
              <a:t>يقصد بالتراضي التطابق بين إرادتين او أكثر على إبرام عقد ولبحث التراضي لابد من الإشارة إلى فقرتين</a:t>
            </a:r>
            <a:br>
              <a:rPr lang="ar-IQ" sz="3200" dirty="0" smtClean="0"/>
            </a:br>
            <a:r>
              <a:rPr lang="ar-IQ" sz="3200" dirty="0" smtClean="0"/>
              <a:t>الأولى وجود التراضي</a:t>
            </a:r>
            <a:br>
              <a:rPr lang="ar-IQ" sz="3200" dirty="0" smtClean="0"/>
            </a:br>
            <a:r>
              <a:rPr lang="ar-IQ" sz="3200" dirty="0" smtClean="0"/>
              <a:t>الثانية صحة التراضي </a:t>
            </a:r>
            <a:br>
              <a:rPr lang="ar-IQ" sz="3200" dirty="0" smtClean="0"/>
            </a:br>
            <a:r>
              <a:rPr lang="ar-IQ" sz="3200" dirty="0" smtClean="0"/>
              <a:t>وجود التراضي</a:t>
            </a:r>
            <a:br>
              <a:rPr lang="ar-IQ" sz="3200" dirty="0" smtClean="0"/>
            </a:br>
            <a:r>
              <a:rPr lang="ar-IQ" sz="3200" dirty="0" smtClean="0"/>
              <a:t>لما كانت الإرادة هي أساس ركن التراضي فلابد من وجودها أولا والتعبير عنها ثانيا:-</a:t>
            </a:r>
            <a:br>
              <a:rPr lang="ar-IQ" sz="3200" dirty="0" smtClean="0"/>
            </a:br>
            <a:endParaRPr lang="ar-IQ" sz="3200" dirty="0"/>
          </a:p>
        </p:txBody>
      </p:sp>
      <p:sp>
        <p:nvSpPr>
          <p:cNvPr id="3" name="عنوان فرعي 2"/>
          <p:cNvSpPr>
            <a:spLocks noGrp="1"/>
          </p:cNvSpPr>
          <p:nvPr>
            <p:ph type="subTitle" idx="1"/>
          </p:nvPr>
        </p:nvSpPr>
        <p:spPr>
          <a:xfrm>
            <a:off x="1371600" y="5786454"/>
            <a:ext cx="6400800" cy="571504"/>
          </a:xfrm>
        </p:spPr>
        <p:txBody>
          <a:bodyPr>
            <a:normAutofit lnSpcReduction="10000"/>
          </a:bodyPr>
          <a:lstStyle/>
          <a:p>
            <a:endParaRPr lang="ar-IQ"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285751"/>
          </a:xfrm>
        </p:spPr>
        <p:txBody>
          <a:bodyPr>
            <a:normAutofit fontScale="90000"/>
          </a:bodyPr>
          <a:lstStyle/>
          <a:p>
            <a:endParaRPr lang="ar-IQ" dirty="0"/>
          </a:p>
        </p:txBody>
      </p:sp>
      <p:sp>
        <p:nvSpPr>
          <p:cNvPr id="3" name="عنوان فرعي 2"/>
          <p:cNvSpPr>
            <a:spLocks noGrp="1"/>
          </p:cNvSpPr>
          <p:nvPr>
            <p:ph type="subTitle" idx="1"/>
          </p:nvPr>
        </p:nvSpPr>
        <p:spPr>
          <a:xfrm>
            <a:off x="214282" y="1142984"/>
            <a:ext cx="8715436" cy="5500726"/>
          </a:xfrm>
        </p:spPr>
        <p:txBody>
          <a:bodyPr>
            <a:normAutofit fontScale="92500" lnSpcReduction="10000"/>
          </a:bodyPr>
          <a:lstStyle/>
          <a:p>
            <a:pPr algn="r"/>
            <a:r>
              <a:rPr lang="ar-IQ" b="1" u="sng" dirty="0" smtClean="0">
                <a:solidFill>
                  <a:schemeClr val="tx1"/>
                </a:solidFill>
              </a:rPr>
              <a:t>وجود الإرادة:-</a:t>
            </a:r>
            <a:r>
              <a:rPr lang="ar-IQ" dirty="0" smtClean="0">
                <a:solidFill>
                  <a:schemeClr val="tx1"/>
                </a:solidFill>
              </a:rPr>
              <a:t>لا تراضي إلا بوجود الإرادة ,فإذا انعدمت الإرادة انعدم التراضي,</a:t>
            </a:r>
            <a:br>
              <a:rPr lang="ar-IQ" dirty="0" smtClean="0">
                <a:solidFill>
                  <a:schemeClr val="tx1"/>
                </a:solidFill>
              </a:rPr>
            </a:br>
            <a:r>
              <a:rPr lang="ar-IQ" dirty="0" smtClean="0">
                <a:solidFill>
                  <a:schemeClr val="tx1"/>
                </a:solidFill>
              </a:rPr>
              <a:t>وانعدام الإرادة أما بسبب السن كما هو الحال بالنسبة لعديم التمييز (من لم يتم السابعة من العمر)او من في </a:t>
            </a:r>
            <a:r>
              <a:rPr lang="ar-IQ" dirty="0" smtClean="0">
                <a:solidFill>
                  <a:schemeClr val="tx1"/>
                </a:solidFill>
              </a:rPr>
              <a:t>حكمه </a:t>
            </a:r>
            <a:r>
              <a:rPr lang="ar-IQ" dirty="0" smtClean="0">
                <a:solidFill>
                  <a:schemeClr val="tx1"/>
                </a:solidFill>
              </a:rPr>
              <a:t>كالمجنون جنون مطبق</a:t>
            </a:r>
            <a:br>
              <a:rPr lang="ar-IQ" dirty="0" smtClean="0">
                <a:solidFill>
                  <a:schemeClr val="tx1"/>
                </a:solidFill>
              </a:rPr>
            </a:br>
            <a:r>
              <a:rPr lang="ar-IQ" dirty="0" smtClean="0">
                <a:solidFill>
                  <a:schemeClr val="tx1"/>
                </a:solidFill>
              </a:rPr>
              <a:t>وقد يكون السبب هو فقدان الوعي </a:t>
            </a:r>
            <a:r>
              <a:rPr lang="ar-IQ" dirty="0" smtClean="0">
                <a:solidFill>
                  <a:schemeClr val="tx1"/>
                </a:solidFill>
              </a:rPr>
              <a:t>بالسكر </a:t>
            </a:r>
            <a:r>
              <a:rPr lang="ar-IQ" dirty="0" err="1" smtClean="0">
                <a:solidFill>
                  <a:schemeClr val="tx1"/>
                </a:solidFill>
              </a:rPr>
              <a:t>اوالمرض</a:t>
            </a:r>
            <a:r>
              <a:rPr lang="ar-IQ" dirty="0" smtClean="0">
                <a:solidFill>
                  <a:schemeClr val="tx1"/>
                </a:solidFill>
              </a:rPr>
              <a:t> </a:t>
            </a:r>
            <a:r>
              <a:rPr lang="ar-IQ" dirty="0" smtClean="0">
                <a:solidFill>
                  <a:schemeClr val="tx1"/>
                </a:solidFill>
              </a:rPr>
              <a:t>او خضوع الإنسان تحت تأثير التنويم المغناطيسي .فوجود الإرادة الجادة أي المتجهة لإحداث اثر قانوني لابد منه لانعقاد العقد,ولذلك لاتعد عقودا أعمال المجاملات والاتفاقات التي تتم بين أعضاء الأسرة دون أن تنطوي معنى الالتزام ,وكذلك لا عبرة بإرادة الهازل وإرادة من يعلق التزامه على محض المشيئة,ولا يعتمد كذلك بالإرادة الصورية كونها ليست إرادة جدية.</a:t>
            </a:r>
            <a:br>
              <a:rPr lang="ar-IQ" dirty="0" smtClean="0">
                <a:solidFill>
                  <a:schemeClr val="tx1"/>
                </a:solidFill>
              </a:rPr>
            </a:br>
            <a:r>
              <a:rPr lang="ar-IQ" dirty="0" smtClean="0">
                <a:solidFill>
                  <a:schemeClr val="tx1"/>
                </a:solidFill>
              </a:rPr>
              <a:t/>
            </a:r>
            <a:br>
              <a:rPr lang="ar-IQ" dirty="0" smtClean="0">
                <a:solidFill>
                  <a:schemeClr val="tx1"/>
                </a:solidFill>
              </a:rPr>
            </a:br>
            <a:endParaRPr lang="ar-IQ" dirty="0">
              <a:solidFill>
                <a:schemeClr val="tx1"/>
              </a:solidFill>
            </a:endParaRP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715436" cy="3314722"/>
          </a:xfrm>
        </p:spPr>
        <p:txBody>
          <a:bodyPr>
            <a:normAutofit/>
          </a:bodyPr>
          <a:lstStyle/>
          <a:p>
            <a:pPr algn="r"/>
            <a:r>
              <a:rPr lang="ar-IQ" sz="3200" b="1" u="sng" dirty="0" smtClean="0"/>
              <a:t>التعبير عن الإرادة:-</a:t>
            </a:r>
            <a:r>
              <a:rPr lang="ar-IQ" sz="3200" dirty="0" smtClean="0"/>
              <a:t/>
            </a:r>
            <a:br>
              <a:rPr lang="ar-IQ" sz="3200" dirty="0" smtClean="0"/>
            </a:br>
            <a:r>
              <a:rPr lang="ar-IQ" sz="3200" dirty="0" smtClean="0"/>
              <a:t>الإرادة مسألة كامنة في النفس لا يعتد ولا يتعامل معها القانون إلا إذا أصبح لها مظهرا خارجيا محسوسا ,والتعبير عن الإرادة التعاقدية له طريقان :</a:t>
            </a:r>
            <a:br>
              <a:rPr lang="ar-IQ" sz="3200" dirty="0" smtClean="0"/>
            </a:br>
            <a:r>
              <a:rPr lang="ar-IQ" sz="3200" dirty="0" smtClean="0"/>
              <a:t>1-التعبير الصريح(التعبير صراحة)</a:t>
            </a:r>
            <a:br>
              <a:rPr lang="ar-IQ" sz="3200" dirty="0" smtClean="0"/>
            </a:br>
            <a:r>
              <a:rPr lang="ar-IQ" sz="3200" dirty="0" smtClean="0"/>
              <a:t>2-التعبير الضمني (التعبير دلالة)</a:t>
            </a:r>
            <a:endParaRPr lang="ar-IQ" sz="3200" dirty="0"/>
          </a:p>
        </p:txBody>
      </p:sp>
      <p:sp>
        <p:nvSpPr>
          <p:cNvPr id="3" name="عنوان فرعي 2"/>
          <p:cNvSpPr>
            <a:spLocks noGrp="1"/>
          </p:cNvSpPr>
          <p:nvPr>
            <p:ph type="subTitle" idx="1"/>
          </p:nvPr>
        </p:nvSpPr>
        <p:spPr>
          <a:xfrm>
            <a:off x="214282" y="3643314"/>
            <a:ext cx="8715436" cy="3000396"/>
          </a:xfrm>
        </p:spPr>
        <p:txBody>
          <a:bodyPr>
            <a:normAutofit fontScale="92500" lnSpcReduction="20000"/>
          </a:bodyPr>
          <a:lstStyle/>
          <a:p>
            <a:pPr algn="r"/>
            <a:r>
              <a:rPr lang="ar-IQ" dirty="0" smtClean="0">
                <a:solidFill>
                  <a:schemeClr val="tx1"/>
                </a:solidFill>
              </a:rPr>
              <a:t>فالتعبير الصريح هو الإفصاح عن الإرادة بطريق واضح مباشر لا لبس فيه ولا غموض,ويكون بالأساليب التالية:-</a:t>
            </a:r>
          </a:p>
          <a:p>
            <a:pPr algn="r"/>
            <a:r>
              <a:rPr lang="ar-IQ" dirty="0" smtClean="0">
                <a:solidFill>
                  <a:schemeClr val="tx1"/>
                </a:solidFill>
              </a:rPr>
              <a:t>أ-اللفظ (المشافهة-اللسان)</a:t>
            </a:r>
          </a:p>
          <a:p>
            <a:pPr algn="r"/>
            <a:r>
              <a:rPr lang="ar-IQ" dirty="0" smtClean="0">
                <a:solidFill>
                  <a:schemeClr val="tx1"/>
                </a:solidFill>
              </a:rPr>
              <a:t>وهو تعبير عن الإرادة قولا (لفظا)ويكاد يكون أكثر الأساليب التعبير </a:t>
            </a:r>
            <a:r>
              <a:rPr lang="ar-IQ" dirty="0" smtClean="0">
                <a:solidFill>
                  <a:schemeClr val="tx1"/>
                </a:solidFill>
              </a:rPr>
              <a:t>شيوعا,وينبغي </a:t>
            </a:r>
            <a:r>
              <a:rPr lang="ar-IQ" dirty="0" err="1" smtClean="0">
                <a:solidFill>
                  <a:schemeClr val="tx1"/>
                </a:solidFill>
              </a:rPr>
              <a:t>ان</a:t>
            </a:r>
            <a:r>
              <a:rPr lang="ar-IQ" dirty="0" smtClean="0">
                <a:solidFill>
                  <a:schemeClr val="tx1"/>
                </a:solidFill>
              </a:rPr>
              <a:t> </a:t>
            </a:r>
            <a:r>
              <a:rPr lang="ar-IQ" dirty="0" smtClean="0">
                <a:solidFill>
                  <a:schemeClr val="tx1"/>
                </a:solidFill>
              </a:rPr>
              <a:t>يكون بصيغة قاطعة على اتجاه الإرادة لإحداث اثر قانوني ,وأفضل صيغ التعبير هي صيغة </a:t>
            </a:r>
            <a:r>
              <a:rPr lang="ar-IQ" dirty="0" smtClean="0">
                <a:solidFill>
                  <a:schemeClr val="tx1"/>
                </a:solidFill>
              </a:rPr>
              <a:t>الفعل </a:t>
            </a:r>
            <a:r>
              <a:rPr lang="ar-IQ" dirty="0" smtClean="0">
                <a:solidFill>
                  <a:schemeClr val="tx1"/>
                </a:solidFill>
              </a:rPr>
              <a:t>الماضي وهذا ما أشارة إليه المادة 77مدني عراقي </a:t>
            </a:r>
          </a:p>
          <a:p>
            <a:endParaRPr lang="ar-IQ" dirty="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9"/>
            <a:ext cx="8572560" cy="6143667"/>
          </a:xfrm>
        </p:spPr>
        <p:txBody>
          <a:bodyPr>
            <a:normAutofit/>
          </a:bodyPr>
          <a:lstStyle/>
          <a:p>
            <a:pPr algn="r"/>
            <a:r>
              <a:rPr lang="ar-IQ" sz="3600" dirty="0" smtClean="0"/>
              <a:t>ب-الكتابة وهو التعبير عن الإرادة كتابة ويعد هذا الاسلوب تاليا </a:t>
            </a:r>
            <a:r>
              <a:rPr lang="ar-IQ" sz="3600" dirty="0" err="1" smtClean="0"/>
              <a:t>لللفظ</a:t>
            </a:r>
            <a:r>
              <a:rPr lang="ar-IQ" sz="3600" dirty="0" smtClean="0"/>
              <a:t> </a:t>
            </a:r>
            <a:r>
              <a:rPr lang="ar-IQ" sz="3600" dirty="0" smtClean="0"/>
              <a:t>فكثير من العقود اليوم تبرم عن طريق الكتابة كماهو الحال في التعاقد عن طريق المراسلة.</a:t>
            </a:r>
            <a:br>
              <a:rPr lang="ar-IQ" sz="3600" dirty="0" smtClean="0"/>
            </a:br>
            <a:r>
              <a:rPr lang="ar-IQ" sz="3600" dirty="0" err="1" smtClean="0"/>
              <a:t>جـ</a:t>
            </a:r>
            <a:r>
              <a:rPr lang="ar-IQ" sz="3600" dirty="0" smtClean="0"/>
              <a:t>-</a:t>
            </a:r>
            <a:r>
              <a:rPr lang="ar-IQ" sz="3600" dirty="0" err="1" smtClean="0"/>
              <a:t>الاشارة</a:t>
            </a:r>
            <a:r>
              <a:rPr lang="ar-IQ" sz="3600" dirty="0" smtClean="0"/>
              <a:t> </a:t>
            </a:r>
            <a:r>
              <a:rPr lang="ar-IQ" sz="3600" dirty="0" smtClean="0"/>
              <a:t>الشائعة الاستعمال ولو أتت من غير الأخرس قد تأتي من شخص يتكلم ولكونها شائعة الاستعمال تعد وسيلة فعالة للتعبير عن الإرادة ,فهز الرأس عموديا دليل الموافقة وهزه أفقيا دليل الرفض.</a:t>
            </a:r>
            <a:endParaRPr lang="ar-IQ" sz="3600" dirty="0"/>
          </a:p>
        </p:txBody>
      </p:sp>
      <p:sp>
        <p:nvSpPr>
          <p:cNvPr id="3" name="عنوان فرعي 2"/>
          <p:cNvSpPr>
            <a:spLocks noGrp="1"/>
          </p:cNvSpPr>
          <p:nvPr>
            <p:ph type="subTitle" idx="1"/>
          </p:nvPr>
        </p:nvSpPr>
        <p:spPr>
          <a:xfrm>
            <a:off x="1371600" y="6357958"/>
            <a:ext cx="6400800" cy="285752"/>
          </a:xfrm>
        </p:spPr>
        <p:txBody>
          <a:bodyPr>
            <a:normAutofit fontScale="47500" lnSpcReduction="20000"/>
          </a:bodyPr>
          <a:lstStyle/>
          <a:p>
            <a:endParaRPr lang="ar-IQ" dirty="0"/>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1643073"/>
          </a:xfrm>
        </p:spPr>
        <p:txBody>
          <a:bodyPr>
            <a:normAutofit/>
          </a:bodyPr>
          <a:lstStyle/>
          <a:p>
            <a:pPr algn="r"/>
            <a:r>
              <a:rPr lang="ar-IQ" sz="3200" dirty="0" err="1" smtClean="0"/>
              <a:t>دـ</a:t>
            </a:r>
            <a:r>
              <a:rPr lang="ar-IQ" sz="3200" dirty="0" smtClean="0"/>
              <a:t> </a:t>
            </a:r>
            <a:r>
              <a:rPr lang="ar-IQ" sz="3200" dirty="0" smtClean="0"/>
              <a:t>أي </a:t>
            </a:r>
            <a:r>
              <a:rPr lang="ar-IQ" sz="3200" dirty="0" smtClean="0"/>
              <a:t>موقف اومسلك يتخذه الشخص ولا يفسر إلا انه تعبير صريح عن </a:t>
            </a:r>
            <a:r>
              <a:rPr lang="ar-IQ" sz="3200" dirty="0" err="1" smtClean="0"/>
              <a:t>الاراده</a:t>
            </a:r>
            <a:r>
              <a:rPr lang="ar-IQ" sz="3200" smtClean="0"/>
              <a:t> </a:t>
            </a:r>
            <a:r>
              <a:rPr lang="ar-IQ" sz="3200" smtClean="0"/>
              <a:t>,فوقوف </a:t>
            </a:r>
            <a:r>
              <a:rPr lang="ar-IQ" sz="3200" dirty="0" smtClean="0"/>
              <a:t>سائق التكسي في مناطق معينة إنما هو يعبر عن إرادته في التعاقد لنقل شخص من مكان لأخر,</a:t>
            </a:r>
            <a:endParaRPr lang="ar-IQ" sz="3200" dirty="0"/>
          </a:p>
        </p:txBody>
      </p:sp>
      <p:sp>
        <p:nvSpPr>
          <p:cNvPr id="3" name="عنوان فرعي 2"/>
          <p:cNvSpPr>
            <a:spLocks noGrp="1"/>
          </p:cNvSpPr>
          <p:nvPr>
            <p:ph type="subTitle" idx="1"/>
          </p:nvPr>
        </p:nvSpPr>
        <p:spPr>
          <a:xfrm>
            <a:off x="214282" y="1928802"/>
            <a:ext cx="8643998" cy="4643470"/>
          </a:xfrm>
        </p:spPr>
        <p:txBody>
          <a:bodyPr>
            <a:normAutofit/>
          </a:bodyPr>
          <a:lstStyle/>
          <a:p>
            <a:r>
              <a:rPr lang="ar-IQ" b="1" dirty="0" smtClean="0">
                <a:solidFill>
                  <a:schemeClr val="tx1"/>
                </a:solidFill>
              </a:rPr>
              <a:t>التعبير الضمني (دلالة)</a:t>
            </a:r>
          </a:p>
          <a:p>
            <a:pPr algn="r">
              <a:tabLst>
                <a:tab pos="4033838" algn="l"/>
              </a:tabLst>
            </a:pPr>
            <a:r>
              <a:rPr lang="ar-IQ" dirty="0" smtClean="0">
                <a:solidFill>
                  <a:schemeClr val="tx1"/>
                </a:solidFill>
              </a:rPr>
              <a:t>وهو تعبير عن الإرادة بطريق غير مباشر يستنتج من خلال ظروف التعاقد فلو بقي المستأجر في المأجور رغم انتهاء مدة الإيجار ولم يعترض على ذلك المؤجر فهذا يفسر ضمنا إنهما اراد تجديد العقد,ويكون في التجديد الضمني الإيجاب والقبول ضمنيا والأصل في التعبير أن يكون صريحا لأنه واضحا لا لبس فيه ولا غموض لذا نجد إن المشرع استلزم أحيانا التعبير الصريح وفضله على التعبير الضمني ,فما اشتراطه الشكلية لبعض العقود ماهو إلا دليلا بأنه اراد ان يعبر المتعاقدان عن إرادتهما تعبيرا صريحا.</a:t>
            </a:r>
          </a:p>
          <a:p>
            <a:endParaRPr lang="ar-IQ" dirty="0">
              <a:solidFill>
                <a:schemeClr val="tx1"/>
              </a:solidFill>
            </a:endParaRP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3100432"/>
          </a:xfrm>
        </p:spPr>
        <p:txBody>
          <a:bodyPr>
            <a:normAutofit/>
          </a:bodyPr>
          <a:lstStyle/>
          <a:p>
            <a:pPr algn="r"/>
            <a:r>
              <a:rPr lang="ar-IQ" sz="3600" dirty="0" smtClean="0"/>
              <a:t>وقد أشارت المادة 157 مدني إلى (لا عبرة للدلالة في مقابلة التصريح) أي إن الأصل في التعبير صراحة ولا يؤخذ بالتعبير دلالة,إلا إذا كان قد أنتج أثره لأنه حكم التصريح بعد الدلالة يهمل</a:t>
            </a:r>
            <a:endParaRPr lang="ar-IQ" sz="3600"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319</Words>
  <PresentationFormat>عرض على الشاشة (3:4)‏</PresentationFormat>
  <Paragraphs>18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المحاضرة الثامنة </vt:lpstr>
      <vt:lpstr>1- التراضي يقصد بالتراضي التطابق بين إرادتين او أكثر على إبرام عقد ولبحث التراضي لابد من الإشارة إلى فقرتين الأولى وجود التراضي الثانية صحة التراضي  وجود التراضي لما كانت الإرادة هي أساس ركن التراضي فلابد من وجودها أولا والتعبير عنها ثانيا:- </vt:lpstr>
      <vt:lpstr>الشريحة 3</vt:lpstr>
      <vt:lpstr>التعبير عن الإرادة:- الإرادة مسألة كامنة في النفس لا يعتد ولا يتعامل معها القانون إلا إذا أصبح لها مظهرا خارجيا محسوسا ,والتعبير عن الإرادة التعاقدية له طريقان : 1-التعبير الصريح(التعبير صراحة) 2-التعبير الضمني (التعبير دلالة)</vt:lpstr>
      <vt:lpstr>ب-الكتابة وهو التعبير عن الإرادة كتابة ويعد هذا الاسلوب تاليا لللفظ فكثير من العقود اليوم تبرم عن طريق الكتابة كماهو الحال في التعاقد عن طريق المراسلة. جـ-الاشارة الشائعة الاستعمال ولو أتت من غير الأخرس قد تأتي من شخص يتكلم ولكونها شائعة الاستعمال تعد وسيلة فعالة للتعبير عن الإرادة ,فهز الرأس عموديا دليل الموافقة وهزه أفقيا دليل الرفض.</vt:lpstr>
      <vt:lpstr>دـ أي موقف اومسلك يتخذه الشخص ولا يفسر إلا انه تعبير صريح عن الاراده ,فوقوف سائق التكسي في مناطق معينة إنما هو يعبر عن إرادته في التعاقد لنقل شخص من مكان لأخر,</vt:lpstr>
      <vt:lpstr>وقد أشارت المادة 157 مدني إلى (لا عبرة للدلالة في مقابلة التصريح) أي إن الأصل في التعبير صراحة ولا يؤخذ بالتعبير دلالة,إلا إذا كان قد أنتج أثره لأنه حكم التصريح بعد الدلالة يهمل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dc:title>
  <dc:creator>Malak-AL-Hob</dc:creator>
  <cp:lastModifiedBy>Malak-AL-Hob</cp:lastModifiedBy>
  <cp:revision>28</cp:revision>
  <dcterms:created xsi:type="dcterms:W3CDTF">2013-09-26T16:18:51Z</dcterms:created>
  <dcterms:modified xsi:type="dcterms:W3CDTF">2013-10-09T19:19:02Z</dcterms:modified>
</cp:coreProperties>
</file>