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11"/>
          </p:nvPr>
        </p:nvSpPr>
        <p:spPr/>
        <p:txBody>
          <a:bodyPr/>
          <a:lstStyle/>
          <a:p>
            <a:endParaRPr lang="ar-IQ" dirty="0"/>
          </a:p>
        </p:txBody>
      </p:sp>
      <p:sp>
        <p:nvSpPr>
          <p:cNvPr id="6" name="عنصر نائب لرقم الشريحة 5"/>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11"/>
          </p:nvPr>
        </p:nvSpPr>
        <p:spPr/>
        <p:txBody>
          <a:bodyPr/>
          <a:lstStyle/>
          <a:p>
            <a:endParaRPr lang="ar-IQ" dirty="0"/>
          </a:p>
        </p:txBody>
      </p:sp>
      <p:sp>
        <p:nvSpPr>
          <p:cNvPr id="6" name="عنصر نائب لرقم الشريحة 5"/>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11"/>
          </p:nvPr>
        </p:nvSpPr>
        <p:spPr/>
        <p:txBody>
          <a:bodyPr/>
          <a:lstStyle/>
          <a:p>
            <a:endParaRPr lang="ar-IQ" dirty="0"/>
          </a:p>
        </p:txBody>
      </p:sp>
      <p:sp>
        <p:nvSpPr>
          <p:cNvPr id="6" name="عنصر نائب لرقم الشريحة 5"/>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11"/>
          </p:nvPr>
        </p:nvSpPr>
        <p:spPr/>
        <p:txBody>
          <a:bodyPr/>
          <a:lstStyle/>
          <a:p>
            <a:endParaRPr lang="ar-IQ" dirty="0"/>
          </a:p>
        </p:txBody>
      </p:sp>
      <p:sp>
        <p:nvSpPr>
          <p:cNvPr id="6" name="عنصر نائب لرقم الشريحة 5"/>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11"/>
          </p:nvPr>
        </p:nvSpPr>
        <p:spPr/>
        <p:txBody>
          <a:bodyPr/>
          <a:lstStyle/>
          <a:p>
            <a:endParaRPr lang="ar-IQ" dirty="0"/>
          </a:p>
        </p:txBody>
      </p:sp>
      <p:sp>
        <p:nvSpPr>
          <p:cNvPr id="6" name="عنصر نائب لرقم الشريحة 5"/>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6" name="عنصر نائب للتذييل 5"/>
          <p:cNvSpPr>
            <a:spLocks noGrp="1"/>
          </p:cNvSpPr>
          <p:nvPr>
            <p:ph type="ftr" sz="quarter" idx="11"/>
          </p:nvPr>
        </p:nvSpPr>
        <p:spPr/>
        <p:txBody>
          <a:bodyPr/>
          <a:lstStyle/>
          <a:p>
            <a:endParaRPr lang="ar-IQ" dirty="0"/>
          </a:p>
        </p:txBody>
      </p:sp>
      <p:sp>
        <p:nvSpPr>
          <p:cNvPr id="7" name="عنصر نائب لرقم الشريحة 6"/>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8" name="عنصر نائب للتذييل 7"/>
          <p:cNvSpPr>
            <a:spLocks noGrp="1"/>
          </p:cNvSpPr>
          <p:nvPr>
            <p:ph type="ftr" sz="quarter" idx="11"/>
          </p:nvPr>
        </p:nvSpPr>
        <p:spPr/>
        <p:txBody>
          <a:bodyPr/>
          <a:lstStyle/>
          <a:p>
            <a:endParaRPr lang="ar-IQ" dirty="0"/>
          </a:p>
        </p:txBody>
      </p:sp>
      <p:sp>
        <p:nvSpPr>
          <p:cNvPr id="9" name="عنصر نائب لرقم الشريحة 8"/>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4" name="عنصر نائب للتذييل 3"/>
          <p:cNvSpPr>
            <a:spLocks noGrp="1"/>
          </p:cNvSpPr>
          <p:nvPr>
            <p:ph type="ftr" sz="quarter" idx="11"/>
          </p:nvPr>
        </p:nvSpPr>
        <p:spPr/>
        <p:txBody>
          <a:bodyPr/>
          <a:lstStyle/>
          <a:p>
            <a:endParaRPr lang="ar-IQ" dirty="0"/>
          </a:p>
        </p:txBody>
      </p:sp>
      <p:sp>
        <p:nvSpPr>
          <p:cNvPr id="5" name="عنصر نائب لرقم الشريحة 4"/>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3" name="عنصر نائب للتذييل 2"/>
          <p:cNvSpPr>
            <a:spLocks noGrp="1"/>
          </p:cNvSpPr>
          <p:nvPr>
            <p:ph type="ftr" sz="quarter" idx="11"/>
          </p:nvPr>
        </p:nvSpPr>
        <p:spPr/>
        <p:txBody>
          <a:bodyPr/>
          <a:lstStyle/>
          <a:p>
            <a:endParaRPr lang="ar-IQ" dirty="0"/>
          </a:p>
        </p:txBody>
      </p:sp>
      <p:sp>
        <p:nvSpPr>
          <p:cNvPr id="4" name="عنصر نائب لرقم الشريحة 3"/>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6" name="عنصر نائب للتذييل 5"/>
          <p:cNvSpPr>
            <a:spLocks noGrp="1"/>
          </p:cNvSpPr>
          <p:nvPr>
            <p:ph type="ftr" sz="quarter" idx="11"/>
          </p:nvPr>
        </p:nvSpPr>
        <p:spPr/>
        <p:txBody>
          <a:bodyPr/>
          <a:lstStyle/>
          <a:p>
            <a:endParaRPr lang="ar-IQ" dirty="0"/>
          </a:p>
        </p:txBody>
      </p:sp>
      <p:sp>
        <p:nvSpPr>
          <p:cNvPr id="7" name="عنصر نائب لرقم الشريحة 6"/>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B018A63-CA3B-4517-9F96-E790B8222B70}" type="datetimeFigureOut">
              <a:rPr lang="ar-IQ" smtClean="0"/>
              <a:pPr/>
              <a:t>05/12/1434</a:t>
            </a:fld>
            <a:endParaRPr lang="ar-IQ" dirty="0"/>
          </a:p>
        </p:txBody>
      </p:sp>
      <p:sp>
        <p:nvSpPr>
          <p:cNvPr id="6" name="عنصر نائب للتذييل 5"/>
          <p:cNvSpPr>
            <a:spLocks noGrp="1"/>
          </p:cNvSpPr>
          <p:nvPr>
            <p:ph type="ftr" sz="quarter" idx="11"/>
          </p:nvPr>
        </p:nvSpPr>
        <p:spPr/>
        <p:txBody>
          <a:bodyPr/>
          <a:lstStyle/>
          <a:p>
            <a:endParaRPr lang="ar-IQ" dirty="0"/>
          </a:p>
        </p:txBody>
      </p:sp>
      <p:sp>
        <p:nvSpPr>
          <p:cNvPr id="7" name="عنصر نائب لرقم الشريحة 6"/>
          <p:cNvSpPr>
            <a:spLocks noGrp="1"/>
          </p:cNvSpPr>
          <p:nvPr>
            <p:ph type="sldNum" sz="quarter" idx="12"/>
          </p:nvPr>
        </p:nvSpPr>
        <p:spPr/>
        <p:txBody>
          <a:bodyPr/>
          <a:lstStyle/>
          <a:p>
            <a:fld id="{C3C4B6DE-0036-4451-B92B-CE398DDCD41E}" type="slidenum">
              <a:rPr lang="ar-IQ" smtClean="0"/>
              <a:pPr/>
              <a:t>‹#›</a:t>
            </a:fld>
            <a:endParaRPr lang="ar-IQ" dirty="0"/>
          </a:p>
        </p:txBody>
      </p:sp>
    </p:spTree>
  </p:cSld>
  <p:clrMapOvr>
    <a:masterClrMapping/>
  </p:clrMapOvr>
  <p:transition spd="slow">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5400000" scaled="0"/>
          <a:tileRect/>
        </a:grad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B018A63-CA3B-4517-9F96-E790B8222B70}" type="datetimeFigureOut">
              <a:rPr lang="ar-IQ" smtClean="0"/>
              <a:pPr/>
              <a:t>05/12/1434</a:t>
            </a:fld>
            <a:endParaRPr lang="ar-IQ"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3C4B6DE-0036-4451-B92B-CE398DDCD41E}" type="slidenum">
              <a:rPr lang="ar-IQ" smtClean="0"/>
              <a:pPr/>
              <a:t>‹#›</a:t>
            </a:fld>
            <a:endParaRPr lang="ar-IQ"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643998" cy="857256"/>
          </a:xfrm>
        </p:spPr>
        <p:txBody>
          <a:bodyPr>
            <a:normAutofit/>
          </a:bodyPr>
          <a:lstStyle/>
          <a:p>
            <a:r>
              <a:rPr lang="ar-IQ" sz="4000" dirty="0" smtClean="0">
                <a:latin typeface="Andalus" pitchFamily="18" charset="-78"/>
                <a:cs typeface="Andalus" pitchFamily="18" charset="-78"/>
              </a:rPr>
              <a:t>المحاضرة السابعة</a:t>
            </a:r>
            <a:endParaRPr lang="ar-IQ" sz="4000" dirty="0">
              <a:latin typeface="Andalus" pitchFamily="18" charset="-78"/>
              <a:cs typeface="Andalus" pitchFamily="18" charset="-78"/>
            </a:endParaRPr>
          </a:p>
        </p:txBody>
      </p:sp>
      <p:sp>
        <p:nvSpPr>
          <p:cNvPr id="3" name="عنوان فرعي 2"/>
          <p:cNvSpPr>
            <a:spLocks noGrp="1"/>
          </p:cNvSpPr>
          <p:nvPr>
            <p:ph type="subTitle" idx="1"/>
          </p:nvPr>
        </p:nvSpPr>
        <p:spPr>
          <a:xfrm>
            <a:off x="285720" y="1357298"/>
            <a:ext cx="8643998" cy="5214974"/>
          </a:xfrm>
        </p:spPr>
        <p:txBody>
          <a:bodyPr/>
          <a:lstStyle/>
          <a:p>
            <a:pPr algn="r"/>
            <a:r>
              <a:rPr lang="ar-IQ" sz="3600" b="1" dirty="0" smtClean="0">
                <a:solidFill>
                  <a:schemeClr val="tx1"/>
                </a:solidFill>
                <a:latin typeface="Andalus" pitchFamily="18" charset="-78"/>
                <a:cs typeface="Andalus" pitchFamily="18" charset="-78"/>
              </a:rPr>
              <a:t>أنواع العقود من حيث توفر عنصر الاحتمال </a:t>
            </a:r>
          </a:p>
          <a:p>
            <a:pPr algn="r"/>
            <a:r>
              <a:rPr lang="ar-IQ" dirty="0" smtClean="0">
                <a:solidFill>
                  <a:schemeClr val="tx1"/>
                </a:solidFill>
              </a:rPr>
              <a:t>العقد المحدد والعقد الاحتمالي :-</a:t>
            </a:r>
          </a:p>
          <a:p>
            <a:pPr algn="r"/>
            <a:r>
              <a:rPr lang="ar-IQ" b="1" u="sng" dirty="0" smtClean="0">
                <a:solidFill>
                  <a:schemeClr val="tx1"/>
                </a:solidFill>
              </a:rPr>
              <a:t>العقد المحدد </a:t>
            </a:r>
            <a:r>
              <a:rPr lang="ar-IQ" dirty="0" smtClean="0">
                <a:solidFill>
                  <a:schemeClr val="tx1"/>
                </a:solidFill>
              </a:rPr>
              <a:t>هو ذلك العقد الذي يستطيع فيه المتعاقد أن يحدد لحظة التعاقد مقدار ما أعطى ومقدار ما اخذ أي يستطيع تحديد مركزه المالي هل هو ربح أم خسر كالبيع .</a:t>
            </a:r>
          </a:p>
          <a:p>
            <a:pPr algn="r"/>
            <a:r>
              <a:rPr lang="ar-IQ" b="1" u="sng" dirty="0" smtClean="0">
                <a:solidFill>
                  <a:prstClr val="black"/>
                </a:solidFill>
                <a:ea typeface="+mj-ea"/>
                <a:cs typeface="Times New Roman"/>
              </a:rPr>
              <a:t>العقد الاحتمالي </a:t>
            </a:r>
            <a:r>
              <a:rPr lang="ar-IQ" dirty="0" smtClean="0">
                <a:solidFill>
                  <a:prstClr val="black"/>
                </a:solidFill>
                <a:ea typeface="+mj-ea"/>
                <a:cs typeface="Times New Roman"/>
              </a:rPr>
              <a:t>هو ذلك العقد الذي لايستطيع فيه المتعاقد أن يحدد لحظة التعاقد مقدار ما أعطى ولامقدار مااخذ وإذا استطاع أن يحدد مقدار مااعطى فلايستطيع أن يحدد مقدار ما سياخذه ومثال ذلك عقد التامين وعقد البيع بثمن على شكل إيراد مرتب .</a:t>
            </a:r>
            <a:endParaRPr lang="ar-IQ" dirty="0"/>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500" accel="50000" decel="50000" autoRev="1" fill="hold">
                                          <p:stCondLst>
                                            <p:cond delay="0"/>
                                          </p:stCondLst>
                                        </p:cTn>
                                        <p:tgtEl>
                                          <p:spTgt spid="2"/>
                                        </p:tgtEl>
                                        <p:attrNameLst>
                                          <p:attrName>ppt_x</p:attrName>
                                          <p:attrName>ppt_y</p:attrName>
                                        </p:attrNameLst>
                                      </p:cBhvr>
                                    </p:animMotion>
                                    <p:animRot by="1500000">
                                      <p:cBhvr>
                                        <p:cTn id="7" dur="250" fill="hold">
                                          <p:stCondLst>
                                            <p:cond delay="0"/>
                                          </p:stCondLst>
                                        </p:cTn>
                                        <p:tgtEl>
                                          <p:spTgt spid="2"/>
                                        </p:tgtEl>
                                        <p:attrNameLst>
                                          <p:attrName>r</p:attrName>
                                        </p:attrNameLst>
                                      </p:cBhvr>
                                    </p:animRot>
                                    <p:animRot by="-1500000">
                                      <p:cBhvr>
                                        <p:cTn id="8" dur="250" fill="hold">
                                          <p:stCondLst>
                                            <p:cond delay="250"/>
                                          </p:stCondLst>
                                        </p:cTn>
                                        <p:tgtEl>
                                          <p:spTgt spid="2"/>
                                        </p:tgtEl>
                                        <p:attrNameLst>
                                          <p:attrName>r</p:attrName>
                                        </p:attrNameLst>
                                      </p:cBhvr>
                                    </p:animRot>
                                    <p:animRot by="-1500000">
                                      <p:cBhvr>
                                        <p:cTn id="9" dur="250" fill="hold">
                                          <p:stCondLst>
                                            <p:cond delay="500"/>
                                          </p:stCondLst>
                                        </p:cTn>
                                        <p:tgtEl>
                                          <p:spTgt spid="2"/>
                                        </p:tgtEl>
                                        <p:attrNameLst>
                                          <p:attrName>r</p:attrName>
                                        </p:attrNameLst>
                                      </p:cBhvr>
                                    </p:animRot>
                                    <p:animRot by="1500000">
                                      <p:cBhvr>
                                        <p:cTn id="10" dur="250" fill="hold">
                                          <p:stCondLst>
                                            <p:cond delay="75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572560" cy="3786214"/>
          </a:xfrm>
        </p:spPr>
        <p:txBody>
          <a:bodyPr>
            <a:noAutofit/>
          </a:bodyPr>
          <a:lstStyle/>
          <a:p>
            <a:pPr algn="r"/>
            <a:r>
              <a:rPr lang="ar-IQ" sz="3200" b="1" u="sng" dirty="0" smtClean="0"/>
              <a:t>أهمية التمييز بين العقدين </a:t>
            </a:r>
            <a:r>
              <a:rPr lang="ar-IQ" sz="3200" dirty="0" smtClean="0"/>
              <a:t/>
            </a:r>
            <a:br>
              <a:rPr lang="ar-IQ" sz="3200" dirty="0" smtClean="0"/>
            </a:br>
            <a:r>
              <a:rPr lang="ar-IQ" sz="3200" dirty="0" smtClean="0"/>
              <a:t>تبدو للتمييز بين العقدين أهمية في النواحي التالية :-</a:t>
            </a:r>
            <a:br>
              <a:rPr lang="ar-IQ" sz="3200" dirty="0" smtClean="0"/>
            </a:br>
            <a:r>
              <a:rPr lang="ar-IQ" sz="3200" b="1" dirty="0" smtClean="0"/>
              <a:t>1- من حيث توفر عنصر الاحتمال </a:t>
            </a:r>
            <a:r>
              <a:rPr lang="ar-IQ" sz="3200" smtClean="0"/>
              <a:t/>
            </a:r>
            <a:br>
              <a:rPr lang="ar-IQ" sz="3200" smtClean="0"/>
            </a:br>
            <a:r>
              <a:rPr lang="ar-IQ" sz="3200" smtClean="0"/>
              <a:t>عنصر </a:t>
            </a:r>
            <a:r>
              <a:rPr lang="ar-IQ" sz="3200" dirty="0" smtClean="0"/>
              <a:t>الاحتمال ركنا في العقد الاحتمالي فإذا تخلف كان العقد باطلا بينما لا يعد كذلك في العقد المحدد ففي عقد التأمين ينبغي أن يكون الخطر احتماليا فإذا كان نادرا او أكيد الوقوع فلا يجوز التامين ضده.</a:t>
            </a:r>
            <a:br>
              <a:rPr lang="ar-IQ" sz="3200" dirty="0" smtClean="0"/>
            </a:br>
            <a:endParaRPr lang="ar-IQ" sz="3200" dirty="0"/>
          </a:p>
        </p:txBody>
      </p:sp>
      <p:sp>
        <p:nvSpPr>
          <p:cNvPr id="3" name="عنوان فرعي 2"/>
          <p:cNvSpPr>
            <a:spLocks noGrp="1"/>
          </p:cNvSpPr>
          <p:nvPr>
            <p:ph type="subTitle" idx="1"/>
          </p:nvPr>
        </p:nvSpPr>
        <p:spPr>
          <a:xfrm>
            <a:off x="214282" y="4000504"/>
            <a:ext cx="8643998" cy="2500330"/>
          </a:xfrm>
        </p:spPr>
        <p:txBody>
          <a:bodyPr>
            <a:normAutofit/>
          </a:bodyPr>
          <a:lstStyle/>
          <a:p>
            <a:pPr algn="r"/>
            <a:r>
              <a:rPr lang="ar-IQ" b="1" dirty="0" smtClean="0">
                <a:solidFill>
                  <a:prstClr val="black"/>
                </a:solidFill>
                <a:cs typeface="Times New Roman"/>
              </a:rPr>
              <a:t>2-العقد الاحتمالي :-</a:t>
            </a:r>
            <a:r>
              <a:rPr lang="ar-IQ" dirty="0" smtClean="0">
                <a:solidFill>
                  <a:prstClr val="black"/>
                </a:solidFill>
                <a:cs typeface="Times New Roman"/>
              </a:rPr>
              <a:t>لا يتأثر بالغبن خلافا للعقد المحدد.</a:t>
            </a:r>
            <a:br>
              <a:rPr lang="ar-IQ" dirty="0" smtClean="0">
                <a:solidFill>
                  <a:prstClr val="black"/>
                </a:solidFill>
                <a:cs typeface="Times New Roman"/>
              </a:rPr>
            </a:br>
            <a:r>
              <a:rPr lang="ar-IQ" dirty="0" smtClean="0">
                <a:solidFill>
                  <a:prstClr val="black"/>
                </a:solidFill>
                <a:cs typeface="Times New Roman"/>
              </a:rPr>
              <a:t>3- </a:t>
            </a:r>
            <a:r>
              <a:rPr lang="ar-IQ" b="1" dirty="0" smtClean="0">
                <a:solidFill>
                  <a:prstClr val="black"/>
                </a:solidFill>
                <a:cs typeface="Times New Roman"/>
              </a:rPr>
              <a:t>لاينظر المشرع عادة بارتياح للعقد الاحتمالي </a:t>
            </a:r>
            <a:r>
              <a:rPr lang="ar-IQ" dirty="0" smtClean="0">
                <a:solidFill>
                  <a:prstClr val="black"/>
                </a:solidFill>
                <a:cs typeface="Times New Roman"/>
              </a:rPr>
              <a:t>لذلك نجد إن المادة 975 مدني نصت(يكون باطلا كل اتفاق خاص بمقامرة او رهان)</a:t>
            </a:r>
            <a:endParaRPr lang="ar-IQ" dirty="0" smtClean="0"/>
          </a:p>
          <a:p>
            <a:pPr algn="r"/>
            <a:endParaRPr lang="ar-IQ" dirty="0"/>
          </a:p>
        </p:txBody>
      </p:sp>
    </p:spTree>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2928957"/>
          </a:xfrm>
        </p:spPr>
        <p:txBody>
          <a:bodyPr>
            <a:normAutofit fontScale="90000"/>
          </a:bodyPr>
          <a:lstStyle/>
          <a:p>
            <a:pPr algn="r"/>
            <a:r>
              <a:rPr lang="ar-IQ" sz="3600" dirty="0" smtClean="0"/>
              <a:t>أنواع العقود من حيث تنظيم المشرع لها</a:t>
            </a:r>
            <a:br>
              <a:rPr lang="ar-IQ" sz="3600" dirty="0" smtClean="0"/>
            </a:br>
            <a:r>
              <a:rPr lang="ar-IQ" sz="3600" dirty="0" smtClean="0"/>
              <a:t>العقد المسمى وغير المسمى:-</a:t>
            </a:r>
            <a:br>
              <a:rPr lang="ar-IQ" sz="3600" dirty="0" smtClean="0"/>
            </a:br>
            <a:r>
              <a:rPr lang="ar-IQ" sz="3600" b="1" dirty="0" smtClean="0"/>
              <a:t>العقد المسمى :-</a:t>
            </a:r>
            <a:r>
              <a:rPr lang="ar-IQ" sz="3600" dirty="0" smtClean="0"/>
              <a:t>هو ذلك العقد الذي نظمه المشرع بنصوص قانونية خاصة به وتطبق على المنازعات التي تنشأ بين أطرافه , والعقود المسماة وارده في القانون المدني على طوائف خمس :</a:t>
            </a:r>
            <a:r>
              <a:rPr lang="ar-IQ" dirty="0" smtClean="0"/>
              <a:t/>
            </a:r>
            <a:br>
              <a:rPr lang="ar-IQ" dirty="0" smtClean="0"/>
            </a:br>
            <a:endParaRPr lang="ar-IQ" dirty="0"/>
          </a:p>
        </p:txBody>
      </p:sp>
      <p:sp>
        <p:nvSpPr>
          <p:cNvPr id="3" name="عنوان فرعي 2"/>
          <p:cNvSpPr>
            <a:spLocks noGrp="1"/>
          </p:cNvSpPr>
          <p:nvPr>
            <p:ph type="subTitle" idx="1"/>
          </p:nvPr>
        </p:nvSpPr>
        <p:spPr>
          <a:xfrm>
            <a:off x="357158" y="3000372"/>
            <a:ext cx="8572560" cy="2638428"/>
          </a:xfrm>
        </p:spPr>
        <p:txBody>
          <a:bodyPr>
            <a:normAutofit/>
          </a:bodyPr>
          <a:lstStyle/>
          <a:p>
            <a:pPr algn="r"/>
            <a:r>
              <a:rPr lang="ar-IQ" b="1" dirty="0" smtClean="0">
                <a:solidFill>
                  <a:schemeClr val="tx1"/>
                </a:solidFill>
              </a:rPr>
              <a:t>الطائفة الأولى:-</a:t>
            </a:r>
            <a:r>
              <a:rPr lang="ar-IQ" dirty="0" smtClean="0">
                <a:solidFill>
                  <a:schemeClr val="tx1"/>
                </a:solidFill>
              </a:rPr>
              <a:t>العقود الواردة على الملكية (الناقلة للملكية) او التمليكات وهي البيع –المقايضة –الهبة-القرض-الدخل الدائم –الصلح</a:t>
            </a:r>
            <a:br>
              <a:rPr lang="ar-IQ" dirty="0" smtClean="0">
                <a:solidFill>
                  <a:schemeClr val="tx1"/>
                </a:solidFill>
              </a:rPr>
            </a:br>
            <a:r>
              <a:rPr lang="ar-IQ" b="1" dirty="0" smtClean="0">
                <a:solidFill>
                  <a:schemeClr val="tx1"/>
                </a:solidFill>
              </a:rPr>
              <a:t>الطائفة الثانية:-</a:t>
            </a:r>
            <a:r>
              <a:rPr lang="ar-IQ" dirty="0" smtClean="0">
                <a:solidFill>
                  <a:schemeClr val="tx1"/>
                </a:solidFill>
              </a:rPr>
              <a:t>العقود الواردة على الانتفاع بالشيء ومثالها الإيجار –العارية</a:t>
            </a:r>
            <a:endParaRPr lang="ar-IQ" dirty="0">
              <a:solidFill>
                <a:schemeClr val="tx1"/>
              </a:solidFill>
            </a:endParaRPr>
          </a:p>
        </p:txBody>
      </p:sp>
    </p:spTree>
  </p:cSld>
  <p:clrMapOvr>
    <a:masterClrMapping/>
  </p:clrMapOvr>
  <p:transition spd="slow">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572560" cy="2571767"/>
          </a:xfrm>
        </p:spPr>
        <p:txBody>
          <a:bodyPr>
            <a:noAutofit/>
          </a:bodyPr>
          <a:lstStyle/>
          <a:p>
            <a:pPr algn="r"/>
            <a:r>
              <a:rPr lang="ar-IQ" sz="3200" b="1" dirty="0" smtClean="0"/>
              <a:t>الطائفة الثالثة:-</a:t>
            </a:r>
            <a:r>
              <a:rPr lang="ar-IQ" sz="3200" dirty="0" smtClean="0"/>
              <a:t>العقود الواردة على العمل ومثالها المقاولة-الوكالة –الوديعة –العمل</a:t>
            </a:r>
            <a:br>
              <a:rPr lang="ar-IQ" sz="3200" dirty="0" smtClean="0"/>
            </a:br>
            <a:r>
              <a:rPr lang="ar-IQ" sz="3200" b="1" dirty="0" smtClean="0"/>
              <a:t>الطائفة الرابعة:-</a:t>
            </a:r>
            <a:r>
              <a:rPr lang="ar-IQ" sz="3200" dirty="0" smtClean="0"/>
              <a:t>العقود الاحتمالية ومثالها عقد التأمين </a:t>
            </a:r>
            <a:br>
              <a:rPr lang="ar-IQ" sz="3200" dirty="0" smtClean="0"/>
            </a:br>
            <a:r>
              <a:rPr lang="ar-IQ" sz="3200" b="1" dirty="0" smtClean="0"/>
              <a:t>الطائفة الخامسة:-</a:t>
            </a:r>
            <a:r>
              <a:rPr lang="ar-IQ" sz="3200" dirty="0" smtClean="0"/>
              <a:t>عقود الضمان (التوثيقات)ومثالها الكفالة والحوالة </a:t>
            </a:r>
            <a:br>
              <a:rPr lang="ar-IQ" sz="3200" dirty="0" smtClean="0"/>
            </a:br>
            <a:endParaRPr lang="ar-IQ" sz="3200" dirty="0"/>
          </a:p>
        </p:txBody>
      </p:sp>
      <p:sp>
        <p:nvSpPr>
          <p:cNvPr id="3" name="عنوان فرعي 2"/>
          <p:cNvSpPr>
            <a:spLocks noGrp="1"/>
          </p:cNvSpPr>
          <p:nvPr>
            <p:ph type="subTitle" idx="1"/>
          </p:nvPr>
        </p:nvSpPr>
        <p:spPr>
          <a:xfrm>
            <a:off x="357158" y="3000372"/>
            <a:ext cx="8429684" cy="3571900"/>
          </a:xfrm>
        </p:spPr>
        <p:txBody>
          <a:bodyPr>
            <a:normAutofit fontScale="92500" lnSpcReduction="10000"/>
          </a:bodyPr>
          <a:lstStyle/>
          <a:p>
            <a:pPr algn="r"/>
            <a:r>
              <a:rPr lang="ar-IQ" b="1" dirty="0" smtClean="0">
                <a:solidFill>
                  <a:schemeClr val="tx1"/>
                </a:solidFill>
              </a:rPr>
              <a:t>العقد غير المسمى :-</a:t>
            </a:r>
            <a:r>
              <a:rPr lang="ar-IQ" dirty="0" smtClean="0">
                <a:solidFill>
                  <a:schemeClr val="tx1"/>
                </a:solidFill>
              </a:rPr>
              <a:t>هو ذلك العقد الذي لم ينظمه المشرع بنصوص خاصة إما لقلة أهميتها او كونها مزيجا من عدة عقود ومثالها عقد الفندقة وعقد العلاج الطبي </a:t>
            </a:r>
          </a:p>
          <a:p>
            <a:pPr algn="r"/>
            <a:r>
              <a:rPr lang="ar-IQ" sz="3600" b="1" u="sng" dirty="0" smtClean="0">
                <a:solidFill>
                  <a:schemeClr val="tx1"/>
                </a:solidFill>
              </a:rPr>
              <a:t>أهمية التمييز</a:t>
            </a:r>
          </a:p>
          <a:p>
            <a:pPr algn="r"/>
            <a:r>
              <a:rPr lang="ar-IQ" sz="3600" dirty="0" smtClean="0">
                <a:solidFill>
                  <a:schemeClr val="tx1"/>
                </a:solidFill>
              </a:rPr>
              <a:t>إذا كان العقد مسمى فتطبق بصدده النصوص القانونية الواردة بشأنه وإذا كان العقد غير مسمى فيبقى خاضعا للقواعد العامة في نظرية الالتزام.</a:t>
            </a:r>
            <a:endParaRPr lang="ar-IQ" sz="3600" dirty="0">
              <a:solidFill>
                <a:schemeClr val="tx1"/>
              </a:solidFill>
            </a:endParaRPr>
          </a:p>
        </p:txBody>
      </p:sp>
    </p:spTree>
  </p:cSld>
  <p:clrMapOvr>
    <a:masterClrMapping/>
  </p:clrMapOvr>
  <p:transition spd="slow">
    <p:cover dir="r"/>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196</Words>
  <Application>Microsoft Office PowerPoint</Application>
  <PresentationFormat>عرض على الشاشة (3:4)‏</PresentationFormat>
  <Paragraphs>13</Paragraphs>
  <Slides>4</Slides>
  <Notes>0</Notes>
  <HiddenSlides>0</HiddenSlides>
  <MMClips>0</MMClips>
  <ScaleCrop>false</ScaleCrop>
  <HeadingPairs>
    <vt:vector size="4" baseType="variant">
      <vt:variant>
        <vt:lpstr>سمة</vt:lpstr>
      </vt:variant>
      <vt:variant>
        <vt:i4>1</vt:i4>
      </vt:variant>
      <vt:variant>
        <vt:lpstr>عناوين الشرائح</vt:lpstr>
      </vt:variant>
      <vt:variant>
        <vt:i4>4</vt:i4>
      </vt:variant>
    </vt:vector>
  </HeadingPairs>
  <TitlesOfParts>
    <vt:vector size="5" baseType="lpstr">
      <vt:lpstr>سمة Office</vt:lpstr>
      <vt:lpstr>المحاضرة السابعة</vt:lpstr>
      <vt:lpstr>أهمية التمييز بين العقدين  تبدو للتمييز بين العقدين أهمية في النواحي التالية :- 1- من حيث توفر عنصر الاحتمال  عنصر الاحتمال ركنا في العقد الاحتمالي فإذا تخلف كان العقد باطلا بينما لا يعد كذلك في العقد المحدد ففي عقد التأمين ينبغي أن يكون الخطر احتماليا فإذا كان نادرا او أكيد الوقوع فلا يجوز التامين ضده. </vt:lpstr>
      <vt:lpstr>أنواع العقود من حيث تنظيم المشرع لها العقد المسمى وغير المسمى:- العقد المسمى :-هو ذلك العقد الذي نظمه المشرع بنصوص قانونية خاصة به وتطبق على المنازعات التي تنشأ بين أطرافه , والعقود المسماة وارده في القانون المدني على طوائف خمس : </vt:lpstr>
      <vt:lpstr>الطائفة الثالثة:-العقود الواردة على العمل ومثالها المقاولة-الوكالة –الوديعة –العمل الطائفة الرابعة:-العقود الاحتمالية ومثالها عقد التأمين  الطائفة الخامسة:-عقود الضمان (التوثيقات)ومثالها الكفالة والحوالة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السابعة</dc:title>
  <dc:creator>Malak-AL-Hob</dc:creator>
  <cp:lastModifiedBy>Malak-AL-Hob</cp:lastModifiedBy>
  <cp:revision>30</cp:revision>
  <dcterms:created xsi:type="dcterms:W3CDTF">2013-09-26T15:04:32Z</dcterms:created>
  <dcterms:modified xsi:type="dcterms:W3CDTF">2013-10-09T19:12:14Z</dcterms:modified>
</cp:coreProperties>
</file>