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59" d="100"/>
          <a:sy n="59" d="100"/>
        </p:scale>
        <p:origin x="-1590"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25/11/1434</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25/11/1434</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285728"/>
            <a:ext cx="7772400" cy="1571612"/>
          </a:xfrm>
        </p:spPr>
        <p:txBody>
          <a:bodyPr>
            <a:noAutofit/>
          </a:bodyPr>
          <a:lstStyle/>
          <a:p>
            <a:r>
              <a:rPr lang="ar-IQ" sz="3200" b="1" dirty="0" smtClean="0"/>
              <a:t>المحاضرة الرابعة</a:t>
            </a:r>
            <a:br>
              <a:rPr lang="ar-IQ" sz="3200" b="1" dirty="0" smtClean="0"/>
            </a:br>
            <a:r>
              <a:rPr lang="ar-IQ" sz="3200" b="1" dirty="0" smtClean="0"/>
              <a:t>رابعا:-الالتزام بنتيجة والالتزام بوسيلة</a:t>
            </a:r>
            <a:br>
              <a:rPr lang="ar-IQ" sz="3200" b="1" dirty="0" smtClean="0"/>
            </a:br>
            <a:r>
              <a:rPr lang="ar-IQ" sz="3200" b="1" dirty="0" smtClean="0"/>
              <a:t>الالتزام بنتيجة (الالتزام  المحدد )</a:t>
            </a:r>
            <a:br>
              <a:rPr lang="ar-IQ" sz="3200" b="1" dirty="0" smtClean="0"/>
            </a:br>
            <a:endParaRPr lang="ar-IQ" sz="3200" b="1" dirty="0"/>
          </a:p>
        </p:txBody>
      </p:sp>
      <p:sp>
        <p:nvSpPr>
          <p:cNvPr id="3" name="عنوان فرعي 2"/>
          <p:cNvSpPr>
            <a:spLocks noGrp="1"/>
          </p:cNvSpPr>
          <p:nvPr>
            <p:ph type="subTitle" idx="1"/>
          </p:nvPr>
        </p:nvSpPr>
        <p:spPr>
          <a:xfrm>
            <a:off x="285720" y="1857364"/>
            <a:ext cx="8501122" cy="4429156"/>
          </a:xfrm>
        </p:spPr>
        <p:txBody>
          <a:bodyPr>
            <a:normAutofit/>
          </a:bodyPr>
          <a:lstStyle/>
          <a:p>
            <a:pPr algn="r"/>
            <a:r>
              <a:rPr lang="ar-IQ" sz="2800" dirty="0" smtClean="0">
                <a:solidFill>
                  <a:schemeClr val="tx1"/>
                </a:solidFill>
              </a:rPr>
              <a:t>هو ذلك الالتزام الذي يكون محله تحقيق غاية اونتيجة يبغيها الدائن فيعد المدين منفذا لالتزامه إذا تحققت النتيجة ومخلا به إذا تخلفت النتيجة ما لم يثبت السبب الأجنبي كالتزام البائع بنقل الملكية وتسليم المبيع.</a:t>
            </a:r>
          </a:p>
          <a:p>
            <a:pPr algn="r"/>
            <a:r>
              <a:rPr lang="ar-IQ" sz="2800" dirty="0" smtClean="0">
                <a:solidFill>
                  <a:schemeClr val="tx1"/>
                </a:solidFill>
              </a:rPr>
              <a:t>إما الالتزام ببذل عناية (بوسيلة).</a:t>
            </a:r>
          </a:p>
          <a:p>
            <a:pPr algn="r"/>
            <a:r>
              <a:rPr lang="ar-IQ" sz="2800" dirty="0" smtClean="0">
                <a:solidFill>
                  <a:schemeClr val="tx1"/>
                </a:solidFill>
              </a:rPr>
              <a:t>هو ذلك الالتزام الذي يكون محله بذل المدين قدرا من الحيطة والعناية في تنفيذ التزامه ويعد منفذا لالتزامه إذا بذل العناية المطلوبة منه قانونا أو اتفاقا وان لم تتحقق النتيجة. ومخلا بالتزامه إذا لم يبذل العناية المطلوبة ,ومثال التزام الطبيب بمعالجة المريض والتزام المحامي تجاه موكله. </a:t>
            </a:r>
            <a:r>
              <a:rPr lang="ar-IQ" sz="2400" dirty="0" smtClean="0">
                <a:solidFill>
                  <a:schemeClr val="tx1"/>
                </a:solidFill>
              </a:rPr>
              <a:t> </a:t>
            </a:r>
            <a:endParaRPr lang="ar-IQ" sz="2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285728"/>
            <a:ext cx="7772400" cy="1470025"/>
          </a:xfrm>
        </p:spPr>
        <p:txBody>
          <a:bodyPr/>
          <a:lstStyle/>
          <a:p>
            <a:r>
              <a:rPr lang="ar-IQ" dirty="0" smtClean="0"/>
              <a:t>أهمية التمييز بين الالتزامين</a:t>
            </a:r>
            <a:endParaRPr lang="ar-IQ" dirty="0"/>
          </a:p>
        </p:txBody>
      </p:sp>
      <p:sp>
        <p:nvSpPr>
          <p:cNvPr id="3" name="عنوان فرعي 2"/>
          <p:cNvSpPr>
            <a:spLocks noGrp="1"/>
          </p:cNvSpPr>
          <p:nvPr>
            <p:ph type="subTitle" idx="1"/>
          </p:nvPr>
        </p:nvSpPr>
        <p:spPr>
          <a:xfrm>
            <a:off x="285720" y="2071678"/>
            <a:ext cx="8501122" cy="4500594"/>
          </a:xfrm>
        </p:spPr>
        <p:txBody>
          <a:bodyPr>
            <a:normAutofit/>
          </a:bodyPr>
          <a:lstStyle/>
          <a:p>
            <a:pPr algn="r"/>
            <a:r>
              <a:rPr lang="ar-IQ" sz="2800" b="1" dirty="0" smtClean="0">
                <a:solidFill>
                  <a:schemeClr val="tx1"/>
                </a:solidFill>
              </a:rPr>
              <a:t>تبدواهمية التمييز بين الالتزام بنتيجة والالتزام بوسيلة:</a:t>
            </a:r>
          </a:p>
          <a:p>
            <a:pPr algn="r"/>
            <a:r>
              <a:rPr lang="ar-IQ" sz="2800" b="1" dirty="0" smtClean="0">
                <a:solidFill>
                  <a:schemeClr val="tx1"/>
                </a:solidFill>
              </a:rPr>
              <a:t> لتحديد متى يعتبر المدين مخطئا ,فإذا كان التزامه بنتيجة يعد مخطئا إذا تخلفت النتيجة إلا إذا حال بين المدين والنتيجة سببا أجنبيا, إما إذا كان الالتزام ببذل عناية فيعد مخطأ إذا لم يبذل العناية المطلوبة منه قانونا أو اتفاقا , ففي هذا الالتزام لا نبحث عن نتيجة وإنما هل إن المدين بذل العناية أم لا, </a:t>
            </a:r>
            <a:endParaRPr lang="ar-IQ" sz="2800"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85729"/>
            <a:ext cx="7772400" cy="1214445"/>
          </a:xfrm>
        </p:spPr>
        <p:txBody>
          <a:bodyPr/>
          <a:lstStyle/>
          <a:p>
            <a:r>
              <a:rPr lang="ar-IQ" dirty="0" smtClean="0"/>
              <a:t>خامسا:- الالتزام الشخصي والالتزام العيني</a:t>
            </a:r>
            <a:endParaRPr lang="ar-IQ" dirty="0"/>
          </a:p>
        </p:txBody>
      </p:sp>
      <p:sp>
        <p:nvSpPr>
          <p:cNvPr id="3" name="عنوان فرعي 2"/>
          <p:cNvSpPr>
            <a:spLocks noGrp="1"/>
          </p:cNvSpPr>
          <p:nvPr>
            <p:ph type="subTitle" idx="1"/>
          </p:nvPr>
        </p:nvSpPr>
        <p:spPr>
          <a:xfrm>
            <a:off x="357158" y="1785926"/>
            <a:ext cx="8572560" cy="4572032"/>
          </a:xfrm>
          <a:blipFill>
            <a:blip r:embed="rId2"/>
            <a:tile tx="0" ty="0" sx="100000" sy="100000" flip="none" algn="tl"/>
          </a:blipFill>
        </p:spPr>
        <p:txBody>
          <a:bodyPr>
            <a:normAutofit/>
          </a:bodyPr>
          <a:lstStyle/>
          <a:p>
            <a:pPr algn="just"/>
            <a:r>
              <a:rPr lang="ar-IQ" sz="2400" b="1" dirty="0" smtClean="0">
                <a:solidFill>
                  <a:schemeClr val="tx1"/>
                </a:solidFill>
              </a:rPr>
              <a:t>الالتزام الشخصي (الضمان العام )</a:t>
            </a:r>
          </a:p>
          <a:p>
            <a:pPr algn="just"/>
            <a:r>
              <a:rPr lang="ar-IQ" sz="2400" b="1" dirty="0" smtClean="0">
                <a:solidFill>
                  <a:schemeClr val="tx1"/>
                </a:solidFill>
              </a:rPr>
              <a:t>هو ذلك الالتزام الذي تكون فيه ذمة المدين المالية كلها ضامنة للوفاء بديونه وتوصف مسؤولية المدين في هذا الالتزام بأنها مسؤولية شخصية .</a:t>
            </a:r>
          </a:p>
          <a:p>
            <a:pPr algn="just"/>
            <a:r>
              <a:rPr lang="ar-IQ" sz="2400" b="1" dirty="0" smtClean="0">
                <a:solidFill>
                  <a:schemeClr val="tx1"/>
                </a:solidFill>
              </a:rPr>
              <a:t>إما الالتزام العيني (الضمان الخاص )</a:t>
            </a:r>
          </a:p>
          <a:p>
            <a:pPr algn="just"/>
            <a:r>
              <a:rPr lang="ar-IQ" sz="2400" b="1" dirty="0" smtClean="0">
                <a:solidFill>
                  <a:schemeClr val="tx1"/>
                </a:solidFill>
              </a:rPr>
              <a:t>هو ذلك الالتزام الذي تكون فيه جزء من ذمة المدين ضامنا للوفاء بديونه إي إن حق الدائن يتركز بمال معين من أموال المدين لذلك توصف مسؤوليته في هذا الالتزام بأنها مسؤولية عينية كما في الرهن والكفالة العينية.</a:t>
            </a:r>
          </a:p>
          <a:p>
            <a:pPr algn="just"/>
            <a:r>
              <a:rPr lang="ar-IQ" sz="2400" b="1" dirty="0" smtClean="0">
                <a:solidFill>
                  <a:schemeClr val="tx1"/>
                </a:solidFill>
              </a:rPr>
              <a:t>علما إن الالتزام قد يكون شخصيا أحيانا وعينيا في أحيان أخرى كما في الكفالة فإذا كانت الكفالة شخصية وصف التزام الكفيل بأنه شخصي (والكفيل الشخصي هو من يضمن دين غيره بذمته المالية كلها ) وإذا كانت الكفالة عينية وصف التزام الكفيل بأنه عيني (والكفيل العيني هو من يضمن دين غيره بجزء بذمته المالية ).     </a:t>
            </a:r>
            <a:endParaRPr lang="ar-IQ" sz="2400" b="1"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5720" y="214290"/>
            <a:ext cx="8643998" cy="2786082"/>
          </a:xfrm>
        </p:spPr>
        <p:txBody>
          <a:bodyPr>
            <a:normAutofit fontScale="90000"/>
          </a:bodyPr>
          <a:lstStyle/>
          <a:p>
            <a:pPr algn="just"/>
            <a:r>
              <a:rPr lang="ar-IQ" sz="3200" b="1" dirty="0" smtClean="0"/>
              <a:t/>
            </a:r>
            <a:br>
              <a:rPr lang="ar-IQ" sz="3200" b="1" dirty="0" smtClean="0"/>
            </a:br>
            <a:r>
              <a:rPr lang="ar-IQ" sz="3200" b="1" dirty="0" smtClean="0"/>
              <a:t>وتبدو أهمية التمييز بين الالتزامين:من حيث إن الدائن في الالتزام الشخصي ينفذ على جميع أموال مدينه إلا ما استثني منها بنص خاص ,إما لو كان الالتزام العيني فالدائن ينفذ على مال معين وليس على كل أموال المدين ويوصف الدائن هنا بأنه صاحب ضمان خاص وليس ضمان عام .</a:t>
            </a:r>
            <a:endParaRPr lang="ar-IQ" sz="3200" b="1" dirty="0"/>
          </a:p>
        </p:txBody>
      </p:sp>
      <p:sp>
        <p:nvSpPr>
          <p:cNvPr id="3" name="عنوان فرعي 2"/>
          <p:cNvSpPr>
            <a:spLocks noGrp="1"/>
          </p:cNvSpPr>
          <p:nvPr>
            <p:ph type="subTitle" idx="1"/>
          </p:nvPr>
        </p:nvSpPr>
        <p:spPr>
          <a:xfrm>
            <a:off x="285720" y="3357562"/>
            <a:ext cx="8572560" cy="3071834"/>
          </a:xfrm>
        </p:spPr>
        <p:txBody>
          <a:bodyPr>
            <a:normAutofit/>
          </a:bodyPr>
          <a:lstStyle/>
          <a:p>
            <a:pPr algn="r"/>
            <a:r>
              <a:rPr lang="ar-IQ" sz="2800" b="1" dirty="0" smtClean="0">
                <a:solidFill>
                  <a:schemeClr val="tx1"/>
                </a:solidFill>
              </a:rPr>
              <a:t>6- الالتزام الفوري والالتزام المستمر.</a:t>
            </a:r>
          </a:p>
          <a:p>
            <a:pPr algn="r"/>
            <a:r>
              <a:rPr lang="ar-IQ" sz="2800" b="1" dirty="0" smtClean="0">
                <a:solidFill>
                  <a:schemeClr val="tx1"/>
                </a:solidFill>
              </a:rPr>
              <a:t>الالتزام الفوري (الالتزام غير المتتابع )</a:t>
            </a:r>
          </a:p>
          <a:p>
            <a:pPr algn="r"/>
            <a:r>
              <a:rPr lang="ar-IQ" sz="2800" b="1" dirty="0" smtClean="0">
                <a:solidFill>
                  <a:schemeClr val="tx1"/>
                </a:solidFill>
              </a:rPr>
              <a:t>هو ذلك الالتزام الذي لا يكون الزمن فيه عنصرا جوهريا ,إي ينفذ بعمل واحد ولا يحتاج إلى إعمال متتابعة متتالية كالتزام البائع تسليم المبيع ,ويوصف العقد الذي ينشئ هذا الالتزام بالعقد الفوري.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4282" y="285728"/>
            <a:ext cx="8715436" cy="3000396"/>
          </a:xfrm>
        </p:spPr>
        <p:txBody>
          <a:bodyPr>
            <a:normAutofit fontScale="90000"/>
          </a:bodyPr>
          <a:lstStyle/>
          <a:p>
            <a:pPr algn="r"/>
            <a:r>
              <a:rPr lang="ar-IQ" sz="3200" b="1" dirty="0" smtClean="0"/>
              <a:t>إما الالتزام المستمر(الالتزام المتتابع )</a:t>
            </a:r>
            <a:br>
              <a:rPr lang="ar-IQ" sz="3200" b="1" dirty="0" smtClean="0"/>
            </a:br>
            <a:r>
              <a:rPr lang="ar-IQ" sz="3200" b="1" dirty="0" smtClean="0"/>
              <a:t> هو ذلك الالتزام الذي يكون الزمن عنصرا جوهريا فيه إي لا ينفذ بعمل واحد وإنما يحتاج تنفيذه إلى إعمال متتابعة متتالية أي يكون تنفيذه حاله مستمرة مع الزمن ويوصف العقد الذي يولد هذا الالتزام بأنه عقد مستمر التنفيذ .</a:t>
            </a:r>
            <a:br>
              <a:rPr lang="ar-IQ" sz="3200" b="1" dirty="0" smtClean="0"/>
            </a:br>
            <a:r>
              <a:rPr lang="ar-IQ" sz="3200" b="1" dirty="0" smtClean="0"/>
              <a:t>وأهمية التمييز بين الالتزامين ستبدو واضحة عند دراسة العقد الفوري والعقد المستمر.</a:t>
            </a:r>
            <a:endParaRPr lang="ar-IQ" sz="3200" b="1" dirty="0"/>
          </a:p>
        </p:txBody>
      </p:sp>
      <p:sp>
        <p:nvSpPr>
          <p:cNvPr id="3" name="عنوان فرعي 2"/>
          <p:cNvSpPr>
            <a:spLocks noGrp="1"/>
          </p:cNvSpPr>
          <p:nvPr>
            <p:ph type="subTitle" idx="1"/>
          </p:nvPr>
        </p:nvSpPr>
        <p:spPr>
          <a:xfrm>
            <a:off x="214282" y="3886200"/>
            <a:ext cx="8572560" cy="2686072"/>
          </a:xfrm>
        </p:spPr>
        <p:txBody>
          <a:bodyPr>
            <a:normAutofit fontScale="85000" lnSpcReduction="10000"/>
          </a:bodyPr>
          <a:lstStyle/>
          <a:p>
            <a:pPr algn="r"/>
            <a:r>
              <a:rPr lang="ar-IQ" b="1" dirty="0" smtClean="0">
                <a:solidFill>
                  <a:schemeClr val="tx1"/>
                </a:solidFill>
              </a:rPr>
              <a:t>7- الالتزام الأصلي والتبعي </a:t>
            </a:r>
          </a:p>
          <a:p>
            <a:pPr algn="r"/>
            <a:r>
              <a:rPr lang="ar-IQ" b="1" dirty="0" smtClean="0">
                <a:solidFill>
                  <a:schemeClr val="tx1"/>
                </a:solidFill>
              </a:rPr>
              <a:t>الالتزام الأصلي هو ذلك الالتزام الذي ينشأ لذاته إي مستقلا ولا يكون مستندا في نشوءه لالتزام سابق له كالتزام البائع بنقل الملكية في عقد البيع .</a:t>
            </a:r>
          </a:p>
          <a:p>
            <a:pPr algn="r"/>
            <a:r>
              <a:rPr lang="ar-IQ" b="1" dirty="0" smtClean="0">
                <a:solidFill>
                  <a:schemeClr val="tx1"/>
                </a:solidFill>
              </a:rPr>
              <a:t>إما الالتزام التبعي هو ذلك الالتزام الذي ينشأومستندا في نشوءه لالتزام سابق له كالتزام الكفيل والالتزام بالشرط الجزائي ويكون الالتزام تبعيا في حالتين :-</a:t>
            </a:r>
          </a:p>
          <a:p>
            <a:pPr algn="r"/>
            <a:endParaRPr lang="ar-IQ" b="1" dirty="0" smtClean="0">
              <a:solidFill>
                <a:schemeClr val="tx1"/>
              </a:solidFill>
            </a:endParaRPr>
          </a:p>
          <a:p>
            <a:pPr algn="r"/>
            <a:endParaRPr lang="ar-IQ" b="1"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4282" y="857232"/>
            <a:ext cx="8715436" cy="3243284"/>
          </a:xfrm>
        </p:spPr>
        <p:txBody>
          <a:bodyPr>
            <a:normAutofit/>
          </a:bodyPr>
          <a:lstStyle/>
          <a:p>
            <a:pPr marL="96838" indent="-96838" algn="r"/>
            <a:r>
              <a:rPr lang="ar-IQ" sz="3200" b="1" dirty="0" smtClean="0"/>
              <a:t>الأولى :- إذا نشأ الالتزام كنتيجة قانونية لالتزام سابق كالالتزام بالتعويض.</a:t>
            </a:r>
            <a:br>
              <a:rPr lang="ar-IQ" sz="3200" b="1" dirty="0" smtClean="0"/>
            </a:br>
            <a:r>
              <a:rPr lang="ar-IQ" sz="3200" b="1" dirty="0" smtClean="0"/>
              <a:t>الثانية:-إذا نشا الالتزام مجرد ضمانه لتنفيذ التزام سابق له كالتزام الكفيل والالتزام بالشرط الجزائي.</a:t>
            </a:r>
            <a:br>
              <a:rPr lang="ar-IQ" sz="3200" b="1" dirty="0" smtClean="0"/>
            </a:br>
            <a:r>
              <a:rPr lang="ar-IQ" sz="3200" b="1" dirty="0" smtClean="0"/>
              <a:t>وأهمية التمييز بين الالتزامين تبدو:</a:t>
            </a:r>
            <a:br>
              <a:rPr lang="ar-IQ" sz="3200" b="1" dirty="0" smtClean="0"/>
            </a:br>
            <a:r>
              <a:rPr lang="ar-IQ" sz="3200" b="1" dirty="0" smtClean="0"/>
              <a:t> بان التبعي يدور مع الأصلي وجودا وعدما صحتا  بطلانا. </a:t>
            </a:r>
            <a:endParaRPr lang="ar-IQ" sz="3200" b="1"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419</Words>
  <PresentationFormat>عرض على الشاشة (3:4)‏</PresentationFormat>
  <Paragraphs>22</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المحاضرة الرابعة رابعا:-الالتزام بنتيجة والالتزام بوسيلة الالتزام بنتيجة (الالتزام  المحدد ) </vt:lpstr>
      <vt:lpstr>أهمية التمييز بين الالتزامين</vt:lpstr>
      <vt:lpstr>خامسا:- الالتزام الشخصي والالتزام العيني</vt:lpstr>
      <vt:lpstr> وتبدو أهمية التمييز بين الالتزامين:من حيث إن الدائن في الالتزام الشخصي ينفذ على جميع أموال مدينه إلا ما استثني منها بنص خاص ,إما لو كان الالتزام العيني فالدائن ينفذ على مال معين وليس على كل أموال المدين ويوصف الدائن هنا بأنه صاحب ضمان خاص وليس ضمان عام .</vt:lpstr>
      <vt:lpstr>إما الالتزام المستمر(الالتزام المتتابع )  هو ذلك الالتزام الذي يكون الزمن عنصرا جوهريا فيه إي لا ينفذ بعمل واحد وإنما يحتاج تنفيذه إلى إعمال متتابعة متتالية أي يكون تنفيذه حاله مستمرة مع الزمن ويوصف العقد الذي يولد هذا الالتزام بأنه عقد مستمر التنفيذ . وأهمية التمييز بين الالتزامين ستبدو واضحة عند دراسة العقد الفوري والعقد المستمر.</vt:lpstr>
      <vt:lpstr>الأولى :- إذا نشأ الالتزام كنتيجة قانونية لالتزام سابق كالالتزام بالتعويض. الثانية:-إذا نشا الالتزام مجرد ضمانه لتنفيذ التزام سابق له كالتزام الكفيل والالتزام بالشرط الجزائي. وأهمية التمييز بين الالتزامين تبدو:  بان التبعي يدور مع الأصلي وجودا وعدما صحتا  بطلانا.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رابعا:-الالتزام بنتيجة والالتزام بوسيلة</dc:title>
  <dc:creator>محمد الحسناوي</dc:creator>
  <cp:lastModifiedBy>Malak-AL-Hob</cp:lastModifiedBy>
  <cp:revision>57</cp:revision>
  <dcterms:created xsi:type="dcterms:W3CDTF">2013-06-23T16:07:41Z</dcterms:created>
  <dcterms:modified xsi:type="dcterms:W3CDTF">2013-09-29T20:51:28Z</dcterms:modified>
</cp:coreProperties>
</file>