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D4ACC44-1C81-4598-AD8A-1A83F843D510}" type="datetimeFigureOut">
              <a:rPr lang="ar-IQ" smtClean="0"/>
              <a:t>09/07/1440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2294730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D4ACC44-1C81-4598-AD8A-1A83F843D510}" type="datetimeFigureOut">
              <a:rPr lang="ar-IQ" smtClean="0"/>
              <a:t>09/07/1440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177732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D4ACC44-1C81-4598-AD8A-1A83F843D510}" type="datetimeFigureOut">
              <a:rPr lang="ar-IQ" smtClean="0"/>
              <a:t>09/07/1440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201058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D4ACC44-1C81-4598-AD8A-1A83F843D510}" type="datetimeFigureOut">
              <a:rPr lang="ar-IQ" smtClean="0"/>
              <a:t>09/07/1440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146580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ACC44-1C81-4598-AD8A-1A83F843D510}" type="datetimeFigureOut">
              <a:rPr lang="ar-IQ" smtClean="0"/>
              <a:t>09/07/1440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3475572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D4ACC44-1C81-4598-AD8A-1A83F843D510}" type="datetimeFigureOut">
              <a:rPr lang="ar-IQ" smtClean="0"/>
              <a:t>09/07/1440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225119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D4ACC44-1C81-4598-AD8A-1A83F843D510}" type="datetimeFigureOut">
              <a:rPr lang="ar-IQ" smtClean="0"/>
              <a:t>09/07/1440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99632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D4ACC44-1C81-4598-AD8A-1A83F843D510}" type="datetimeFigureOut">
              <a:rPr lang="ar-IQ" smtClean="0"/>
              <a:t>09/07/1440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262886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ACC44-1C81-4598-AD8A-1A83F843D510}" type="datetimeFigureOut">
              <a:rPr lang="ar-IQ" smtClean="0"/>
              <a:t>09/07/1440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389943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ACC44-1C81-4598-AD8A-1A83F843D510}" type="datetimeFigureOut">
              <a:rPr lang="ar-IQ" smtClean="0"/>
              <a:t>09/07/1440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427884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ACC44-1C81-4598-AD8A-1A83F843D510}" type="datetimeFigureOut">
              <a:rPr lang="ar-IQ" smtClean="0"/>
              <a:t>09/07/1440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1ABAD3-2C0F-41E0-AD80-F2ABDC3518F5}" type="slidenum">
              <a:rPr lang="ar-IQ" smtClean="0"/>
              <a:t>‹#›</a:t>
            </a:fld>
            <a:endParaRPr lang="ar-IQ"/>
          </a:p>
        </p:txBody>
      </p:sp>
    </p:spTree>
    <p:extLst>
      <p:ext uri="{BB962C8B-B14F-4D97-AF65-F5344CB8AC3E}">
        <p14:creationId xmlns:p14="http://schemas.microsoft.com/office/powerpoint/2010/main" val="709679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4ACC44-1C81-4598-AD8A-1A83F843D510}" type="datetimeFigureOut">
              <a:rPr lang="ar-IQ" smtClean="0"/>
              <a:t>09/07/1440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1ABAD3-2C0F-41E0-AD80-F2ABDC3518F5}" type="slidenum">
              <a:rPr lang="ar-IQ" smtClean="0"/>
              <a:t>‹#›</a:t>
            </a:fld>
            <a:endParaRPr lang="ar-IQ"/>
          </a:p>
        </p:txBody>
      </p:sp>
    </p:spTree>
    <p:extLst>
      <p:ext uri="{BB962C8B-B14F-4D97-AF65-F5344CB8AC3E}">
        <p14:creationId xmlns:p14="http://schemas.microsoft.com/office/powerpoint/2010/main" val="1664741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هناك عدة اسباب أدت إلى تطور الإعلان</a:t>
            </a:r>
            <a:endParaRPr lang="ar-IQ"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lvl="0" algn="just"/>
            <a:r>
              <a:rPr lang="ar-IQ" sz="3000" dirty="0">
                <a:latin typeface="Simplified Arabic" pitchFamily="18" charset="-78"/>
                <a:cs typeface="Simplified Arabic" pitchFamily="18" charset="-78"/>
              </a:rPr>
              <a:t>أرتفاع عدد المتعلمين</a:t>
            </a:r>
            <a:endParaRPr lang="en-US" sz="3000" dirty="0">
              <a:latin typeface="Simplified Arabic" pitchFamily="18" charset="-78"/>
              <a:cs typeface="Simplified Arabic" pitchFamily="18" charset="-78"/>
            </a:endParaRPr>
          </a:p>
          <a:p>
            <a:pPr lvl="0" algn="just"/>
            <a:r>
              <a:rPr lang="ar-IQ" sz="3000" dirty="0">
                <a:latin typeface="Simplified Arabic" pitchFamily="18" charset="-78"/>
                <a:cs typeface="Simplified Arabic" pitchFamily="18" charset="-78"/>
              </a:rPr>
              <a:t> ازدياد عدد سكان المدن كونها مراكز حضارية </a:t>
            </a:r>
            <a:endParaRPr lang="en-US" sz="3000" dirty="0">
              <a:latin typeface="Simplified Arabic" pitchFamily="18" charset="-78"/>
              <a:cs typeface="Simplified Arabic" pitchFamily="18" charset="-78"/>
            </a:endParaRPr>
          </a:p>
          <a:p>
            <a:pPr lvl="0" algn="just"/>
            <a:r>
              <a:rPr lang="ar-IQ" sz="3000" dirty="0">
                <a:latin typeface="Simplified Arabic" pitchFamily="18" charset="-78"/>
                <a:cs typeface="Simplified Arabic" pitchFamily="18" charset="-78"/>
              </a:rPr>
              <a:t>سهولة السفر والتنقل بين الدول والمدن الكبرى.</a:t>
            </a:r>
            <a:endParaRPr lang="en-US" sz="3000" dirty="0">
              <a:latin typeface="Simplified Arabic" pitchFamily="18" charset="-78"/>
              <a:cs typeface="Simplified Arabic" pitchFamily="18" charset="-78"/>
            </a:endParaRPr>
          </a:p>
          <a:p>
            <a:pPr lvl="0" algn="just"/>
            <a:r>
              <a:rPr lang="ar-IQ" sz="3000" dirty="0">
                <a:latin typeface="Simplified Arabic" pitchFamily="18" charset="-78"/>
                <a:cs typeface="Simplified Arabic" pitchFamily="18" charset="-78"/>
              </a:rPr>
              <a:t>زيادة حجم الانتاج وتنوع مجالاته والحاجة الى وسائل للتعريف بهذه المنتجات.</a:t>
            </a:r>
            <a:endParaRPr lang="en-US" sz="3000" dirty="0">
              <a:latin typeface="Simplified Arabic" pitchFamily="18" charset="-78"/>
              <a:cs typeface="Simplified Arabic" pitchFamily="18" charset="-78"/>
            </a:endParaRPr>
          </a:p>
          <a:p>
            <a:pPr lvl="0" algn="just"/>
            <a:r>
              <a:rPr lang="ar-IQ" sz="3000" dirty="0">
                <a:latin typeface="Simplified Arabic" pitchFamily="18" charset="-78"/>
                <a:cs typeface="Simplified Arabic" pitchFamily="18" charset="-78"/>
              </a:rPr>
              <a:t>زيادة الاسواق وانتشارها بشكل واسع خاصة في المدن الكبرى.</a:t>
            </a:r>
            <a:endParaRPr lang="en-US" sz="3000" dirty="0">
              <a:latin typeface="Simplified Arabic" pitchFamily="18" charset="-78"/>
              <a:cs typeface="Simplified Arabic" pitchFamily="18" charset="-78"/>
            </a:endParaRPr>
          </a:p>
          <a:p>
            <a:pPr lvl="0" algn="just"/>
            <a:r>
              <a:rPr lang="ar-IQ" sz="3000" dirty="0">
                <a:latin typeface="Simplified Arabic" pitchFamily="18" charset="-78"/>
                <a:cs typeface="Simplified Arabic" pitchFamily="18" charset="-78"/>
              </a:rPr>
              <a:t>تطور وسائل الاتصال التي كان يستخدمها الاعلان للوصول الى جمهوره.</a:t>
            </a:r>
            <a:endParaRPr lang="en-US" sz="3000" dirty="0">
              <a:latin typeface="Simplified Arabic" pitchFamily="18" charset="-78"/>
              <a:cs typeface="Simplified Arabic" pitchFamily="18" charset="-78"/>
            </a:endParaRPr>
          </a:p>
          <a:p>
            <a:pPr lvl="0" algn="just"/>
            <a:r>
              <a:rPr lang="ar-IQ" sz="3000" dirty="0">
                <a:latin typeface="Simplified Arabic" pitchFamily="18" charset="-78"/>
                <a:cs typeface="Simplified Arabic" pitchFamily="18" charset="-78"/>
              </a:rPr>
              <a:t>انتشار الصحف اليومية والمجلات زهيدة الثمن.</a:t>
            </a:r>
            <a:endParaRPr lang="en-US" sz="3000" dirty="0">
              <a:latin typeface="Simplified Arabic" pitchFamily="18" charset="-78"/>
              <a:cs typeface="Simplified Arabic" pitchFamily="18" charset="-78"/>
            </a:endParaRPr>
          </a:p>
          <a:p>
            <a:pPr marL="0" indent="0">
              <a:buNone/>
            </a:pPr>
            <a:endParaRPr lang="ar-IQ" dirty="0"/>
          </a:p>
        </p:txBody>
      </p:sp>
    </p:spTree>
    <p:extLst>
      <p:ext uri="{BB962C8B-B14F-4D97-AF65-F5344CB8AC3E}">
        <p14:creationId xmlns:p14="http://schemas.microsoft.com/office/powerpoint/2010/main" val="263680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تصنف الإعلانات بشكل رئيس على عدة أنواع ؟ عددها واشرح إعلانات المساحة</a:t>
            </a:r>
            <a:endParaRPr lang="ar-IQ" dirty="0"/>
          </a:p>
        </p:txBody>
      </p:sp>
      <p:sp>
        <p:nvSpPr>
          <p:cNvPr id="3" name="Content Placeholder 2"/>
          <p:cNvSpPr>
            <a:spLocks noGrp="1"/>
          </p:cNvSpPr>
          <p:nvPr>
            <p:ph idx="1"/>
          </p:nvPr>
        </p:nvSpPr>
        <p:spPr/>
        <p:txBody>
          <a:bodyPr>
            <a:normAutofit fontScale="85000" lnSpcReduction="20000"/>
          </a:bodyPr>
          <a:lstStyle/>
          <a:p>
            <a:pPr lvl="0"/>
            <a:r>
              <a:rPr lang="ar-IQ" dirty="0"/>
              <a:t>إعلانات المساحة . </a:t>
            </a:r>
            <a:endParaRPr lang="en-US" dirty="0"/>
          </a:p>
          <a:p>
            <a:pPr lvl="0"/>
            <a:r>
              <a:rPr lang="ar-IQ" dirty="0"/>
              <a:t>إعلانات الأبواب الثابتة . </a:t>
            </a:r>
            <a:endParaRPr lang="en-US" dirty="0"/>
          </a:p>
          <a:p>
            <a:pPr lvl="0"/>
            <a:r>
              <a:rPr lang="ar-IQ" dirty="0"/>
              <a:t>الإعلانات التحريرية .</a:t>
            </a:r>
            <a:endParaRPr lang="en-US" dirty="0"/>
          </a:p>
          <a:p>
            <a:pPr lvl="0"/>
            <a:r>
              <a:rPr lang="ar-IQ" dirty="0"/>
              <a:t>الإعلانات المجمعة . </a:t>
            </a:r>
            <a:endParaRPr lang="en-US" dirty="0"/>
          </a:p>
          <a:p>
            <a:r>
              <a:rPr lang="ar-IQ" b="1" dirty="0"/>
              <a:t>إعلانات المساحة :</a:t>
            </a:r>
            <a:r>
              <a:rPr lang="ar-IQ" dirty="0"/>
              <a:t> هي الإعلانات التي تنشر على جانبي صفحات الجريدة بشكل يومي وتنشر على هيئة تصميمات محددة الشكل او داخل إطارات او حواش خاصة بها وتميزها عن المواد التحريرية المجاورة .</a:t>
            </a:r>
            <a:endParaRPr lang="en-US" dirty="0"/>
          </a:p>
          <a:p>
            <a:r>
              <a:rPr lang="ar-IQ" dirty="0"/>
              <a:t>وتباع المساحات الخاصة بها للمعلنين بوحدة قياس هي ( السنتيمتر / عمود ) او (سطر / عمود) ويتفاوت سعر هذه الوحدة من صفحة إلى صفحة أخرى في كل جريدة وفقا للعديد من العوامل والمتغيرات ويلاحظ ان إعلانات المساحة عادةً هي الشكل الإعلاني الأمثل لاستخدام الصحف في الحملات </a:t>
            </a:r>
            <a:r>
              <a:rPr lang="ar-IQ" dirty="0" smtClean="0"/>
              <a:t>الاعلانية.</a:t>
            </a:r>
            <a:endParaRPr lang="en-US" dirty="0"/>
          </a:p>
          <a:p>
            <a:pPr marL="0" indent="0">
              <a:buNone/>
            </a:pPr>
            <a:endParaRPr lang="ar-IQ" dirty="0"/>
          </a:p>
        </p:txBody>
      </p:sp>
    </p:spTree>
    <p:extLst>
      <p:ext uri="{BB962C8B-B14F-4D97-AF65-F5344CB8AC3E}">
        <p14:creationId xmlns:p14="http://schemas.microsoft.com/office/powerpoint/2010/main" val="8938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تقسم الإعلانات الصحفية على أساس الوظيفة والهدف على عدة أنواع ؟ ماهي هذه الأنواع ؟ واشرح الإعلان السياسي؟</a:t>
            </a:r>
            <a:endParaRPr lang="ar-IQ" dirty="0"/>
          </a:p>
        </p:txBody>
      </p:sp>
      <p:sp>
        <p:nvSpPr>
          <p:cNvPr id="3" name="Content Placeholder 2"/>
          <p:cNvSpPr>
            <a:spLocks noGrp="1"/>
          </p:cNvSpPr>
          <p:nvPr>
            <p:ph idx="1"/>
          </p:nvPr>
        </p:nvSpPr>
        <p:spPr>
          <a:xfrm>
            <a:off x="467544" y="1916832"/>
            <a:ext cx="8219256" cy="4209331"/>
          </a:xfrm>
        </p:spPr>
        <p:txBody>
          <a:bodyPr>
            <a:normAutofit fontScale="92500" lnSpcReduction="20000"/>
          </a:bodyPr>
          <a:lstStyle/>
          <a:p>
            <a:pPr lvl="0"/>
            <a:r>
              <a:rPr lang="ar-IQ" dirty="0"/>
              <a:t>الإعلان التعليمي </a:t>
            </a:r>
            <a:endParaRPr lang="en-US" dirty="0"/>
          </a:p>
          <a:p>
            <a:pPr lvl="0"/>
            <a:r>
              <a:rPr lang="ar-IQ" dirty="0"/>
              <a:t>الإعلان الاخباري او الارشادي</a:t>
            </a:r>
            <a:endParaRPr lang="en-US" dirty="0"/>
          </a:p>
          <a:p>
            <a:pPr lvl="0"/>
            <a:r>
              <a:rPr lang="ar-IQ" dirty="0"/>
              <a:t>الإعلان العام او الإعلامي.</a:t>
            </a:r>
            <a:endParaRPr lang="en-US" dirty="0"/>
          </a:p>
          <a:p>
            <a:pPr lvl="0"/>
            <a:r>
              <a:rPr lang="ar-IQ" dirty="0"/>
              <a:t>الإعلان التذكيري . </a:t>
            </a:r>
            <a:endParaRPr lang="en-US" dirty="0"/>
          </a:p>
          <a:p>
            <a:pPr lvl="0"/>
            <a:r>
              <a:rPr lang="ar-IQ" dirty="0"/>
              <a:t>الإعلان التنافسي .</a:t>
            </a:r>
            <a:endParaRPr lang="en-US" dirty="0"/>
          </a:p>
          <a:p>
            <a:pPr lvl="0"/>
            <a:r>
              <a:rPr lang="ar-IQ" dirty="0"/>
              <a:t>الإعلان السياسي. </a:t>
            </a:r>
            <a:endParaRPr lang="en-US" dirty="0"/>
          </a:p>
          <a:p>
            <a:pPr lvl="0"/>
            <a:r>
              <a:rPr lang="ar-IQ" dirty="0"/>
              <a:t>الإعلان الصناعي او الفني .</a:t>
            </a:r>
            <a:endParaRPr lang="en-US" dirty="0"/>
          </a:p>
          <a:p>
            <a:pPr lvl="0"/>
            <a:r>
              <a:rPr lang="ar-IQ" dirty="0"/>
              <a:t>الإعلان التجاري .</a:t>
            </a:r>
            <a:endParaRPr lang="en-US" dirty="0"/>
          </a:p>
          <a:p>
            <a:pPr lvl="0"/>
            <a:r>
              <a:rPr lang="ar-IQ" dirty="0"/>
              <a:t>الإعلان المهني. </a:t>
            </a:r>
            <a:endParaRPr lang="en-US" dirty="0"/>
          </a:p>
          <a:p>
            <a:pPr marL="0" indent="0">
              <a:buNone/>
            </a:pPr>
            <a:endParaRPr lang="ar-IQ" dirty="0"/>
          </a:p>
        </p:txBody>
      </p:sp>
    </p:spTree>
    <p:extLst>
      <p:ext uri="{BB962C8B-B14F-4D97-AF65-F5344CB8AC3E}">
        <p14:creationId xmlns:p14="http://schemas.microsoft.com/office/powerpoint/2010/main" val="761699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الإعلان السياسي</a:t>
            </a:r>
            <a:endParaRPr lang="ar-IQ" dirty="0"/>
          </a:p>
        </p:txBody>
      </p:sp>
      <p:sp>
        <p:nvSpPr>
          <p:cNvPr id="3" name="Content Placeholder 2"/>
          <p:cNvSpPr>
            <a:spLocks noGrp="1"/>
          </p:cNvSpPr>
          <p:nvPr>
            <p:ph idx="1"/>
          </p:nvPr>
        </p:nvSpPr>
        <p:spPr/>
        <p:txBody>
          <a:bodyPr/>
          <a:lstStyle/>
          <a:p>
            <a:pPr algn="just"/>
            <a:r>
              <a:rPr lang="ar-IQ" dirty="0"/>
              <a:t>عملية اتصالية يدفع فيها المعلن ثمن مقابل ما يتاح له من فرصة في وسيلة إعلامية ليعرض فيها على </a:t>
            </a:r>
            <a:r>
              <a:rPr lang="ar-IQ" dirty="0" smtClean="0"/>
              <a:t>الجماهير، </a:t>
            </a:r>
            <a:r>
              <a:rPr lang="ar-IQ" dirty="0"/>
              <a:t>رسائل سياسية ذات هدف محدد ومقصود من اجل التأثير على مواقفهم وافكارهم وسلوكهم.</a:t>
            </a:r>
            <a:endParaRPr lang="en-US" dirty="0"/>
          </a:p>
          <a:p>
            <a:pPr algn="just"/>
            <a:r>
              <a:rPr lang="ar-IQ" dirty="0"/>
              <a:t>ويعد من اكثر أنواع الاتصال السياسي تأثيراً على شعوب المجتمعات ، حيث وظف الكثير من القادة والساسة وسائط الاتصال لخدمة أهدافهم وتحديد غاياتهم</a:t>
            </a:r>
            <a:endParaRPr lang="ar-IQ" dirty="0"/>
          </a:p>
        </p:txBody>
      </p:sp>
    </p:spTree>
    <p:extLst>
      <p:ext uri="{BB962C8B-B14F-4D97-AF65-F5344CB8AC3E}">
        <p14:creationId xmlns:p14="http://schemas.microsoft.com/office/powerpoint/2010/main" val="510909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الإعلان السياسي</a:t>
            </a:r>
            <a:endParaRPr lang="ar-IQ" dirty="0"/>
          </a:p>
        </p:txBody>
      </p:sp>
      <p:sp>
        <p:nvSpPr>
          <p:cNvPr id="3" name="Content Placeholder 2"/>
          <p:cNvSpPr>
            <a:spLocks noGrp="1"/>
          </p:cNvSpPr>
          <p:nvPr>
            <p:ph idx="1"/>
          </p:nvPr>
        </p:nvSpPr>
        <p:spPr/>
        <p:txBody>
          <a:bodyPr>
            <a:normAutofit lnSpcReduction="10000"/>
          </a:bodyPr>
          <a:lstStyle/>
          <a:p>
            <a:pPr algn="just"/>
            <a:r>
              <a:rPr lang="ar-IQ" dirty="0"/>
              <a:t>هذا النوع هو السبب المباشر لكثير من المشكلات التي عانت منها الشعوب مثل ظهور النازية التي نجحت في توظيف الإعلان السياسي لخداع الجماهير .</a:t>
            </a:r>
            <a:endParaRPr lang="en-US" dirty="0"/>
          </a:p>
          <a:p>
            <a:pPr algn="just"/>
            <a:r>
              <a:rPr lang="ar-IQ" dirty="0"/>
              <a:t>مصدر الإعلان السياسي هو جهة مستفيدة من المبلغ تدفعها للوسيلة الاعلانية وهذه الجهة قد تكون حزباً او جماعة او مرشحاً سياسياً و نحو ذلك، تدفع ثمناً لشرائها مساحةً في جريدة من اجل إيصال رسالتها السياسية الى الجمهور حتى تخلو الأثر المقصود من هذه الرسائل وهو احداث التغير في المواقف والأفكار والسلوك</a:t>
            </a:r>
            <a:endParaRPr lang="ar-IQ" dirty="0"/>
          </a:p>
        </p:txBody>
      </p:sp>
    </p:spTree>
    <p:extLst>
      <p:ext uri="{BB962C8B-B14F-4D97-AF65-F5344CB8AC3E}">
        <p14:creationId xmlns:p14="http://schemas.microsoft.com/office/powerpoint/2010/main" val="547668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b="1" dirty="0">
                <a:latin typeface="Simplified Arabic" pitchFamily="18" charset="-78"/>
                <a:cs typeface="Simplified Arabic" pitchFamily="18" charset="-78"/>
              </a:rPr>
              <a:t>ثمة تقسيمات متنوعة للإعلان الصحفي على أساس المنطقة </a:t>
            </a:r>
            <a:r>
              <a:rPr lang="ar-IQ" sz="2800" b="1" dirty="0" smtClean="0">
                <a:latin typeface="Simplified Arabic" pitchFamily="18" charset="-78"/>
                <a:cs typeface="Simplified Arabic" pitchFamily="18" charset="-78"/>
              </a:rPr>
              <a:t>الجغرافية؟ </a:t>
            </a:r>
            <a:r>
              <a:rPr lang="ar-IQ" sz="2800" b="1" dirty="0">
                <a:latin typeface="Simplified Arabic" pitchFamily="18" charset="-78"/>
                <a:cs typeface="Simplified Arabic" pitchFamily="18" charset="-78"/>
              </a:rPr>
              <a:t>اذكرها وبين أهمية الإعلان الدولي؟</a:t>
            </a:r>
            <a:endParaRPr lang="ar-IQ" sz="2800" dirty="0">
              <a:latin typeface="Simplified Arabic" pitchFamily="18" charset="-78"/>
              <a:cs typeface="Simplified Arabic" pitchFamily="18" charset="-78"/>
            </a:endParaRPr>
          </a:p>
        </p:txBody>
      </p:sp>
      <p:sp>
        <p:nvSpPr>
          <p:cNvPr id="3" name="Content Placeholder 2"/>
          <p:cNvSpPr>
            <a:spLocks noGrp="1"/>
          </p:cNvSpPr>
          <p:nvPr>
            <p:ph idx="1"/>
          </p:nvPr>
        </p:nvSpPr>
        <p:spPr>
          <a:xfrm>
            <a:off x="457200" y="1916832"/>
            <a:ext cx="8229600" cy="4209331"/>
          </a:xfrm>
        </p:spPr>
        <p:txBody>
          <a:bodyPr>
            <a:normAutofit fontScale="92500" lnSpcReduction="20000"/>
          </a:bodyPr>
          <a:lstStyle/>
          <a:p>
            <a:pPr lvl="0"/>
            <a:r>
              <a:rPr lang="ar-IQ" dirty="0"/>
              <a:t>الإعلان المحلي.</a:t>
            </a:r>
            <a:endParaRPr lang="en-US" dirty="0"/>
          </a:p>
          <a:p>
            <a:pPr lvl="0"/>
            <a:r>
              <a:rPr lang="ar-IQ" dirty="0"/>
              <a:t>الإعلان الاقليمي او القومي .</a:t>
            </a:r>
            <a:endParaRPr lang="en-US" dirty="0"/>
          </a:p>
          <a:p>
            <a:pPr lvl="0"/>
            <a:r>
              <a:rPr lang="ar-IQ" dirty="0"/>
              <a:t>الإعلان الدولي .</a:t>
            </a:r>
            <a:endParaRPr lang="en-US" dirty="0"/>
          </a:p>
          <a:p>
            <a:pPr algn="just"/>
            <a:r>
              <a:rPr lang="ar-IQ" b="1" dirty="0"/>
              <a:t>:</a:t>
            </a:r>
            <a:r>
              <a:rPr lang="ar-IQ" dirty="0"/>
              <a:t> هو الذي يغطي اكثر من دولة ويستخدم في التصدير ويتوجه للمستهلكين في دول مختلفة ويعتمد على وسائل نشر الإعلانات المختلفة في هذه </a:t>
            </a:r>
            <a:r>
              <a:rPr lang="ar-IQ" dirty="0" smtClean="0"/>
              <a:t>الدول.</a:t>
            </a:r>
            <a:endParaRPr lang="en-US" dirty="0"/>
          </a:p>
          <a:p>
            <a:pPr algn="just"/>
            <a:r>
              <a:rPr lang="ar-IQ" dirty="0"/>
              <a:t>وتبعاً لأهمية استخدام الإعلان عبر وسائل الاتصال الجماهير فأن المستفيدين منه طوروه وسخروه لتحقيق أهدافه كل في مجاله لذلك نجد ان اكثر المستخدمين له هم السياسيون </a:t>
            </a:r>
            <a:r>
              <a:rPr lang="ar-IQ" dirty="0" smtClean="0"/>
              <a:t>والتجار، </a:t>
            </a:r>
            <a:r>
              <a:rPr lang="ar-IQ" dirty="0"/>
              <a:t>السياسيون في الإعلان السياسي والتجار في الإعلان التجاري .</a:t>
            </a:r>
            <a:endParaRPr lang="en-US" dirty="0"/>
          </a:p>
          <a:p>
            <a:pPr marL="0" indent="0">
              <a:buNone/>
            </a:pPr>
            <a:endParaRPr lang="ar-IQ" dirty="0"/>
          </a:p>
        </p:txBody>
      </p:sp>
    </p:spTree>
    <p:extLst>
      <p:ext uri="{BB962C8B-B14F-4D97-AF65-F5344CB8AC3E}">
        <p14:creationId xmlns:p14="http://schemas.microsoft.com/office/powerpoint/2010/main" val="57915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ar-IQ" sz="3200" b="1" dirty="0">
                <a:latin typeface="Simplified Arabic" pitchFamily="18" charset="-78"/>
                <a:cs typeface="Simplified Arabic" pitchFamily="18" charset="-78"/>
              </a:rPr>
              <a:t>هناك صفات لإعلانات الأبواب الثابتة في الصحف المطبوعة </a:t>
            </a:r>
            <a:r>
              <a:rPr lang="ar-IQ" sz="3200" b="1" dirty="0" smtClean="0">
                <a:latin typeface="Simplified Arabic" pitchFamily="18" charset="-78"/>
                <a:cs typeface="Simplified Arabic" pitchFamily="18" charset="-78"/>
              </a:rPr>
              <a:t>عددها؟ </a:t>
            </a:r>
            <a:r>
              <a:rPr lang="ar-IQ" sz="3200" b="1" dirty="0">
                <a:latin typeface="Simplified Arabic" pitchFamily="18" charset="-78"/>
                <a:cs typeface="Simplified Arabic" pitchFamily="18" charset="-78"/>
              </a:rPr>
              <a:t>واذكر أنواع الإعلانات الثابتة</a:t>
            </a:r>
            <a:endParaRPr lang="ar-IQ" sz="32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fontScale="85000" lnSpcReduction="20000"/>
          </a:bodyPr>
          <a:lstStyle/>
          <a:p>
            <a:pPr lvl="0"/>
            <a:r>
              <a:rPr lang="ar-IQ" dirty="0"/>
              <a:t>تبويب الإعلانات وفقاً للهدف والموضوع الإعلاني .</a:t>
            </a:r>
            <a:endParaRPr lang="en-US" dirty="0"/>
          </a:p>
          <a:p>
            <a:pPr lvl="0"/>
            <a:r>
              <a:rPr lang="ar-IQ" dirty="0"/>
              <a:t>اهتام القارئ بمضمون الإعلان .</a:t>
            </a:r>
            <a:endParaRPr lang="en-US" dirty="0"/>
          </a:p>
          <a:p>
            <a:pPr lvl="0"/>
            <a:r>
              <a:rPr lang="ar-IQ" dirty="0"/>
              <a:t>الطبيعة الإخبارية و الإعلامية للإعلانات . </a:t>
            </a:r>
            <a:endParaRPr lang="en-US" dirty="0"/>
          </a:p>
          <a:p>
            <a:pPr lvl="0"/>
            <a:r>
              <a:rPr lang="ar-IQ" dirty="0"/>
              <a:t>القدرة على تكرار نشر الإعلانات .</a:t>
            </a:r>
            <a:endParaRPr lang="en-US" dirty="0"/>
          </a:p>
          <a:p>
            <a:pPr lvl="0"/>
            <a:r>
              <a:rPr lang="ar-IQ" dirty="0"/>
              <a:t>وحدات قياس الإعلان ( سنتيمتر / عمود أو سطر / عمود ) </a:t>
            </a:r>
            <a:endParaRPr lang="en-US" dirty="0"/>
          </a:p>
          <a:p>
            <a:pPr lvl="0"/>
            <a:r>
              <a:rPr lang="ar-IQ" dirty="0"/>
              <a:t>الانخفاض النسبي في أسعار الإعلان .</a:t>
            </a:r>
            <a:endParaRPr lang="en-US" dirty="0"/>
          </a:p>
          <a:p>
            <a:pPr lvl="0"/>
            <a:r>
              <a:rPr lang="ar-IQ" dirty="0"/>
              <a:t>الهيئة التشكيلية وتصميم وإخراج الإعلانات .</a:t>
            </a:r>
            <a:endParaRPr lang="en-US" dirty="0"/>
          </a:p>
          <a:p>
            <a:pPr lvl="0"/>
            <a:r>
              <a:rPr lang="ar-IQ" dirty="0"/>
              <a:t>الطبيعة الشخصية للمعلن .</a:t>
            </a:r>
            <a:endParaRPr lang="en-US" dirty="0"/>
          </a:p>
          <a:p>
            <a:pPr lvl="0"/>
            <a:r>
              <a:rPr lang="ar-IQ" dirty="0"/>
              <a:t>أسلوب التعاقد والسداد .</a:t>
            </a:r>
            <a:endParaRPr lang="en-US" dirty="0"/>
          </a:p>
          <a:p>
            <a:pPr lvl="0"/>
            <a:r>
              <a:rPr lang="ar-IQ" dirty="0"/>
              <a:t>أهمية عامل المرونة الزمنية في الوسيلة الاعلانية .</a:t>
            </a:r>
            <a:endParaRPr lang="en-US" dirty="0"/>
          </a:p>
          <a:p>
            <a:pPr marL="0" indent="0">
              <a:buNone/>
            </a:pPr>
            <a:endParaRPr lang="ar-IQ" dirty="0"/>
          </a:p>
        </p:txBody>
      </p:sp>
    </p:spTree>
    <p:extLst>
      <p:ext uri="{BB962C8B-B14F-4D97-AF65-F5344CB8AC3E}">
        <p14:creationId xmlns:p14="http://schemas.microsoft.com/office/powerpoint/2010/main" val="426505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أنواع الإعلانات الثابتة :</a:t>
            </a:r>
            <a:r>
              <a:rPr lang="en-US" dirty="0"/>
              <a:t/>
            </a:r>
            <a:br>
              <a:rPr lang="en-US" dirty="0"/>
            </a:br>
            <a:endParaRPr lang="ar-IQ" dirty="0"/>
          </a:p>
        </p:txBody>
      </p:sp>
      <p:sp>
        <p:nvSpPr>
          <p:cNvPr id="3" name="Content Placeholder 2"/>
          <p:cNvSpPr>
            <a:spLocks noGrp="1"/>
          </p:cNvSpPr>
          <p:nvPr>
            <p:ph idx="1"/>
          </p:nvPr>
        </p:nvSpPr>
        <p:spPr/>
        <p:txBody>
          <a:bodyPr/>
          <a:lstStyle/>
          <a:p>
            <a:pPr lvl="0"/>
            <a:r>
              <a:rPr lang="ar-IQ" dirty="0" smtClean="0"/>
              <a:t>الإعلانات </a:t>
            </a:r>
            <a:r>
              <a:rPr lang="ar-IQ" dirty="0"/>
              <a:t>المبوبة .</a:t>
            </a:r>
            <a:endParaRPr lang="en-US" dirty="0"/>
          </a:p>
          <a:p>
            <a:pPr lvl="0"/>
            <a:r>
              <a:rPr lang="ar-IQ" dirty="0"/>
              <a:t>إعلانات الأدلة .</a:t>
            </a:r>
            <a:endParaRPr lang="en-US" dirty="0"/>
          </a:p>
          <a:p>
            <a:pPr lvl="0"/>
            <a:r>
              <a:rPr lang="ar-IQ" dirty="0"/>
              <a:t>إعلانات المجتمع .</a:t>
            </a:r>
            <a:endParaRPr lang="en-US" dirty="0"/>
          </a:p>
          <a:p>
            <a:pPr lvl="0"/>
            <a:r>
              <a:rPr lang="ar-IQ" dirty="0"/>
              <a:t>إعلانات الوفيات .</a:t>
            </a:r>
            <a:endParaRPr lang="en-US" dirty="0"/>
          </a:p>
        </p:txBody>
      </p:sp>
    </p:spTree>
    <p:extLst>
      <p:ext uri="{BB962C8B-B14F-4D97-AF65-F5344CB8AC3E}">
        <p14:creationId xmlns:p14="http://schemas.microsoft.com/office/powerpoint/2010/main" val="433134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2700" b="1" dirty="0" smtClean="0"/>
              <a:t>تعد </a:t>
            </a:r>
            <a:r>
              <a:rPr lang="ar-IQ" sz="2700" b="1" dirty="0"/>
              <a:t>الإعلانات المجمعة احدى الأنواع الرئيسة في الإعلانات الصحفية اذكر اشكالها واشرح اعلان الصفحات الخاصة؟.</a:t>
            </a:r>
            <a:r>
              <a:rPr lang="en-US" dirty="0"/>
              <a:t/>
            </a:r>
            <a:br>
              <a:rPr lang="en-US" dirty="0"/>
            </a:br>
            <a:endParaRPr lang="ar-IQ" dirty="0"/>
          </a:p>
        </p:txBody>
      </p:sp>
      <p:sp>
        <p:nvSpPr>
          <p:cNvPr id="3" name="Content Placeholder 2"/>
          <p:cNvSpPr>
            <a:spLocks noGrp="1"/>
          </p:cNvSpPr>
          <p:nvPr>
            <p:ph idx="1"/>
          </p:nvPr>
        </p:nvSpPr>
        <p:spPr/>
        <p:txBody>
          <a:bodyPr>
            <a:normAutofit fontScale="92500" lnSpcReduction="20000"/>
          </a:bodyPr>
          <a:lstStyle/>
          <a:p>
            <a:pPr lvl="0"/>
            <a:r>
              <a:rPr lang="ar-IQ" dirty="0"/>
              <a:t>الصفحات الخاصة .</a:t>
            </a:r>
            <a:endParaRPr lang="en-US" dirty="0"/>
          </a:p>
          <a:p>
            <a:pPr lvl="0"/>
            <a:r>
              <a:rPr lang="ar-IQ" dirty="0"/>
              <a:t>الملاحق .</a:t>
            </a:r>
            <a:endParaRPr lang="en-US" dirty="0"/>
          </a:p>
          <a:p>
            <a:pPr lvl="0"/>
            <a:r>
              <a:rPr lang="ar-IQ" dirty="0"/>
              <a:t>الاعداد الخاصة .</a:t>
            </a:r>
            <a:endParaRPr lang="en-US" dirty="0"/>
          </a:p>
          <a:p>
            <a:pPr lvl="0"/>
            <a:r>
              <a:rPr lang="ar-IQ" dirty="0"/>
              <a:t>الحملات المشتركة .</a:t>
            </a:r>
            <a:endParaRPr lang="en-US" dirty="0"/>
          </a:p>
          <a:p>
            <a:pPr lvl="0"/>
            <a:r>
              <a:rPr lang="ar-IQ" dirty="0"/>
              <a:t>الإعلانات الثقافية .</a:t>
            </a:r>
            <a:endParaRPr lang="en-US" dirty="0"/>
          </a:p>
          <a:p>
            <a:r>
              <a:rPr lang="ar-IQ" b="1" dirty="0"/>
              <a:t>الصفحات الخاصة :</a:t>
            </a:r>
            <a:r>
              <a:rPr lang="ar-IQ" dirty="0"/>
              <a:t> أصبحت احدى السمات العادية المتكرر في الصحافة وعلى الأخص في الجرائد اليومية وتظهر هذه الإعلانات في المناسبات الاجتماعية والدينية والقومية والرياضية والعلمية وتظهر ايضاً في مجال الزراعة وافتتاح فروع المحلات التجارية الكبرى والمعارض و غيرها .</a:t>
            </a:r>
            <a:endParaRPr lang="en-US"/>
          </a:p>
          <a:p>
            <a:pPr marL="0" indent="0">
              <a:buNone/>
            </a:pPr>
            <a:endParaRPr lang="ar-IQ" dirty="0"/>
          </a:p>
        </p:txBody>
      </p:sp>
    </p:spTree>
    <p:extLst>
      <p:ext uri="{BB962C8B-B14F-4D97-AF65-F5344CB8AC3E}">
        <p14:creationId xmlns:p14="http://schemas.microsoft.com/office/powerpoint/2010/main" val="1856919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613</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هناك عدة اسباب أدت إلى تطور الإعلان</vt:lpstr>
      <vt:lpstr>تصنف الإعلانات بشكل رئيس على عدة أنواع ؟ عددها واشرح إعلانات المساحة</vt:lpstr>
      <vt:lpstr>تقسم الإعلانات الصحفية على أساس الوظيفة والهدف على عدة أنواع ؟ ماهي هذه الأنواع ؟ واشرح الإعلان السياسي؟</vt:lpstr>
      <vt:lpstr>الإعلان السياسي</vt:lpstr>
      <vt:lpstr>الإعلان السياسي</vt:lpstr>
      <vt:lpstr>ثمة تقسيمات متنوعة للإعلان الصحفي على أساس المنطقة الجغرافية؟ اذكرها وبين أهمية الإعلان الدولي؟</vt:lpstr>
      <vt:lpstr>هناك صفات لإعلانات الأبواب الثابتة في الصحف المطبوعة عددها؟ واذكر أنواع الإعلانات الثابتة</vt:lpstr>
      <vt:lpstr>أنواع الإعلانات الثابتة : </vt:lpstr>
      <vt:lpstr>تعد الإعلانات المجمعة احدى الأنواع الرئيسة في الإعلانات الصحفية اذكر اشكالها واشرح اعلان الصفحات الخاصة؟.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DR.Ahmed Saker</cp:lastModifiedBy>
  <cp:revision>4</cp:revision>
  <dcterms:created xsi:type="dcterms:W3CDTF">2019-03-15T18:03:12Z</dcterms:created>
  <dcterms:modified xsi:type="dcterms:W3CDTF">2019-03-15T18:23:03Z</dcterms:modified>
</cp:coreProperties>
</file>