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97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F0DB85-5462-49FA-BBDE-83E7356EFE73}" type="datetimeFigureOut">
              <a:rPr lang="ar-IQ" smtClean="0"/>
              <a:t>06/07/1440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B384CFA-FC33-4BFB-98EE-6D85920E095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B384CFA-FC33-4BFB-98EE-6D85920E095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B384CFA-FC33-4BFB-98EE-6D85920E095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B384CFA-FC33-4BFB-98EE-6D85920E095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8B384CFA-FC33-4BFB-98EE-6D85920E095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B384CFA-FC33-4BFB-98EE-6D85920E095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8B384CFA-FC33-4BFB-98EE-6D85920E095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8B384CFA-FC33-4BFB-98EE-6D85920E095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3F0DB85-5462-49FA-BBDE-83E7356EFE73}" type="datetimeFigureOut">
              <a:rPr lang="ar-IQ" smtClean="0"/>
              <a:t>06/07/1440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8B384CFA-FC33-4BFB-98EE-6D85920E095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3F0DB85-5462-49FA-BBDE-83E7356EFE73}" type="datetimeFigureOut">
              <a:rPr lang="ar-IQ" smtClean="0"/>
              <a:t>06/07/1440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8B384CFA-FC33-4BFB-98EE-6D85920E095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F0DB85-5462-49FA-BBDE-83E7356EFE73}" type="datetimeFigureOut">
              <a:rPr lang="ar-IQ" smtClean="0"/>
              <a:t>06/07/1440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B384CFA-FC33-4BFB-98EE-6D85920E095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F0DB85-5462-49FA-BBDE-83E7356EFE73}" type="datetimeFigureOut">
              <a:rPr lang="ar-IQ" smtClean="0"/>
              <a:t>06/07/1440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384CFA-FC33-4BFB-98EE-6D85920E095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dirty="0"/>
              <a:t> </a:t>
            </a:r>
            <a:r>
              <a:rPr lang="ar-IQ" dirty="0" smtClean="0"/>
              <a:t>الخبر، تعريفه، أجزاءه، عناصره، وقوالب تحريره</a:t>
            </a:r>
            <a:endParaRPr lang="ar-IQ" dirty="0"/>
          </a:p>
        </p:txBody>
      </p:sp>
      <p:sp>
        <p:nvSpPr>
          <p:cNvPr id="3" name="Subtitle 2"/>
          <p:cNvSpPr>
            <a:spLocks noGrp="1"/>
          </p:cNvSpPr>
          <p:nvPr>
            <p:ph type="subTitle" idx="1"/>
          </p:nvPr>
        </p:nvSpPr>
        <p:spPr>
          <a:xfrm>
            <a:off x="0" y="28982"/>
            <a:ext cx="9144000" cy="6829017"/>
          </a:xfrm>
        </p:spPr>
        <p:txBody>
          <a:bodyPr/>
          <a:lstStyle/>
          <a:p>
            <a:r>
              <a:rPr lang="ar-IQ" dirty="0">
                <a:solidFill>
                  <a:srgbClr val="FF0000"/>
                </a:solidFill>
              </a:rPr>
              <a:t> </a:t>
            </a:r>
            <a:r>
              <a:rPr lang="ar-IQ" dirty="0" smtClean="0">
                <a:solidFill>
                  <a:srgbClr val="FF0000"/>
                </a:solidFill>
              </a:rPr>
              <a:t>محاضرة الخبر الإلكتروني .. اعداد: د. غالب الدعمي</a:t>
            </a:r>
            <a:endParaRPr lang="ar-IQ" dirty="0">
              <a:solidFill>
                <a:srgbClr val="FF0000"/>
              </a:solidFill>
            </a:endParaRPr>
          </a:p>
        </p:txBody>
      </p:sp>
    </p:spTree>
    <p:extLst>
      <p:ext uri="{BB962C8B-B14F-4D97-AF65-F5344CB8AC3E}">
        <p14:creationId xmlns:p14="http://schemas.microsoft.com/office/powerpoint/2010/main" val="37838540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3840540"/>
          </a:xfrm>
        </p:spPr>
        <p:txBody>
          <a:bodyPr>
            <a:noAutofit/>
          </a:bodyPr>
          <a:lstStyle/>
          <a:p>
            <a:r>
              <a:rPr lang="ar-IQ" sz="3600" b="0" dirty="0" smtClean="0"/>
              <a:t>1- العنوان الاستفهامي </a:t>
            </a:r>
          </a:p>
          <a:p>
            <a:r>
              <a:rPr lang="ar-IQ" sz="3600" b="0" dirty="0" smtClean="0"/>
              <a:t>2- العنوان المعلوماتي</a:t>
            </a:r>
          </a:p>
          <a:p>
            <a:r>
              <a:rPr lang="ar-IQ" sz="3600" b="0" dirty="0" smtClean="0"/>
              <a:t>3- التشويقي.</a:t>
            </a:r>
          </a:p>
          <a:p>
            <a:r>
              <a:rPr lang="ar-IQ" sz="3600" b="0" dirty="0" smtClean="0"/>
              <a:t>لايجب ان </a:t>
            </a:r>
            <a:r>
              <a:rPr lang="ar-IQ" sz="3600" b="0" dirty="0" smtClean="0">
                <a:solidFill>
                  <a:srgbClr val="FF0000"/>
                </a:solidFill>
              </a:rPr>
              <a:t>يظم</a:t>
            </a:r>
            <a:r>
              <a:rPr lang="ar-IQ" sz="3600" b="0" dirty="0" smtClean="0"/>
              <a:t> العنوان أكثر من ثلاث  استفهامات .</a:t>
            </a:r>
          </a:p>
          <a:p>
            <a:r>
              <a:rPr lang="ar-IQ" sz="3600" b="0" dirty="0" smtClean="0">
                <a:solidFill>
                  <a:srgbClr val="FF0000"/>
                </a:solidFill>
              </a:rPr>
              <a:t>من</a:t>
            </a:r>
            <a:r>
              <a:rPr lang="ar-IQ" sz="3600" b="0" dirty="0" smtClean="0"/>
              <a:t>: من الذي أدى الدور الرئيس في وقوع الحدث.</a:t>
            </a:r>
          </a:p>
          <a:p>
            <a:r>
              <a:rPr lang="ar-IQ" sz="3600" b="0" dirty="0" smtClean="0">
                <a:solidFill>
                  <a:srgbClr val="FF0000"/>
                </a:solidFill>
              </a:rPr>
              <a:t>متى</a:t>
            </a:r>
            <a:r>
              <a:rPr lang="ar-IQ" sz="3600" b="0" dirty="0" smtClean="0"/>
              <a:t>: زمن وقوع الحدث.</a:t>
            </a:r>
          </a:p>
        </p:txBody>
      </p:sp>
      <p:sp>
        <p:nvSpPr>
          <p:cNvPr id="2" name="Title 1"/>
          <p:cNvSpPr>
            <a:spLocks noGrp="1"/>
          </p:cNvSpPr>
          <p:nvPr>
            <p:ph type="title"/>
          </p:nvPr>
        </p:nvSpPr>
        <p:spPr/>
        <p:txBody>
          <a:bodyPr/>
          <a:lstStyle/>
          <a:p>
            <a:pPr algn="ctr"/>
            <a:r>
              <a:rPr lang="ar-IQ" b="1" dirty="0" smtClean="0">
                <a:solidFill>
                  <a:srgbClr val="FF0000"/>
                </a:solidFill>
              </a:rPr>
              <a:t>أنواع العنوانات</a:t>
            </a:r>
            <a:endParaRPr lang="ar-IQ" b="1" dirty="0">
              <a:solidFill>
                <a:srgbClr val="FF0000"/>
              </a:solidFill>
            </a:endParaRPr>
          </a:p>
        </p:txBody>
      </p:sp>
    </p:spTree>
    <p:extLst>
      <p:ext uri="{BB962C8B-B14F-4D97-AF65-F5344CB8AC3E}">
        <p14:creationId xmlns:p14="http://schemas.microsoft.com/office/powerpoint/2010/main" val="12666231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sz="3200" b="0" dirty="0" smtClean="0">
                <a:solidFill>
                  <a:srgbClr val="FF0000"/>
                </a:solidFill>
              </a:rPr>
              <a:t>أين</a:t>
            </a:r>
            <a:r>
              <a:rPr lang="ar-IQ" sz="3200" b="0" dirty="0"/>
              <a:t>: مكان وقوع الحدث.</a:t>
            </a:r>
          </a:p>
          <a:p>
            <a:r>
              <a:rPr lang="ar-IQ" sz="3200" b="0" dirty="0">
                <a:solidFill>
                  <a:srgbClr val="FF0000"/>
                </a:solidFill>
              </a:rPr>
              <a:t>ماذا</a:t>
            </a:r>
            <a:r>
              <a:rPr lang="ar-IQ" sz="3200" b="0" dirty="0"/>
              <a:t>: ماذا حدث.</a:t>
            </a:r>
          </a:p>
          <a:p>
            <a:r>
              <a:rPr lang="ar-IQ" sz="3200" b="0" dirty="0">
                <a:solidFill>
                  <a:srgbClr val="FF0000"/>
                </a:solidFill>
              </a:rPr>
              <a:t>كيف</a:t>
            </a:r>
            <a:r>
              <a:rPr lang="ar-IQ" sz="3200" b="0" dirty="0"/>
              <a:t>: تفاصيل الحدث</a:t>
            </a:r>
            <a:r>
              <a:rPr lang="ar-IQ" sz="3200" b="0" dirty="0" smtClean="0"/>
              <a:t>.</a:t>
            </a:r>
          </a:p>
          <a:p>
            <a:r>
              <a:rPr lang="ar-IQ" sz="3200" b="0" dirty="0" smtClean="0">
                <a:solidFill>
                  <a:srgbClr val="FF0000"/>
                </a:solidFill>
              </a:rPr>
              <a:t>لماذا</a:t>
            </a:r>
            <a:r>
              <a:rPr lang="ar-IQ" sz="3200" b="0" dirty="0" smtClean="0"/>
              <a:t>: خلفيات الحدث.</a:t>
            </a:r>
            <a:endParaRPr lang="ar-IQ" sz="3200" b="0" dirty="0"/>
          </a:p>
          <a:p>
            <a:endParaRPr lang="ar-IQ" dirty="0"/>
          </a:p>
        </p:txBody>
      </p:sp>
      <p:sp>
        <p:nvSpPr>
          <p:cNvPr id="2" name="Title 1"/>
          <p:cNvSpPr>
            <a:spLocks noGrp="1"/>
          </p:cNvSpPr>
          <p:nvPr>
            <p:ph type="title"/>
          </p:nvPr>
        </p:nvSpPr>
        <p:spPr/>
        <p:txBody>
          <a:bodyPr/>
          <a:lstStyle/>
          <a:p>
            <a:pPr algn="ctr"/>
            <a:r>
              <a:rPr lang="ar-IQ" b="1" dirty="0" smtClean="0">
                <a:solidFill>
                  <a:srgbClr val="FF0000"/>
                </a:solidFill>
              </a:rPr>
              <a:t>أنواع العنوانات</a:t>
            </a:r>
            <a:endParaRPr lang="ar-IQ" b="1" dirty="0">
              <a:solidFill>
                <a:srgbClr val="FF0000"/>
              </a:solidFill>
            </a:endParaRPr>
          </a:p>
        </p:txBody>
      </p:sp>
    </p:spTree>
    <p:extLst>
      <p:ext uri="{BB962C8B-B14F-4D97-AF65-F5344CB8AC3E}">
        <p14:creationId xmlns:p14="http://schemas.microsoft.com/office/powerpoint/2010/main" val="30574022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ircle(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ircle(in)">
                                      <p:cBhvr>
                                        <p:cTn id="2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3200" dirty="0" smtClean="0">
                <a:solidFill>
                  <a:srgbClr val="7030A0"/>
                </a:solidFill>
              </a:rPr>
              <a:t>قالب الهرم المعكوس </a:t>
            </a:r>
            <a:r>
              <a:rPr lang="ar-IQ" sz="3200" dirty="0" smtClean="0">
                <a:solidFill>
                  <a:srgbClr val="00B050"/>
                </a:solidFill>
              </a:rPr>
              <a:t>--- قالب الهرم المعتدل</a:t>
            </a:r>
          </a:p>
          <a:p>
            <a:r>
              <a:rPr lang="ar-IQ" sz="3200" dirty="0" smtClean="0">
                <a:solidFill>
                  <a:srgbClr val="00B050"/>
                </a:solidFill>
              </a:rPr>
              <a:t>قالب السرد المباشر ----- </a:t>
            </a:r>
            <a:r>
              <a:rPr lang="ar-IQ" sz="3200" dirty="0" smtClean="0">
                <a:solidFill>
                  <a:srgbClr val="00B0F0"/>
                </a:solidFill>
              </a:rPr>
              <a:t>قالب بيضة الأوزة</a:t>
            </a:r>
          </a:p>
          <a:p>
            <a:r>
              <a:rPr lang="ar-IQ" sz="3200" dirty="0" smtClean="0">
                <a:solidFill>
                  <a:srgbClr val="00B0F0"/>
                </a:solidFill>
              </a:rPr>
              <a:t>القالب الماسي ويعتمد الهرم المعكوس </a:t>
            </a:r>
          </a:p>
          <a:p>
            <a:r>
              <a:rPr lang="ar-IQ" sz="3200" dirty="0" smtClean="0">
                <a:solidFill>
                  <a:srgbClr val="00B0F0"/>
                </a:solidFill>
              </a:rPr>
              <a:t>والقالب التجميعي---- القالب التشويقي </a:t>
            </a:r>
          </a:p>
          <a:p>
            <a:endParaRPr lang="ar-IQ" sz="3200" dirty="0">
              <a:solidFill>
                <a:srgbClr val="7030A0"/>
              </a:solidFill>
            </a:endParaRPr>
          </a:p>
        </p:txBody>
      </p:sp>
      <p:sp>
        <p:nvSpPr>
          <p:cNvPr id="2" name="Title 1"/>
          <p:cNvSpPr>
            <a:spLocks noGrp="1"/>
          </p:cNvSpPr>
          <p:nvPr>
            <p:ph type="title"/>
          </p:nvPr>
        </p:nvSpPr>
        <p:spPr/>
        <p:txBody>
          <a:bodyPr/>
          <a:lstStyle/>
          <a:p>
            <a:pPr algn="ctr"/>
            <a:r>
              <a:rPr lang="ar-IQ" b="1" dirty="0" smtClean="0">
                <a:solidFill>
                  <a:srgbClr val="FF0000"/>
                </a:solidFill>
              </a:rPr>
              <a:t>قوالب تحرير الخبر</a:t>
            </a:r>
            <a:endParaRPr lang="ar-IQ" b="1" dirty="0">
              <a:solidFill>
                <a:srgbClr val="FF0000"/>
              </a:solidFill>
            </a:endParaRPr>
          </a:p>
        </p:txBody>
      </p:sp>
    </p:spTree>
    <p:extLst>
      <p:ext uri="{BB962C8B-B14F-4D97-AF65-F5344CB8AC3E}">
        <p14:creationId xmlns:p14="http://schemas.microsoft.com/office/powerpoint/2010/main" val="1246470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ar-IQ" sz="4000" dirty="0" smtClean="0">
                <a:latin typeface="Arial" pitchFamily="34" charset="0"/>
                <a:cs typeface="Arial" pitchFamily="34" charset="0"/>
              </a:rPr>
              <a:t>قُدمت تعريفات متعددة للخبر من خبراء الإعلام انسجمت مع البيئة الإعلامية لمن قدم هذه  التعريفات، لكن مبدئيا نستطيع القول أن أولى التعريفات على يد خبراء اوربيون لأنهم أول من تعامل مع الصحافة بعد اختراع آلة الطباعة.</a:t>
            </a:r>
            <a:endParaRPr lang="ar-IQ" sz="40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ar-IQ" dirty="0" smtClean="0"/>
              <a:t>تعريف الخبر</a:t>
            </a:r>
            <a:endParaRPr lang="ar-IQ" dirty="0"/>
          </a:p>
        </p:txBody>
      </p:sp>
    </p:spTree>
    <p:extLst>
      <p:ext uri="{BB962C8B-B14F-4D97-AF65-F5344CB8AC3E}">
        <p14:creationId xmlns:p14="http://schemas.microsoft.com/office/powerpoint/2010/main" val="171295937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xit" presetSubtype="0" accel="50000" fill="hold" grpId="0" nodeType="clickEffect">
                                  <p:stCondLst>
                                    <p:cond delay="0"/>
                                  </p:stCondLst>
                                  <p:iterate type="lt">
                                    <p:tmPct val="50000"/>
                                  </p:iterate>
                                  <p:childTnLst>
                                    <p:anim calcmode="lin" valueType="num">
                                      <p:cBhvr>
                                        <p:cTn id="6" dur="1000">
                                          <p:stCondLst>
                                            <p:cond delay="0"/>
                                          </p:stCondLst>
                                        </p:cTn>
                                        <p:tgtEl>
                                          <p:spTgt spid="3"/>
                                        </p:tgtEl>
                                        <p:attrNameLst>
                                          <p:attrName>style.rotation</p:attrName>
                                        </p:attrNameLst>
                                      </p:cBhvr>
                                      <p:tavLst>
                                        <p:tav tm="0">
                                          <p:val>
                                            <p:fltVal val="0"/>
                                          </p:val>
                                        </p:tav>
                                        <p:tav tm="100000">
                                          <p:val>
                                            <p:fltVal val="45"/>
                                          </p:val>
                                        </p:tav>
                                      </p:tavLst>
                                    </p:anim>
                                    <p:anim calcmode="lin" valueType="num">
                                      <p:cBhvr>
                                        <p:cTn id="7" dur="1000">
                                          <p:stCondLst>
                                            <p:cond delay="0"/>
                                          </p:stCondLst>
                                        </p:cTn>
                                        <p:tgtEl>
                                          <p:spTgt spid="3"/>
                                        </p:tgtEl>
                                        <p:attrNameLst>
                                          <p:attrName>ppt_y</p:attrName>
                                        </p:attrNameLst>
                                      </p:cBhvr>
                                      <p:tavLst>
                                        <p:tav tm="0">
                                          <p:val>
                                            <p:strVal val="ppt_y"/>
                                          </p:val>
                                        </p:tav>
                                        <p:tav tm="100000">
                                          <p:val>
                                            <p:strVal val="ppt_y+1"/>
                                          </p:val>
                                        </p:tav>
                                      </p:tavLst>
                                    </p:anim>
                                    <p:set>
                                      <p:cBhvr>
                                        <p:cTn id="8" dur="1" fill="hold">
                                          <p:stCondLst>
                                            <p:cond delay="9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ar-IQ" sz="4400" b="0" dirty="0" smtClean="0">
                <a:latin typeface="Arial" pitchFamily="34" charset="0"/>
                <a:cs typeface="Arial" pitchFamily="34" charset="0"/>
              </a:rPr>
              <a:t>وقد سمي انذاك بالخبر الصحفي، لكن بعد اختراع والراديو ومن ثم التلفزيون تم تصنيفه بالخبر الإلكتروني، وبعد ظهور وكالات الأنباء الإلكترونية والإعلام الجديد ظهر تصنيف جديد للأخبار، مثل الخبر الإذاعي، والخبر التلفزيوني، في حين اختص الخبر الإلكتروني بالصحف الإلكترونية ووسائل الإعلام الأخرى</a:t>
            </a:r>
            <a:endParaRPr lang="ar-IQ" sz="4400" b="0" dirty="0">
              <a:latin typeface="Arial" pitchFamily="34" charset="0"/>
              <a:cs typeface="Arial" pitchFamily="34" charset="0"/>
            </a:endParaRPr>
          </a:p>
        </p:txBody>
      </p:sp>
      <p:sp>
        <p:nvSpPr>
          <p:cNvPr id="2" name="Title 1"/>
          <p:cNvSpPr>
            <a:spLocks noGrp="1"/>
          </p:cNvSpPr>
          <p:nvPr>
            <p:ph type="title"/>
          </p:nvPr>
        </p:nvSpPr>
        <p:spPr/>
        <p:txBody>
          <a:bodyPr/>
          <a:lstStyle/>
          <a:p>
            <a:pPr algn="ctr"/>
            <a:r>
              <a:rPr lang="ar-IQ" sz="4800" dirty="0" smtClean="0">
                <a:solidFill>
                  <a:srgbClr val="FF0000"/>
                </a:solidFill>
                <a:cs typeface="+mn-cs"/>
              </a:rPr>
              <a:t>تعريف الخبر</a:t>
            </a:r>
            <a:endParaRPr lang="ar-IQ" sz="4800" dirty="0">
              <a:solidFill>
                <a:srgbClr val="FF0000"/>
              </a:solidFill>
              <a:cs typeface="+mn-cs"/>
            </a:endParaRPr>
          </a:p>
        </p:txBody>
      </p:sp>
    </p:spTree>
    <p:extLst>
      <p:ext uri="{BB962C8B-B14F-4D97-AF65-F5344CB8AC3E}">
        <p14:creationId xmlns:p14="http://schemas.microsoft.com/office/powerpoint/2010/main" val="124994670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ircle(in)">
                                      <p:cBhvr>
                                        <p:cTn id="16"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sz="4000" b="0" dirty="0" smtClean="0">
                <a:latin typeface="Arial" pitchFamily="34" charset="0"/>
                <a:cs typeface="Arial" pitchFamily="34" charset="0"/>
              </a:rPr>
              <a:t>يعرف الخبر بأنه: وصف لحدث معين يحضى بإهتمام الناس، كما يعرف بأنه كل ماتلوكه الألسن، أو أنه ماحدث أمس، ويحدث اليوم، ووسيحدث غداً، وهناك تعريفات أخرى: أنه سرد لاحداث وقعت فعلاً، فغيرت حالة قائمة، أو أنذرت بتغيرها، وهناك تعريفات اخرى كثيرة تربوا على مائة تعريف.</a:t>
            </a:r>
            <a:endParaRPr lang="ar-IQ" sz="4000" b="0" dirty="0">
              <a:latin typeface="Arial" pitchFamily="34" charset="0"/>
              <a:cs typeface="Arial" pitchFamily="34" charset="0"/>
            </a:endParaRPr>
          </a:p>
        </p:txBody>
      </p:sp>
      <p:sp>
        <p:nvSpPr>
          <p:cNvPr id="2" name="Title 1"/>
          <p:cNvSpPr>
            <a:spLocks noGrp="1"/>
          </p:cNvSpPr>
          <p:nvPr>
            <p:ph type="title"/>
          </p:nvPr>
        </p:nvSpPr>
        <p:spPr/>
        <p:txBody>
          <a:bodyPr/>
          <a:lstStyle/>
          <a:p>
            <a:pPr algn="ctr"/>
            <a:r>
              <a:rPr lang="ar-IQ" sz="4800" dirty="0" smtClean="0">
                <a:solidFill>
                  <a:srgbClr val="FF0000"/>
                </a:solidFill>
              </a:rPr>
              <a:t>تعريف الخبر</a:t>
            </a:r>
            <a:endParaRPr lang="ar-IQ" sz="4800" dirty="0">
              <a:solidFill>
                <a:srgbClr val="FF0000"/>
              </a:solidFill>
            </a:endParaRPr>
          </a:p>
        </p:txBody>
      </p:sp>
    </p:spTree>
    <p:extLst>
      <p:ext uri="{BB962C8B-B14F-4D97-AF65-F5344CB8AC3E}">
        <p14:creationId xmlns:p14="http://schemas.microsoft.com/office/powerpoint/2010/main" val="38244905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2800" dirty="0" smtClean="0"/>
              <a:t>يقسم  الخبر  </a:t>
            </a:r>
            <a:r>
              <a:rPr lang="ar-IQ" sz="2800" dirty="0" smtClean="0">
                <a:solidFill>
                  <a:srgbClr val="FF0000"/>
                </a:solidFill>
              </a:rPr>
              <a:t>إلى</a:t>
            </a:r>
            <a:r>
              <a:rPr lang="ar-IQ" sz="2800" dirty="0" smtClean="0"/>
              <a:t> عدة انواع وهي كما يأتي:- </a:t>
            </a:r>
          </a:p>
          <a:p>
            <a:r>
              <a:rPr lang="ar-IQ" sz="2800" dirty="0" smtClean="0"/>
              <a:t>أولا: حسب الوسيلة.</a:t>
            </a:r>
          </a:p>
          <a:p>
            <a:r>
              <a:rPr lang="ar-IQ" sz="2800" dirty="0" smtClean="0"/>
              <a:t>1- خبر صحفي.</a:t>
            </a:r>
          </a:p>
          <a:p>
            <a:r>
              <a:rPr lang="ar-IQ" sz="2800" dirty="0" smtClean="0"/>
              <a:t>2- خبر إذاعي.</a:t>
            </a:r>
          </a:p>
          <a:p>
            <a:r>
              <a:rPr lang="ar-IQ" sz="2800" dirty="0" smtClean="0"/>
              <a:t>3- خبر تلفزيوني.</a:t>
            </a:r>
          </a:p>
          <a:p>
            <a:r>
              <a:rPr lang="ar-IQ" sz="2800" dirty="0" smtClean="0"/>
              <a:t>4- خبر إلكتروني.</a:t>
            </a:r>
          </a:p>
          <a:p>
            <a:r>
              <a:rPr lang="ar-IQ" sz="2800" dirty="0" smtClean="0"/>
              <a:t>5- خبر وكالات أنباء</a:t>
            </a:r>
          </a:p>
          <a:p>
            <a:endParaRPr lang="ar-IQ" sz="2800" dirty="0"/>
          </a:p>
        </p:txBody>
      </p:sp>
      <p:sp>
        <p:nvSpPr>
          <p:cNvPr id="2" name="Title 1"/>
          <p:cNvSpPr>
            <a:spLocks noGrp="1"/>
          </p:cNvSpPr>
          <p:nvPr>
            <p:ph type="title"/>
          </p:nvPr>
        </p:nvSpPr>
        <p:spPr/>
        <p:txBody>
          <a:bodyPr/>
          <a:lstStyle/>
          <a:p>
            <a:pPr algn="ctr"/>
            <a:r>
              <a:rPr lang="ar-IQ" dirty="0" smtClean="0">
                <a:solidFill>
                  <a:srgbClr val="FF0000"/>
                </a:solidFill>
              </a:rPr>
              <a:t>تصنيفات الخبر</a:t>
            </a:r>
            <a:endParaRPr lang="ar-IQ" dirty="0">
              <a:solidFill>
                <a:srgbClr val="FF0000"/>
              </a:solidFill>
            </a:endParaRPr>
          </a:p>
        </p:txBody>
      </p:sp>
    </p:spTree>
    <p:extLst>
      <p:ext uri="{BB962C8B-B14F-4D97-AF65-F5344CB8AC3E}">
        <p14:creationId xmlns:p14="http://schemas.microsoft.com/office/powerpoint/2010/main" val="21748859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anim calcmode="lin" valueType="num">
                                      <p:cBhvr>
                                        <p:cTn id="17"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anim calcmode="lin" valueType="num">
                                      <p:cBhvr>
                                        <p:cTn id="25"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anim calcmode="lin" valueType="num">
                                      <p:cBhvr>
                                        <p:cTn id="33"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2"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35"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2000"/>
                                        <p:tgtEl>
                                          <p:spTgt spid="3">
                                            <p:txEl>
                                              <p:pRg st="4" end="4"/>
                                            </p:txEl>
                                          </p:spTgt>
                                        </p:tgtEl>
                                      </p:cBhvr>
                                    </p:animEffect>
                                    <p:anim calcmode="lin" valueType="num">
                                      <p:cBhvr>
                                        <p:cTn id="49"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50"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2" fill="hold">
                      <p:stCondLst>
                        <p:cond delay="indefinite"/>
                      </p:stCondLst>
                      <p:childTnLst>
                        <p:par>
                          <p:cTn id="53" fill="hold">
                            <p:stCondLst>
                              <p:cond delay="0"/>
                            </p:stCondLst>
                            <p:childTnLst>
                              <p:par>
                                <p:cTn id="54" presetID="35"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2000"/>
                                        <p:tgtEl>
                                          <p:spTgt spid="3">
                                            <p:txEl>
                                              <p:pRg st="5" end="5"/>
                                            </p:txEl>
                                          </p:spTgt>
                                        </p:tgtEl>
                                      </p:cBhvr>
                                    </p:animEffect>
                                    <p:anim calcmode="lin" valueType="num">
                                      <p:cBhvr>
                                        <p:cTn id="57"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8"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9"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60" fill="hold">
                      <p:stCondLst>
                        <p:cond delay="indefinite"/>
                      </p:stCondLst>
                      <p:childTnLst>
                        <p:par>
                          <p:cTn id="61" fill="hold">
                            <p:stCondLst>
                              <p:cond delay="0"/>
                            </p:stCondLst>
                            <p:childTnLst>
                              <p:par>
                                <p:cTn id="62" presetID="35" presetClass="entr" presetSubtype="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2000"/>
                                        <p:tgtEl>
                                          <p:spTgt spid="3">
                                            <p:txEl>
                                              <p:pRg st="6" end="6"/>
                                            </p:txEl>
                                          </p:spTgt>
                                        </p:tgtEl>
                                      </p:cBhvr>
                                    </p:animEffect>
                                    <p:anim calcmode="lin" valueType="num">
                                      <p:cBhvr>
                                        <p:cTn id="65"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66"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7"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3200" dirty="0" smtClean="0"/>
              <a:t>ويقسم  الخبر جغرافياً على: </a:t>
            </a:r>
          </a:p>
          <a:p>
            <a:r>
              <a:rPr lang="ar-IQ" sz="3200" dirty="0" smtClean="0"/>
              <a:t>1- الأخبار الداخلية.</a:t>
            </a:r>
          </a:p>
          <a:p>
            <a:r>
              <a:rPr lang="ar-IQ" sz="3200" dirty="0" smtClean="0"/>
              <a:t>2- الأخبار الخارجية.</a:t>
            </a:r>
          </a:p>
          <a:p>
            <a:r>
              <a:rPr lang="ar-IQ" sz="3200" dirty="0" smtClean="0"/>
              <a:t>ويقسم بحسب موضوعه على : - - أخبار سياسية.</a:t>
            </a:r>
          </a:p>
          <a:p>
            <a:r>
              <a:rPr lang="ar-IQ" sz="3200" dirty="0" smtClean="0"/>
              <a:t>2- أخبار اقتصادية ......الخ  </a:t>
            </a:r>
          </a:p>
          <a:p>
            <a:r>
              <a:rPr lang="ar-IQ" sz="3200" dirty="0" smtClean="0"/>
              <a:t>وتقسم  بحسب الوقت على:</a:t>
            </a:r>
          </a:p>
          <a:p>
            <a:r>
              <a:rPr lang="ar-IQ" sz="3200" dirty="0" smtClean="0"/>
              <a:t>1-  أخبار متوقعة- اخبار غير متوقعة </a:t>
            </a:r>
            <a:endParaRPr lang="ar-IQ" sz="3200" dirty="0"/>
          </a:p>
        </p:txBody>
      </p:sp>
      <p:sp>
        <p:nvSpPr>
          <p:cNvPr id="2" name="Title 1"/>
          <p:cNvSpPr>
            <a:spLocks noGrp="1"/>
          </p:cNvSpPr>
          <p:nvPr>
            <p:ph type="title"/>
          </p:nvPr>
        </p:nvSpPr>
        <p:spPr>
          <a:xfrm>
            <a:off x="611560" y="260648"/>
            <a:ext cx="7520940" cy="548640"/>
          </a:xfrm>
        </p:spPr>
        <p:txBody>
          <a:bodyPr>
            <a:normAutofit fontScale="90000"/>
          </a:bodyPr>
          <a:lstStyle/>
          <a:p>
            <a:pPr algn="ctr"/>
            <a:r>
              <a:rPr lang="ar-IQ" dirty="0" smtClean="0">
                <a:solidFill>
                  <a:srgbClr val="FF0000"/>
                </a:solidFill>
              </a:rPr>
              <a:t>تقسيمات الخبر</a:t>
            </a:r>
            <a:endParaRPr lang="ar-IQ" dirty="0">
              <a:solidFill>
                <a:srgbClr val="FF0000"/>
              </a:solidFill>
            </a:endParaRPr>
          </a:p>
        </p:txBody>
      </p:sp>
    </p:spTree>
    <p:extLst>
      <p:ext uri="{BB962C8B-B14F-4D97-AF65-F5344CB8AC3E}">
        <p14:creationId xmlns:p14="http://schemas.microsoft.com/office/powerpoint/2010/main" val="7733107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1" dur="1000"/>
                                        <p:tgtEl>
                                          <p:spTgt spid="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 calcmode="lin" valueType="num">
                                      <p:cBhvr>
                                        <p:cTn id="5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9" dur="1000"/>
                                        <p:tgtEl>
                                          <p:spTgt spid="3">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 calcmode="lin" valueType="num">
                                      <p:cBhvr>
                                        <p:cTn id="6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2400" dirty="0" smtClean="0"/>
              <a:t>1-  المقدمة التقليدية</a:t>
            </a:r>
          </a:p>
          <a:p>
            <a:r>
              <a:rPr lang="ar-IQ" sz="2400" dirty="0" smtClean="0"/>
              <a:t>2- مقدمة الاسناد  + تصريح : مثل قال رئيس الوزراء </a:t>
            </a:r>
            <a:r>
              <a:rPr lang="ar-IQ" sz="2400" dirty="0" smtClean="0">
                <a:solidFill>
                  <a:srgbClr val="FF0000"/>
                </a:solidFill>
              </a:rPr>
              <a:t>( اسناد</a:t>
            </a:r>
            <a:r>
              <a:rPr lang="ar-IQ" sz="2400" dirty="0" smtClean="0">
                <a:solidFill>
                  <a:srgbClr val="C00000"/>
                </a:solidFill>
              </a:rPr>
              <a:t>)</a:t>
            </a:r>
            <a:r>
              <a:rPr lang="ar-IQ" sz="2400" dirty="0" smtClean="0"/>
              <a:t> : </a:t>
            </a:r>
            <a:r>
              <a:rPr lang="ar-IQ" sz="2400" dirty="0" smtClean="0">
                <a:solidFill>
                  <a:srgbClr val="0070C0"/>
                </a:solidFill>
              </a:rPr>
              <a:t>ماضون في بسط نفوذ الدولة على  المناطق المتنازع عليها( تصريح).</a:t>
            </a:r>
          </a:p>
          <a:p>
            <a:r>
              <a:rPr lang="ar-IQ" sz="2400" dirty="0" smtClean="0"/>
              <a:t>3-</a:t>
            </a:r>
            <a:r>
              <a:rPr lang="ar-IQ" sz="2400" dirty="0" smtClean="0">
                <a:solidFill>
                  <a:srgbClr val="0070C0"/>
                </a:solidFill>
              </a:rPr>
              <a:t>  </a:t>
            </a:r>
            <a:r>
              <a:rPr lang="ar-IQ" sz="2400" dirty="0" smtClean="0">
                <a:solidFill>
                  <a:srgbClr val="FF0000"/>
                </a:solidFill>
              </a:rPr>
              <a:t>تصريح + اسناد ويكون عكس المقدمة الأولى. </a:t>
            </a:r>
          </a:p>
          <a:p>
            <a:r>
              <a:rPr lang="ar-IQ" sz="2400" dirty="0" smtClean="0"/>
              <a:t>4-  </a:t>
            </a:r>
            <a:r>
              <a:rPr lang="ar-IQ" sz="2400" dirty="0" smtClean="0">
                <a:solidFill>
                  <a:srgbClr val="7030A0"/>
                </a:solidFill>
              </a:rPr>
              <a:t>المقدمة المعلوماتية.</a:t>
            </a:r>
          </a:p>
          <a:p>
            <a:r>
              <a:rPr lang="ar-IQ" sz="2400" dirty="0" smtClean="0"/>
              <a:t>5</a:t>
            </a:r>
            <a:r>
              <a:rPr lang="ar-IQ" sz="2400" dirty="0" smtClean="0">
                <a:solidFill>
                  <a:srgbClr val="7030A0"/>
                </a:solidFill>
              </a:rPr>
              <a:t>-  </a:t>
            </a:r>
            <a:r>
              <a:rPr lang="ar-IQ" sz="2400" dirty="0" smtClean="0">
                <a:solidFill>
                  <a:srgbClr val="FF0000"/>
                </a:solidFill>
              </a:rPr>
              <a:t>الجمهور + اسناد.</a:t>
            </a:r>
          </a:p>
          <a:p>
            <a:r>
              <a:rPr lang="ar-IQ" sz="2400" dirty="0" smtClean="0"/>
              <a:t>6-</a:t>
            </a:r>
            <a:r>
              <a:rPr lang="ar-IQ" sz="2400" dirty="0" smtClean="0">
                <a:solidFill>
                  <a:srgbClr val="FF0000"/>
                </a:solidFill>
              </a:rPr>
              <a:t>  </a:t>
            </a:r>
            <a:r>
              <a:rPr lang="ar-IQ" sz="2400" dirty="0" smtClean="0">
                <a:solidFill>
                  <a:srgbClr val="92D050"/>
                </a:solidFill>
              </a:rPr>
              <a:t>المقدمة التشويقية. الفن، والأحداث الطريفة.</a:t>
            </a:r>
          </a:p>
          <a:p>
            <a:r>
              <a:rPr lang="ar-IQ" sz="2400" dirty="0" smtClean="0"/>
              <a:t>7-</a:t>
            </a:r>
            <a:r>
              <a:rPr lang="ar-IQ" sz="2400" dirty="0" smtClean="0">
                <a:solidFill>
                  <a:srgbClr val="92D050"/>
                </a:solidFill>
              </a:rPr>
              <a:t> </a:t>
            </a:r>
            <a:r>
              <a:rPr lang="ar-IQ" sz="2400" dirty="0" smtClean="0">
                <a:solidFill>
                  <a:srgbClr val="FF0000"/>
                </a:solidFill>
              </a:rPr>
              <a:t>المقدمة الأدبية.</a:t>
            </a:r>
          </a:p>
          <a:p>
            <a:endParaRPr lang="ar-IQ" sz="2400" dirty="0">
              <a:solidFill>
                <a:srgbClr val="0070C0"/>
              </a:solidFill>
            </a:endParaRPr>
          </a:p>
        </p:txBody>
      </p:sp>
      <p:sp>
        <p:nvSpPr>
          <p:cNvPr id="2" name="Title 1"/>
          <p:cNvSpPr>
            <a:spLocks noGrp="1"/>
          </p:cNvSpPr>
          <p:nvPr>
            <p:ph type="title"/>
          </p:nvPr>
        </p:nvSpPr>
        <p:spPr/>
        <p:txBody>
          <a:bodyPr/>
          <a:lstStyle/>
          <a:p>
            <a:pPr algn="ctr"/>
            <a:r>
              <a:rPr lang="ar-IQ" b="1" dirty="0" smtClean="0">
                <a:solidFill>
                  <a:srgbClr val="FF0000"/>
                </a:solidFill>
              </a:rPr>
              <a:t>مقدمة الخبر</a:t>
            </a:r>
            <a:endParaRPr lang="ar-IQ" b="1" dirty="0">
              <a:solidFill>
                <a:srgbClr val="FF0000"/>
              </a:solidFill>
            </a:endParaRPr>
          </a:p>
        </p:txBody>
      </p:sp>
    </p:spTree>
    <p:extLst>
      <p:ext uri="{BB962C8B-B14F-4D97-AF65-F5344CB8AC3E}">
        <p14:creationId xmlns:p14="http://schemas.microsoft.com/office/powerpoint/2010/main" val="379477872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9" presetClass="entr" presetSubtype="0" decel="10000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0"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51" dur="500"/>
                                        <p:tgtEl>
                                          <p:spTgt spid="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9" presetClass="entr" presetSubtype="0" decel="10000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 calcmode="lin" valueType="num">
                                      <p:cBhvr>
                                        <p:cTn id="5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8"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9" dur="500"/>
                                        <p:tgtEl>
                                          <p:spTgt spid="3">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49" presetClass="entr" presetSubtype="0" decel="10000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 calcmode="lin" valueType="num">
                                      <p:cBhvr>
                                        <p:cTn id="6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6"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6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1-</a:t>
            </a:r>
            <a:r>
              <a:rPr lang="ar-IQ" sz="3600" dirty="0" smtClean="0"/>
              <a:t> </a:t>
            </a:r>
            <a:r>
              <a:rPr lang="ar-IQ" sz="3600" dirty="0" smtClean="0">
                <a:solidFill>
                  <a:srgbClr val="FFC000"/>
                </a:solidFill>
              </a:rPr>
              <a:t>الجدة والحالية.</a:t>
            </a:r>
          </a:p>
          <a:p>
            <a:r>
              <a:rPr lang="ar-IQ" sz="3600" dirty="0" smtClean="0"/>
              <a:t>2-</a:t>
            </a:r>
            <a:r>
              <a:rPr lang="ar-IQ" sz="3600" dirty="0" smtClean="0">
                <a:solidFill>
                  <a:srgbClr val="C00000"/>
                </a:solidFill>
              </a:rPr>
              <a:t> القرب.</a:t>
            </a:r>
          </a:p>
          <a:p>
            <a:r>
              <a:rPr lang="ar-IQ" sz="3600" dirty="0" smtClean="0"/>
              <a:t>3-</a:t>
            </a:r>
            <a:r>
              <a:rPr lang="ar-IQ" sz="3600" dirty="0" smtClean="0">
                <a:solidFill>
                  <a:srgbClr val="00B050"/>
                </a:solidFill>
              </a:rPr>
              <a:t> الأهمية.</a:t>
            </a:r>
          </a:p>
          <a:p>
            <a:r>
              <a:rPr lang="ar-IQ" sz="3600" dirty="0" smtClean="0"/>
              <a:t>4- </a:t>
            </a:r>
            <a:r>
              <a:rPr lang="ar-IQ" sz="3600" dirty="0" smtClean="0">
                <a:solidFill>
                  <a:srgbClr val="00B0F0"/>
                </a:solidFill>
              </a:rPr>
              <a:t>الشهرة.</a:t>
            </a:r>
          </a:p>
          <a:p>
            <a:r>
              <a:rPr lang="ar-IQ" sz="3600" dirty="0" smtClean="0">
                <a:solidFill>
                  <a:srgbClr val="00B0F0"/>
                </a:solidFill>
              </a:rPr>
              <a:t>5-الضخامة.</a:t>
            </a:r>
          </a:p>
          <a:p>
            <a:r>
              <a:rPr lang="ar-IQ" sz="3600" dirty="0" smtClean="0"/>
              <a:t>6- </a:t>
            </a:r>
            <a:r>
              <a:rPr lang="ar-IQ" sz="3600" dirty="0" smtClean="0">
                <a:solidFill>
                  <a:srgbClr val="7030A0"/>
                </a:solidFill>
              </a:rPr>
              <a:t>الغرابة</a:t>
            </a:r>
            <a:endParaRPr lang="ar-IQ" sz="3600" dirty="0">
              <a:solidFill>
                <a:srgbClr val="7030A0"/>
              </a:solidFill>
            </a:endParaRPr>
          </a:p>
        </p:txBody>
      </p:sp>
      <p:sp>
        <p:nvSpPr>
          <p:cNvPr id="2" name="Title 1"/>
          <p:cNvSpPr>
            <a:spLocks noGrp="1"/>
          </p:cNvSpPr>
          <p:nvPr>
            <p:ph type="title"/>
          </p:nvPr>
        </p:nvSpPr>
        <p:spPr/>
        <p:txBody>
          <a:bodyPr/>
          <a:lstStyle/>
          <a:p>
            <a:pPr algn="ctr"/>
            <a:r>
              <a:rPr lang="ar-IQ" dirty="0" smtClean="0">
                <a:solidFill>
                  <a:srgbClr val="FF0000"/>
                </a:solidFill>
              </a:rPr>
              <a:t>القيم الاخبارية</a:t>
            </a:r>
            <a:endParaRPr lang="ar-IQ" dirty="0">
              <a:solidFill>
                <a:srgbClr val="FF0000"/>
              </a:solidFill>
            </a:endParaRPr>
          </a:p>
        </p:txBody>
      </p:sp>
    </p:spTree>
    <p:extLst>
      <p:ext uri="{BB962C8B-B14F-4D97-AF65-F5344CB8AC3E}">
        <p14:creationId xmlns:p14="http://schemas.microsoft.com/office/powerpoint/2010/main" val="8608144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7"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7"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smtClean="0"/>
          </a:p>
          <a:p>
            <a:endParaRPr lang="ar-IQ" dirty="0"/>
          </a:p>
          <a:p>
            <a:endParaRPr lang="ar-IQ" sz="3600" dirty="0" smtClean="0">
              <a:solidFill>
                <a:srgbClr val="00B050"/>
              </a:solidFill>
            </a:endParaRPr>
          </a:p>
          <a:p>
            <a:r>
              <a:rPr lang="ar-IQ" sz="3600" dirty="0" smtClean="0">
                <a:solidFill>
                  <a:srgbClr val="00B050"/>
                </a:solidFill>
              </a:rPr>
              <a:t>العنوان</a:t>
            </a:r>
            <a:r>
              <a:rPr lang="ar-IQ" sz="3600" dirty="0" smtClean="0"/>
              <a:t> --- </a:t>
            </a:r>
            <a:r>
              <a:rPr lang="ar-IQ" sz="3600" dirty="0" smtClean="0">
                <a:solidFill>
                  <a:srgbClr val="0070C0"/>
                </a:solidFill>
              </a:rPr>
              <a:t>المقدمة </a:t>
            </a:r>
            <a:r>
              <a:rPr lang="ar-IQ" sz="3600" dirty="0" smtClean="0"/>
              <a:t>--- </a:t>
            </a:r>
            <a:r>
              <a:rPr lang="ar-IQ" sz="3600" dirty="0" smtClean="0">
                <a:solidFill>
                  <a:srgbClr val="FFC000"/>
                </a:solidFill>
              </a:rPr>
              <a:t>جسم الخبر </a:t>
            </a:r>
            <a:r>
              <a:rPr lang="ar-IQ" sz="3600" dirty="0" smtClean="0"/>
              <a:t>--- </a:t>
            </a:r>
            <a:r>
              <a:rPr lang="ar-IQ" sz="3600" dirty="0" smtClean="0">
                <a:solidFill>
                  <a:srgbClr val="002060"/>
                </a:solidFill>
              </a:rPr>
              <a:t>الخاتمة</a:t>
            </a:r>
            <a:endParaRPr lang="ar-IQ" sz="3600" dirty="0">
              <a:solidFill>
                <a:srgbClr val="002060"/>
              </a:solidFill>
            </a:endParaRPr>
          </a:p>
        </p:txBody>
      </p:sp>
      <p:sp>
        <p:nvSpPr>
          <p:cNvPr id="2" name="Title 1"/>
          <p:cNvSpPr>
            <a:spLocks noGrp="1"/>
          </p:cNvSpPr>
          <p:nvPr>
            <p:ph type="title"/>
          </p:nvPr>
        </p:nvSpPr>
        <p:spPr/>
        <p:txBody>
          <a:bodyPr/>
          <a:lstStyle/>
          <a:p>
            <a:pPr algn="ctr"/>
            <a:r>
              <a:rPr lang="ar-IQ" b="1" dirty="0" smtClean="0">
                <a:solidFill>
                  <a:srgbClr val="FF0000"/>
                </a:solidFill>
              </a:rPr>
              <a:t>أجزاء الخبر</a:t>
            </a:r>
            <a:endParaRPr lang="ar-IQ" b="1" dirty="0">
              <a:solidFill>
                <a:srgbClr val="FF0000"/>
              </a:solidFill>
            </a:endParaRPr>
          </a:p>
        </p:txBody>
      </p:sp>
    </p:spTree>
    <p:extLst>
      <p:ext uri="{BB962C8B-B14F-4D97-AF65-F5344CB8AC3E}">
        <p14:creationId xmlns:p14="http://schemas.microsoft.com/office/powerpoint/2010/main" val="3805861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2000"/>
                                        <p:tgtEl>
                                          <p:spTgt spid="3">
                                            <p:txEl>
                                              <p:pRg st="3" end="3"/>
                                            </p:txEl>
                                          </p:spTgt>
                                        </p:tgtEl>
                                      </p:cBhvr>
                                    </p:animEffect>
                                    <p:anim calcmode="lin" valueType="num">
                                      <p:cBhvr>
                                        <p:cTn id="1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148</TotalTime>
  <Words>424</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الخبر، تعريفه، أجزاءه، عناصره، وقوالب تحريره</vt:lpstr>
      <vt:lpstr>تعريف الخبر</vt:lpstr>
      <vt:lpstr>تعريف الخبر</vt:lpstr>
      <vt:lpstr>تعريف الخبر</vt:lpstr>
      <vt:lpstr>تصنيفات الخبر</vt:lpstr>
      <vt:lpstr>تقسيمات الخبر</vt:lpstr>
      <vt:lpstr>مقدمة الخبر</vt:lpstr>
      <vt:lpstr>القيم الاخبارية</vt:lpstr>
      <vt:lpstr>أجزاء الخبر</vt:lpstr>
      <vt:lpstr>أنواع العنوانات</vt:lpstr>
      <vt:lpstr>أنواع العنوانات</vt:lpstr>
      <vt:lpstr>قوالب تحرير الخبر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الخبر، تعريفه، أجزاءه، عناصره، وقوالب تحريره</dc:title>
  <dc:creator>name</dc:creator>
  <cp:lastModifiedBy>DR.Ahmed Saker</cp:lastModifiedBy>
  <cp:revision>23</cp:revision>
  <dcterms:created xsi:type="dcterms:W3CDTF">2017-11-16T18:23:11Z</dcterms:created>
  <dcterms:modified xsi:type="dcterms:W3CDTF">2019-03-12T06:38:45Z</dcterms:modified>
</cp:coreProperties>
</file>