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VIRAL human disease ,harmful viruses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By </a:t>
            </a:r>
          </a:p>
          <a:p>
            <a:r>
              <a:rPr lang="en-US" dirty="0" err="1" smtClean="0"/>
              <a:t>Dr.Hesnaa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r>
              <a:rPr lang="en-US" dirty="0" smtClean="0"/>
              <a:t> Al-</a:t>
            </a:r>
            <a:r>
              <a:rPr lang="en-US" dirty="0" err="1" smtClean="0"/>
              <a:t>Mossawi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6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Measles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</p:spPr>
        <p:txBody>
          <a:bodyPr>
            <a:normAutofit/>
          </a:bodyPr>
          <a:lstStyle/>
          <a:p>
            <a:pPr marL="585216" lvl="1" indent="0" algn="l" rtl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highly </a:t>
            </a: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contagious, characterized by a fever, cough, conjunctivitis (redness and irritation in membranes of the eyes), and spreading rash. </a:t>
            </a:r>
          </a:p>
          <a:p>
            <a:pPr marL="585216" lvl="1" indent="0" algn="l" rtl="0">
              <a:lnSpc>
                <a:spcPct val="9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Symptoms</a:t>
            </a:r>
          </a:p>
          <a:p>
            <a:pPr lvl="2" algn="l" rtl="0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tiny white spots inside the mouth (called </a:t>
            </a:r>
            <a:r>
              <a:rPr lang="en-US" sz="2400" b="1" dirty="0" err="1">
                <a:solidFill>
                  <a:schemeClr val="bg1"/>
                </a:solidFill>
                <a:cs typeface="Arial" pitchFamily="34" charset="0"/>
              </a:rPr>
              <a:t>Koplik's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 spots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) </a:t>
            </a:r>
          </a:p>
          <a:p>
            <a:pPr lvl="2" algn="l" rtl="0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photophobia (light sensitivity) </a:t>
            </a:r>
          </a:p>
          <a:p>
            <a:pPr lvl="2" algn="l" rtl="0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Rash,  appears around the fifth day of the disease </a:t>
            </a:r>
          </a:p>
          <a:p>
            <a:pPr lvl="2" algn="l" rtl="0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Rash may last 4 to 7 days </a:t>
            </a:r>
          </a:p>
          <a:p>
            <a:pPr lvl="2" algn="l" rtl="0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The rash usually starts on the head and spreads to other areas, progressing downward</a:t>
            </a:r>
          </a:p>
          <a:p>
            <a:pPr algn="l" rtl="0"/>
            <a:endParaRPr lang="ar-S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Influenza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14" y="1143000"/>
            <a:ext cx="8229600" cy="19812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bg1"/>
                </a:solidFill>
              </a:rPr>
              <a:t>Signs </a:t>
            </a:r>
            <a:r>
              <a:rPr lang="en-US" dirty="0">
                <a:solidFill>
                  <a:schemeClr val="bg1"/>
                </a:solidFill>
              </a:rPr>
              <a:t>and symptoms</a:t>
            </a:r>
          </a:p>
          <a:p>
            <a:pPr lvl="1" algn="l" rtl="0"/>
            <a:r>
              <a:rPr lang="en-US" dirty="0">
                <a:solidFill>
                  <a:schemeClr val="bg1"/>
                </a:solidFill>
              </a:rPr>
              <a:t>Fever, sore throat, nonproductive cough, myalgia, headache, and malaise</a:t>
            </a:r>
          </a:p>
          <a:p>
            <a:pPr lvl="1" algn="l" rtl="0"/>
            <a:r>
              <a:rPr lang="en-US" dirty="0">
                <a:solidFill>
                  <a:schemeClr val="bg1"/>
                </a:solidFill>
              </a:rPr>
              <a:t>Lasts 3-7 days</a:t>
            </a:r>
          </a:p>
          <a:p>
            <a:pPr algn="l" rtl="0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946064"/>
            <a:ext cx="8991600" cy="241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400" b="1" dirty="0" err="1" smtClean="0">
                <a:solidFill>
                  <a:schemeClr val="bg1"/>
                </a:solidFill>
                <a:cs typeface="Times New Roman" pitchFamily="18" charset="0"/>
              </a:rPr>
              <a:t>Preicteric</a:t>
            </a:r>
            <a:r>
              <a:rPr lang="en-US" sz="24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phase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:  malaise, anorexia, nausea, and lethargy aren’t as bad, don’t last as long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Icteric phase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:  Hepatomegaly may produce pain in the right upper abdominal quadrant, followed by </a:t>
            </a:r>
            <a:r>
              <a:rPr lang="en-US" sz="2400" dirty="0" err="1">
                <a:solidFill>
                  <a:schemeClr val="bg1"/>
                </a:solidFill>
                <a:cs typeface="Times New Roman" pitchFamily="18" charset="0"/>
              </a:rPr>
              <a:t>bilirubinuria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, then pale feces and jaundice.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bg1"/>
                </a:solidFill>
                <a:cs typeface="Times New Roman" pitchFamily="18" charset="0"/>
              </a:rPr>
              <a:t>Convalescent phase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:  signs and symptoms decrease, virus is eliminated from body.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80306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cs typeface="Times New Roman" pitchFamily="18" charset="0"/>
              </a:rPr>
              <a:t>Hepatitis </a:t>
            </a:r>
            <a:r>
              <a:rPr lang="en-US" sz="4400" dirty="0" smtClean="0">
                <a:cs typeface="Times New Roman" pitchFamily="18" charset="0"/>
              </a:rPr>
              <a:t>A</a:t>
            </a:r>
            <a:endParaRPr lang="en-US" sz="4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Human Papillomavirus (HPV)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algn="l" rtl="0"/>
            <a:r>
              <a:rPr lang="en-US" dirty="0" err="1">
                <a:solidFill>
                  <a:schemeClr val="bg1"/>
                </a:solidFill>
              </a:rPr>
              <a:t>Papillimas</a:t>
            </a:r>
            <a:r>
              <a:rPr lang="en-US" dirty="0">
                <a:solidFill>
                  <a:schemeClr val="bg1"/>
                </a:solidFill>
              </a:rPr>
              <a:t> (warts) ; </a:t>
            </a:r>
            <a:r>
              <a:rPr lang="en-US" dirty="0" err="1">
                <a:solidFill>
                  <a:schemeClr val="bg1"/>
                </a:solidFill>
              </a:rPr>
              <a:t>condylomata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acuminata</a:t>
            </a:r>
            <a:r>
              <a:rPr lang="en-US" dirty="0">
                <a:solidFill>
                  <a:schemeClr val="bg1"/>
                </a:solidFill>
              </a:rPr>
              <a:t> (genital warts ) associated with carcinoma of the cervix and </a:t>
            </a:r>
            <a:r>
              <a:rPr lang="en-US" dirty="0" smtClean="0">
                <a:solidFill>
                  <a:schemeClr val="bg1"/>
                </a:solidFill>
              </a:rPr>
              <a:t>penis</a:t>
            </a:r>
            <a:r>
              <a:rPr lang="en-US" sz="1600" dirty="0" smtClean="0">
                <a:solidFill>
                  <a:schemeClr val="bg1"/>
                </a:solidFill>
              </a:rPr>
              <a:t>.  </a:t>
            </a:r>
            <a:endParaRPr lang="en-US" sz="1600" dirty="0">
              <a:solidFill>
                <a:schemeClr val="bg1"/>
              </a:solidFill>
            </a:endParaRPr>
          </a:p>
          <a:p>
            <a:pPr algn="l" rtl="0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If women is infected withB19 virus during the1st trimester is lead to fetal death, whereas infection during the2nd trimester lead to </a:t>
            </a:r>
            <a:r>
              <a:rPr lang="en-US" sz="2400" b="1" dirty="0" err="1">
                <a:solidFill>
                  <a:schemeClr val="bg1"/>
                </a:solidFill>
              </a:rPr>
              <a:t>hydrops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fetalis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Arthritis:-the virus when infect women can cause arthritis </a:t>
            </a:r>
            <a:r>
              <a:rPr lang="en-US" sz="2400" dirty="0" err="1">
                <a:solidFill>
                  <a:schemeClr val="bg1"/>
                </a:solidFill>
              </a:rPr>
              <a:t>ressemble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rhematoid</a:t>
            </a:r>
            <a:r>
              <a:rPr lang="en-US" sz="2400" dirty="0">
                <a:solidFill>
                  <a:schemeClr val="bg1"/>
                </a:solidFill>
              </a:rPr>
              <a:t> arthritis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543" y="3200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Parvovirus B19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72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VIRUS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" y="1613395"/>
            <a:ext cx="8071804" cy="468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3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VIRUS</a:t>
            </a:r>
            <a:endParaRPr lang="ar-S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53" y="1600200"/>
            <a:ext cx="7182494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Transmission of viral infection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>
                <a:solidFill>
                  <a:schemeClr val="bg1"/>
                </a:solidFill>
              </a:rPr>
              <a:t>Viruses are transmitted via horizontal (common route of transmission: person to person), and vertical (mother-to-child transmission) routes or </a:t>
            </a:r>
            <a:r>
              <a:rPr lang="en-US" sz="2400" dirty="0" smtClean="0">
                <a:solidFill>
                  <a:schemeClr val="bg1"/>
                </a:solidFill>
              </a:rPr>
              <a:t>vector </a:t>
            </a:r>
            <a:r>
              <a:rPr lang="en-US" sz="2400" dirty="0">
                <a:solidFill>
                  <a:schemeClr val="bg1"/>
                </a:solidFill>
              </a:rPr>
              <a:t>transmission (</a:t>
            </a:r>
            <a:r>
              <a:rPr lang="en-US" sz="2400" dirty="0" smtClean="0">
                <a:solidFill>
                  <a:schemeClr val="bg1"/>
                </a:solidFill>
              </a:rPr>
              <a:t>from </a:t>
            </a:r>
            <a:r>
              <a:rPr lang="en-US" sz="2400" dirty="0" err="1">
                <a:solidFill>
                  <a:schemeClr val="bg1"/>
                </a:solidFill>
              </a:rPr>
              <a:t>mosqui</a:t>
            </a:r>
            <a:r>
              <a:rPr lang="en-US" sz="2400" dirty="0">
                <a:solidFill>
                  <a:schemeClr val="bg1"/>
                </a:solidFill>
              </a:rPr>
              <a:t>- toes, animals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pPr algn="l" rtl="0"/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it can entering </a:t>
            </a:r>
            <a:r>
              <a:rPr lang="en-US" sz="2400" dirty="0">
                <a:solidFill>
                  <a:schemeClr val="bg1"/>
                </a:solidFill>
              </a:rPr>
              <a:t>the host through a variety of routes, including direct inoculation as well as respiratory, </a:t>
            </a:r>
            <a:r>
              <a:rPr lang="en-US" sz="2400" dirty="0" err="1">
                <a:solidFill>
                  <a:schemeClr val="bg1"/>
                </a:solidFill>
              </a:rPr>
              <a:t>conjunctival</a:t>
            </a:r>
            <a:r>
              <a:rPr lang="en-US" sz="2400" dirty="0">
                <a:solidFill>
                  <a:schemeClr val="bg1"/>
                </a:solidFill>
              </a:rPr>
              <a:t>, gastrointestinal, and genitourinary routes </a:t>
            </a:r>
            <a:r>
              <a:rPr lang="en-US" sz="2400" dirty="0" smtClean="0">
                <a:solidFill>
                  <a:schemeClr val="bg1"/>
                </a:solidFill>
              </a:rPr>
              <a:t>or </a:t>
            </a:r>
            <a:r>
              <a:rPr lang="en-US" sz="2400" dirty="0">
                <a:solidFill>
                  <a:schemeClr val="bg1"/>
                </a:solidFill>
              </a:rPr>
              <a:t>break in the skin or via mucosal surfaces of </a:t>
            </a:r>
            <a:r>
              <a:rPr lang="en-US" sz="2400" dirty="0" smtClean="0">
                <a:solidFill>
                  <a:schemeClr val="bg1"/>
                </a:solidFill>
              </a:rPr>
              <a:t>various </a:t>
            </a:r>
            <a:r>
              <a:rPr lang="en-US" sz="2400" dirty="0">
                <a:solidFill>
                  <a:schemeClr val="bg1"/>
                </a:solidFill>
              </a:rPr>
              <a:t>routes such as respiratory, gastrointestinal, and genitourinary tracts.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Mother-to-child </a:t>
            </a:r>
            <a:r>
              <a:rPr lang="en-US" sz="2400" dirty="0">
                <a:solidFill>
                  <a:schemeClr val="bg1"/>
                </a:solidFill>
              </a:rPr>
              <a:t>transmission (vertical transmission) can occur in utero, during delivery (via birth canal), and through breast-feeding.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</a:rPr>
              <a:t>Zoonotic </a:t>
            </a:r>
            <a:r>
              <a:rPr lang="en-US" sz="2400" dirty="0">
                <a:solidFill>
                  <a:schemeClr val="bg1"/>
                </a:solidFill>
              </a:rPr>
              <a:t>(animal-to-human) transmission </a:t>
            </a:r>
            <a:r>
              <a:rPr lang="en-US" sz="2400" dirty="0" smtClean="0">
                <a:solidFill>
                  <a:schemeClr val="bg1"/>
                </a:solidFill>
              </a:rPr>
              <a:t>by </a:t>
            </a:r>
            <a:r>
              <a:rPr lang="en-US" sz="2400" dirty="0">
                <a:solidFill>
                  <a:schemeClr val="bg1"/>
                </a:solidFill>
              </a:rPr>
              <a:t>the bite of animals (</a:t>
            </a:r>
            <a:r>
              <a:rPr lang="en-US" sz="2400" dirty="0" err="1">
                <a:solidFill>
                  <a:schemeClr val="bg1"/>
                </a:solidFill>
              </a:rPr>
              <a:t>eg</a:t>
            </a:r>
            <a:r>
              <a:rPr lang="en-US" sz="2400" dirty="0">
                <a:solidFill>
                  <a:schemeClr val="bg1"/>
                </a:solidFill>
              </a:rPr>
              <a:t>, rabies) or insects (</a:t>
            </a:r>
            <a:r>
              <a:rPr lang="en-US" sz="2400" dirty="0" err="1">
                <a:solidFill>
                  <a:schemeClr val="bg1"/>
                </a:solidFill>
              </a:rPr>
              <a:t>eg</a:t>
            </a:r>
            <a:r>
              <a:rPr lang="en-US" sz="2400" dirty="0">
                <a:solidFill>
                  <a:schemeClr val="bg1"/>
                </a:solidFill>
              </a:rPr>
              <a:t>, dengue, yellow fever, West Nile) or from inhalation of animal excreta </a:t>
            </a:r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2657"/>
            <a:ext cx="9144000" cy="87349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HSV-1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Viruses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algn="l" rtl="0"/>
            <a:r>
              <a:rPr lang="en-US" dirty="0" err="1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Herpesviruses</a:t>
            </a:r>
            <a:r>
              <a:rPr lang="en-US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(HHVs 1 to 8)</a:t>
            </a:r>
          </a:p>
          <a:p>
            <a:pPr algn="l" rtl="0"/>
            <a:r>
              <a:rPr lang="en-US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 genome is linear double stranded DNA</a:t>
            </a:r>
            <a:endParaRPr lang="ar-SA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46152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) </a:t>
            </a:r>
            <a:r>
              <a:rPr lang="en-US" sz="2000" b="1" dirty="0" err="1">
                <a:solidFill>
                  <a:schemeClr val="bg1"/>
                </a:solidFill>
              </a:rPr>
              <a:t>Gingivostomatitis</a:t>
            </a:r>
            <a:r>
              <a:rPr lang="en-US" sz="2000" b="1" dirty="0">
                <a:solidFill>
                  <a:schemeClr val="bg1"/>
                </a:solidFill>
              </a:rPr>
              <a:t>, (also in the primary infection may cause tonsillitis and pharyngitis)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2) Recurrent herpes </a:t>
            </a:r>
            <a:r>
              <a:rPr lang="en-US" sz="2000" b="1" dirty="0" err="1">
                <a:solidFill>
                  <a:schemeClr val="bg1"/>
                </a:solidFill>
              </a:rPr>
              <a:t>labialis</a:t>
            </a:r>
            <a:r>
              <a:rPr lang="en-US" sz="2000" b="1" dirty="0">
                <a:solidFill>
                  <a:schemeClr val="bg1"/>
                </a:solidFill>
              </a:rPr>
              <a:t> (cold sore) usually mild lesion.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3) </a:t>
            </a:r>
            <a:r>
              <a:rPr lang="en-US" sz="2000" b="1" dirty="0" err="1">
                <a:solidFill>
                  <a:schemeClr val="bg1"/>
                </a:solidFill>
              </a:rPr>
              <a:t>Keratoconjunctivitis</a:t>
            </a:r>
            <a:r>
              <a:rPr lang="en-US" sz="2000" b="1" dirty="0">
                <a:solidFill>
                  <a:schemeClr val="bg1"/>
                </a:solidFill>
              </a:rPr>
              <a:t>: if the primary infection in the eye there will be severe </a:t>
            </a:r>
            <a:r>
              <a:rPr lang="en-US" sz="2000" b="1" dirty="0" err="1">
                <a:solidFill>
                  <a:schemeClr val="bg1"/>
                </a:solidFill>
              </a:rPr>
              <a:t>kerato</a:t>
            </a:r>
            <a:r>
              <a:rPr lang="en-US" sz="2000" b="1" dirty="0">
                <a:solidFill>
                  <a:schemeClr val="bg1"/>
                </a:solidFill>
              </a:rPr>
              <a:t>-conjunctivitis, and recurrent lesion is common and may cause corneal ulcer.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4) Encephalitis (Fatal) HSV-1 is considered to be the most common cause of sporadic encephalitis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5908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457200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latin typeface="Aharoni" pitchFamily="2" charset="-79"/>
                <a:cs typeface="Aharoni" pitchFamily="2" charset="-79"/>
              </a:rPr>
              <a:t>DNA Enveloped Viruses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99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HSV-2 causes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: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1)Genital herpes</a:t>
            </a:r>
          </a:p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 2)Neonatal herpes  </a:t>
            </a:r>
          </a:p>
          <a:p>
            <a:pPr algn="l" rtl="0"/>
            <a:r>
              <a:rPr lang="en-US" sz="2400" b="1" dirty="0" smtClean="0">
                <a:solidFill>
                  <a:schemeClr val="bg1"/>
                </a:solidFill>
              </a:rPr>
              <a:t>3)Aseptic meningitis.</a:t>
            </a:r>
          </a:p>
          <a:p>
            <a:pPr algn="just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HSV-1 becomes latent in the trigeminal ganglia; </a:t>
            </a:r>
          </a:p>
          <a:p>
            <a:pPr algn="just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HSV-2 becomes latent in the lumber and sacral ganglia.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0029" y="33528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Varicella-Zoster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virus (VZV)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200" y="44958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Varicella</a:t>
            </a:r>
            <a:r>
              <a:rPr lang="en-US" sz="2400" dirty="0" smtClean="0">
                <a:solidFill>
                  <a:schemeClr val="bg1"/>
                </a:solidFill>
              </a:rPr>
              <a:t> :A </a:t>
            </a:r>
            <a:r>
              <a:rPr lang="en-US" sz="2400" dirty="0" err="1">
                <a:solidFill>
                  <a:schemeClr val="bg1"/>
                </a:solidFill>
              </a:rPr>
              <a:t>papulovesicular</a:t>
            </a:r>
            <a:r>
              <a:rPr lang="en-US" sz="2400" dirty="0">
                <a:solidFill>
                  <a:schemeClr val="bg1"/>
                </a:solidFill>
              </a:rPr>
              <a:t> rash then appear in crops on the trunk then spread to the head and extremities.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Zoster (Shingles): </a:t>
            </a:r>
            <a:r>
              <a:rPr lang="en-US" sz="2400" dirty="0" smtClean="0">
                <a:solidFill>
                  <a:schemeClr val="bg1"/>
                </a:solidFill>
              </a:rPr>
              <a:t>It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is the recurrent form, occurs as painful vesicles along the course of the sensory nerve in the head or trunk</a:t>
            </a:r>
            <a:endParaRPr lang="ar-S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Cytomegalovirus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CMV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" y="914400"/>
            <a:ext cx="9111343" cy="1865086"/>
          </a:xfrm>
        </p:spPr>
        <p:txBody>
          <a:bodyPr>
            <a:normAutofit fontScale="92500"/>
          </a:bodyPr>
          <a:lstStyle/>
          <a:p>
            <a:pPr marL="137160" indent="0" algn="l" rtl="0">
              <a:buNone/>
            </a:pPr>
            <a:r>
              <a:rPr lang="en-US" sz="2200" b="1" dirty="0" smtClean="0">
                <a:solidFill>
                  <a:schemeClr val="bg1"/>
                </a:solidFill>
              </a:rPr>
              <a:t>1-Cytomegalic </a:t>
            </a:r>
            <a:r>
              <a:rPr lang="en-US" sz="2200" b="1" dirty="0">
                <a:solidFill>
                  <a:schemeClr val="bg1"/>
                </a:solidFill>
              </a:rPr>
              <a:t>inclusion disease </a:t>
            </a:r>
            <a:r>
              <a:rPr lang="en-US" sz="2200" dirty="0">
                <a:solidFill>
                  <a:schemeClr val="bg1"/>
                </a:solidFill>
              </a:rPr>
              <a:t>in neonates like intrauterine growth retardation, </a:t>
            </a:r>
            <a:r>
              <a:rPr lang="en-US" sz="2200" dirty="0" err="1">
                <a:solidFill>
                  <a:schemeClr val="bg1"/>
                </a:solidFill>
              </a:rPr>
              <a:t>microcephally</a:t>
            </a:r>
            <a:r>
              <a:rPr lang="en-US" sz="2200" dirty="0">
                <a:solidFill>
                  <a:schemeClr val="bg1"/>
                </a:solidFill>
              </a:rPr>
              <a:t>, deafness, retinitis, jaundice, </a:t>
            </a:r>
            <a:r>
              <a:rPr lang="en-US" sz="2200" dirty="0" err="1">
                <a:solidFill>
                  <a:schemeClr val="bg1"/>
                </a:solidFill>
              </a:rPr>
              <a:t>hepatosplenomegally</a:t>
            </a:r>
            <a:r>
              <a:rPr lang="en-US" sz="2200" dirty="0">
                <a:solidFill>
                  <a:schemeClr val="bg1"/>
                </a:solidFill>
              </a:rPr>
              <a:t>, thrombocytopenia. </a:t>
            </a:r>
          </a:p>
          <a:p>
            <a:pPr marL="137160" indent="0" algn="l" rtl="0">
              <a:buNone/>
            </a:pPr>
            <a:r>
              <a:rPr lang="en-US" sz="2200" dirty="0">
                <a:solidFill>
                  <a:schemeClr val="bg1"/>
                </a:solidFill>
              </a:rPr>
              <a:t>2) </a:t>
            </a:r>
            <a:r>
              <a:rPr lang="en-US" sz="2200" b="1" dirty="0">
                <a:solidFill>
                  <a:schemeClr val="bg1"/>
                </a:solidFill>
              </a:rPr>
              <a:t>Pneumonia </a:t>
            </a:r>
            <a:r>
              <a:rPr lang="en-US" sz="2200" dirty="0">
                <a:solidFill>
                  <a:schemeClr val="bg1"/>
                </a:solidFill>
              </a:rPr>
              <a:t>and other systemic diseases in </a:t>
            </a:r>
            <a:r>
              <a:rPr lang="en-US" sz="2200" dirty="0" err="1">
                <a:solidFill>
                  <a:schemeClr val="bg1"/>
                </a:solidFill>
              </a:rPr>
              <a:t>immunocompromised</a:t>
            </a:r>
            <a:r>
              <a:rPr lang="en-US" sz="2200" dirty="0">
                <a:solidFill>
                  <a:schemeClr val="bg1"/>
                </a:solidFill>
              </a:rPr>
              <a:t> persons 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137160" indent="0" algn="l" rtl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3</a:t>
            </a:r>
            <a:r>
              <a:rPr lang="en-US" sz="2200" dirty="0">
                <a:solidFill>
                  <a:schemeClr val="bg1"/>
                </a:solidFill>
              </a:rPr>
              <a:t>) </a:t>
            </a:r>
            <a:r>
              <a:rPr lang="en-US" sz="2200" b="1" dirty="0" err="1">
                <a:solidFill>
                  <a:schemeClr val="bg1"/>
                </a:solidFill>
              </a:rPr>
              <a:t>Heterophil</a:t>
            </a:r>
            <a:r>
              <a:rPr lang="en-US" sz="2200" b="1" dirty="0">
                <a:solidFill>
                  <a:schemeClr val="bg1"/>
                </a:solidFill>
              </a:rPr>
              <a:t>-negative mononucleosis </a:t>
            </a:r>
            <a:r>
              <a:rPr lang="en-US" sz="2200" dirty="0">
                <a:solidFill>
                  <a:schemeClr val="bg1"/>
                </a:solidFill>
              </a:rPr>
              <a:t>in normal persons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590800"/>
            <a:ext cx="8229600" cy="8382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Epstein-Barr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Virus EBV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57" y="3429000"/>
            <a:ext cx="91113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1. Infectious mononucleosis (fever, sore throat, lymphadenopathy and </a:t>
            </a:r>
            <a:r>
              <a:rPr lang="en-US" sz="2200" dirty="0" err="1">
                <a:solidFill>
                  <a:schemeClr val="bg1"/>
                </a:solidFill>
              </a:rPr>
              <a:t>splenomegally</a:t>
            </a:r>
            <a:r>
              <a:rPr lang="en-US" sz="2200" dirty="0">
                <a:solidFill>
                  <a:schemeClr val="bg1"/>
                </a:solidFill>
              </a:rPr>
              <a:t>)</a:t>
            </a:r>
          </a:p>
          <a:p>
            <a:r>
              <a:rPr lang="en-US" sz="2200" dirty="0">
                <a:solidFill>
                  <a:schemeClr val="bg1"/>
                </a:solidFill>
              </a:rPr>
              <a:t>2. Oral hairy leukoplakia (wart-like growth on the tongue in patients with HIV and transplantation.</a:t>
            </a:r>
          </a:p>
          <a:p>
            <a:r>
              <a:rPr lang="en-US" sz="2200" dirty="0">
                <a:solidFill>
                  <a:schemeClr val="bg1"/>
                </a:solidFill>
              </a:rPr>
              <a:t>3. Associated with </a:t>
            </a:r>
            <a:r>
              <a:rPr lang="en-US" sz="2200" dirty="0" err="1">
                <a:solidFill>
                  <a:schemeClr val="bg1"/>
                </a:solidFill>
              </a:rPr>
              <a:t>Burkitt's</a:t>
            </a:r>
            <a:r>
              <a:rPr lang="en-US" sz="2200" dirty="0">
                <a:solidFill>
                  <a:schemeClr val="bg1"/>
                </a:solidFill>
              </a:rPr>
              <a:t> lymphoma (tumor in the jaw in African children) </a:t>
            </a:r>
          </a:p>
          <a:p>
            <a:r>
              <a:rPr lang="en-US" sz="2200" dirty="0">
                <a:solidFill>
                  <a:schemeClr val="bg1"/>
                </a:solidFill>
              </a:rPr>
              <a:t>4. Nasopharyngeal carcinoma: Cancer of epithelial cells common in males of Chinese origin.</a:t>
            </a:r>
          </a:p>
          <a:p>
            <a:r>
              <a:rPr lang="en-US" sz="2200" dirty="0">
                <a:solidFill>
                  <a:schemeClr val="bg1"/>
                </a:solidFill>
              </a:rPr>
              <a:t>5. </a:t>
            </a:r>
            <a:r>
              <a:rPr lang="en-US" sz="2200" dirty="0" err="1">
                <a:solidFill>
                  <a:schemeClr val="bg1"/>
                </a:solidFill>
              </a:rPr>
              <a:t>Lymphoproliferative</a:t>
            </a:r>
            <a:r>
              <a:rPr lang="en-US" sz="2200" dirty="0">
                <a:solidFill>
                  <a:schemeClr val="bg1"/>
                </a:solidFill>
              </a:rPr>
              <a:t> diseases (</a:t>
            </a:r>
            <a:r>
              <a:rPr lang="en-US" sz="2200" dirty="0" err="1">
                <a:solidFill>
                  <a:schemeClr val="bg1"/>
                </a:solidFill>
              </a:rPr>
              <a:t>immuno</a:t>
            </a:r>
            <a:r>
              <a:rPr lang="en-US" sz="2200" dirty="0">
                <a:solidFill>
                  <a:schemeClr val="bg1"/>
                </a:solidFill>
              </a:rPr>
              <a:t>-deficient hosts): like B cell lymphomas.</a:t>
            </a:r>
          </a:p>
        </p:txBody>
      </p:sp>
    </p:spTree>
    <p:extLst>
      <p:ext uri="{BB962C8B-B14F-4D97-AF65-F5344CB8AC3E}">
        <p14:creationId xmlns:p14="http://schemas.microsoft.com/office/powerpoint/2010/main" val="35711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Poxviruses</a:t>
            </a:r>
            <a:endParaRPr lang="ar-SA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Smallpox </a:t>
            </a:r>
            <a:r>
              <a:rPr lang="en-US" b="1" dirty="0" err="1" smtClean="0">
                <a:solidFill>
                  <a:schemeClr val="bg1"/>
                </a:solidFill>
              </a:rPr>
              <a:t>Virus:</a:t>
            </a:r>
            <a:r>
              <a:rPr lang="en-US" b="1" dirty="0" err="1">
                <a:solidFill>
                  <a:schemeClr val="bg1"/>
                </a:solidFill>
              </a:rPr>
              <a:t>Appears</a:t>
            </a:r>
            <a:r>
              <a:rPr lang="en-US" b="1" dirty="0">
                <a:solidFill>
                  <a:schemeClr val="bg1"/>
                </a:solidFill>
              </a:rPr>
              <a:t> with fever, and malaise then severe rash on the face then whole the body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ar-IQ" b="1" dirty="0">
              <a:solidFill>
                <a:schemeClr val="bg1"/>
              </a:solidFill>
            </a:endParaRPr>
          </a:p>
          <a:p>
            <a:pPr marL="590550" indent="-59055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err="1">
                <a:solidFill>
                  <a:schemeClr val="bg1"/>
                </a:solidFill>
              </a:rPr>
              <a:t>Vaccinia</a:t>
            </a:r>
            <a:r>
              <a:rPr lang="en-US" b="1" dirty="0">
                <a:solidFill>
                  <a:schemeClr val="bg1"/>
                </a:solidFill>
              </a:rPr>
              <a:t> virus 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It is used as a live attenuated vaccine for pox virus </a:t>
            </a:r>
            <a:r>
              <a:rPr lang="en-US" dirty="0" smtClean="0">
                <a:solidFill>
                  <a:schemeClr val="bg1"/>
                </a:solidFill>
              </a:rPr>
              <a:t>vaccination</a:t>
            </a:r>
            <a:endParaRPr lang="ar-IQ" b="1" dirty="0">
              <a:solidFill>
                <a:schemeClr val="bg1"/>
              </a:solidFill>
            </a:endParaRPr>
          </a:p>
          <a:p>
            <a:pPr marL="590550" indent="-59055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err="1">
                <a:solidFill>
                  <a:schemeClr val="bg1"/>
                </a:solidFill>
              </a:rPr>
              <a:t>Molluscum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contagiosum</a:t>
            </a:r>
            <a:r>
              <a:rPr lang="en-US" b="1" dirty="0">
                <a:solidFill>
                  <a:schemeClr val="bg1"/>
                </a:solidFill>
              </a:rPr>
              <a:t> virus </a:t>
            </a:r>
          </a:p>
          <a:p>
            <a:pPr marL="590550" indent="-590550" algn="just" rtl="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It </a:t>
            </a:r>
            <a:r>
              <a:rPr lang="en-US" dirty="0">
                <a:solidFill>
                  <a:schemeClr val="bg1"/>
                </a:solidFill>
              </a:rPr>
              <a:t>causes small pink </a:t>
            </a:r>
            <a:r>
              <a:rPr lang="en-US" dirty="0" err="1">
                <a:solidFill>
                  <a:schemeClr val="bg1"/>
                </a:solidFill>
              </a:rPr>
              <a:t>papular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wartlike</a:t>
            </a:r>
            <a:r>
              <a:rPr lang="en-US" dirty="0">
                <a:solidFill>
                  <a:schemeClr val="bg1"/>
                </a:solidFill>
              </a:rPr>
              <a:t> benign tumors on skin and mucous membrane, it is mostly transmitted sexually.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285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RSV (Respiratory Syncytial Virus</a:t>
            </a:r>
            <a:r>
              <a:rPr lang="en-US" sz="4400" dirty="0" smtClean="0"/>
              <a:t>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1600200"/>
          </a:xfrm>
        </p:spPr>
        <p:txBody>
          <a:bodyPr>
            <a:normAutofit lnSpcReduction="10000"/>
          </a:bodyPr>
          <a:lstStyle/>
          <a:p>
            <a:pPr marL="585216" lvl="1" indent="0" algn="l" rtl="0">
              <a:buNone/>
            </a:pPr>
            <a:r>
              <a:rPr lang="en-US" dirty="0">
                <a:solidFill>
                  <a:schemeClr val="bg1"/>
                </a:solidFill>
              </a:rPr>
              <a:t>Signs and </a:t>
            </a:r>
            <a:r>
              <a:rPr lang="en-US" dirty="0" smtClean="0">
                <a:solidFill>
                  <a:schemeClr val="bg1"/>
                </a:solidFill>
              </a:rPr>
              <a:t>Symptoms</a:t>
            </a:r>
          </a:p>
          <a:p>
            <a:pPr marL="585216" lvl="1" indent="0" algn="l" rtl="0">
              <a:buNone/>
            </a:pPr>
            <a:r>
              <a:rPr lang="en-US" dirty="0" smtClean="0">
                <a:solidFill>
                  <a:schemeClr val="bg1"/>
                </a:solidFill>
              </a:rPr>
              <a:t>1-Most </a:t>
            </a:r>
            <a:r>
              <a:rPr lang="en-US" dirty="0">
                <a:solidFill>
                  <a:schemeClr val="bg1"/>
                </a:solidFill>
              </a:rPr>
              <a:t>common manifestation is febrile rhinitis and/or </a:t>
            </a:r>
            <a:r>
              <a:rPr lang="en-US" dirty="0" smtClean="0">
                <a:solidFill>
                  <a:schemeClr val="bg1"/>
                </a:solidFill>
              </a:rPr>
              <a:t>2-2-pharyngitisVirus </a:t>
            </a:r>
            <a:r>
              <a:rPr lang="en-US" dirty="0">
                <a:solidFill>
                  <a:schemeClr val="bg1"/>
                </a:solidFill>
              </a:rPr>
              <a:t>multiplies in mucous membranes of the nose and </a:t>
            </a:r>
            <a:r>
              <a:rPr lang="en-US" dirty="0" smtClean="0">
                <a:solidFill>
                  <a:schemeClr val="bg1"/>
                </a:solidFill>
              </a:rPr>
              <a:t>throat</a:t>
            </a:r>
            <a:endParaRPr lang="en-US" dirty="0">
              <a:solidFill>
                <a:schemeClr val="bg1"/>
              </a:solidFill>
            </a:endParaRPr>
          </a:p>
          <a:p>
            <a:pPr algn="l" rtl="0"/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810000"/>
            <a:ext cx="8763000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Swollen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 painful salivary glands on one or both sides of the face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Pain with chewing or swallowing, especially sour foods or beverages that promote saliva production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Fever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Weakness and fatigue 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Tenderness and swelling of a testicle (</a:t>
            </a:r>
            <a:r>
              <a:rPr lang="en-US" sz="2400" dirty="0" err="1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orchitis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2895600"/>
            <a:ext cx="8229600" cy="9144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Mumps</a:t>
            </a:r>
          </a:p>
        </p:txBody>
      </p:sp>
    </p:spTree>
    <p:extLst>
      <p:ext uri="{BB962C8B-B14F-4D97-AF65-F5344CB8AC3E}">
        <p14:creationId xmlns:p14="http://schemas.microsoft.com/office/powerpoint/2010/main" val="32024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مخصص 3">
      <a:dk1>
        <a:sysClr val="windowText" lastClr="000000"/>
      </a:dk1>
      <a:lt1>
        <a:sysClr val="window" lastClr="FFFFFF"/>
      </a:lt1>
      <a:dk2>
        <a:srgbClr val="B4ECFC"/>
      </a:dk2>
      <a:lt2>
        <a:srgbClr val="DBF5F9"/>
      </a:lt2>
      <a:accent1>
        <a:srgbClr val="CA1667"/>
      </a:accent1>
      <a:accent2>
        <a:srgbClr val="5FF2C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C000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796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VIRAL human disease ,harmful viruses</vt:lpstr>
      <vt:lpstr>DNA VIRUS</vt:lpstr>
      <vt:lpstr>RNA VIRUS</vt:lpstr>
      <vt:lpstr>Transmission of viral infection</vt:lpstr>
      <vt:lpstr>HSV-1Viruses</vt:lpstr>
      <vt:lpstr>HSV-2 causes:</vt:lpstr>
      <vt:lpstr>Cytomegalovirus CMV</vt:lpstr>
      <vt:lpstr>Poxviruses</vt:lpstr>
      <vt:lpstr>RSV (Respiratory Syncytial Virus)</vt:lpstr>
      <vt:lpstr>Measles</vt:lpstr>
      <vt:lpstr>Influenza</vt:lpstr>
      <vt:lpstr>Human Papillomavirus (HPV)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حسناء الموسوي</dc:creator>
  <cp:lastModifiedBy>DR.Ahmed Saker 2o1O</cp:lastModifiedBy>
  <cp:revision>14</cp:revision>
  <dcterms:created xsi:type="dcterms:W3CDTF">2006-08-16T00:00:00Z</dcterms:created>
  <dcterms:modified xsi:type="dcterms:W3CDTF">2019-03-11T09:21:59Z</dcterms:modified>
</cp:coreProperties>
</file>