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9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1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r" rtl="1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r" rtl="1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r" rtl="1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r" rtl="1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r" rtl="1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r" rtl="1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r" rtl="1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r" rtl="1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r" rtl="1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Culture and </a:t>
            </a:r>
            <a:r>
              <a:rPr lang="en-GB" dirty="0" smtClean="0"/>
              <a:t>Media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539864"/>
            <a:ext cx="7554820" cy="2860936"/>
          </a:xfrm>
        </p:spPr>
        <p:txBody>
          <a:bodyPr>
            <a:normAutofit/>
          </a:bodyPr>
          <a:lstStyle/>
          <a:p>
            <a:pPr algn="ctr"/>
            <a:endParaRPr lang="en-GB" dirty="0" smtClean="0"/>
          </a:p>
          <a:p>
            <a:pPr algn="ctr"/>
            <a:endParaRPr lang="en-GB" dirty="0"/>
          </a:p>
          <a:p>
            <a:pPr algn="ctr"/>
            <a:r>
              <a:rPr lang="en-GB" dirty="0" smtClean="0"/>
              <a:t>By </a:t>
            </a:r>
          </a:p>
          <a:p>
            <a:pPr algn="ctr"/>
            <a:r>
              <a:rPr lang="en-GB" dirty="0" smtClean="0"/>
              <a:t>Dr. Hesnaa Saeed Al-Mossawi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3848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ar-SA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GB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culture</a:t>
            </a:r>
            <a:endParaRPr lang="en-GB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l" rtl="0">
              <a:buNone/>
            </a:pPr>
            <a:r>
              <a:rPr lang="en-US" altLang="en-US" b="1" dirty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Culture</a:t>
            </a:r>
            <a:r>
              <a:rPr lang="en-US" altLang="en-US" dirty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is the term given to microorganisms that are cultivated </a:t>
            </a:r>
            <a:r>
              <a:rPr lang="en-US" altLang="en-US" dirty="0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in the </a:t>
            </a:r>
            <a:r>
              <a:rPr lang="en-US" altLang="en-US" dirty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lab for the purpose of studying them. </a:t>
            </a:r>
          </a:p>
          <a:p>
            <a:pPr algn="l" rtl="0"/>
            <a:r>
              <a:rPr lang="en-US" altLang="en-US" b="1" dirty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Medium</a:t>
            </a:r>
            <a:r>
              <a:rPr lang="en-US" altLang="en-US" dirty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is the term given to the combination </a:t>
            </a:r>
            <a:r>
              <a:rPr lang="en-US" altLang="en-US" dirty="0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of </a:t>
            </a:r>
            <a:r>
              <a:rPr lang="en-US" altLang="en-US" dirty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ingredients </a:t>
            </a:r>
            <a:r>
              <a:rPr lang="en-US" altLang="en-US" dirty="0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that will </a:t>
            </a:r>
            <a:r>
              <a:rPr lang="en-US" altLang="en-US" dirty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support the </a:t>
            </a:r>
            <a:r>
              <a:rPr lang="en-US" altLang="en-US" dirty="0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growth</a:t>
            </a:r>
          </a:p>
          <a:p>
            <a:pPr algn="l" rtl="0"/>
            <a:r>
              <a:rPr lang="en-US" altLang="en-US" dirty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The </a:t>
            </a:r>
            <a:r>
              <a:rPr lang="en-US" altLang="en-US" dirty="0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ability of microorganism </a:t>
            </a:r>
            <a:r>
              <a:rPr lang="en-US" altLang="en-US" dirty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to use </a:t>
            </a:r>
            <a:r>
              <a:rPr lang="en-US" altLang="en-US" dirty="0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a particular </a:t>
            </a:r>
            <a:r>
              <a:rPr lang="en-US" altLang="en-US" dirty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compounds is dependent upon the </a:t>
            </a:r>
            <a:r>
              <a:rPr lang="en-US" altLang="en-US" dirty="0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genetic </a:t>
            </a:r>
            <a:r>
              <a:rPr lang="en-US" altLang="en-US" dirty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makeup (DNA) that the cells have. </a:t>
            </a:r>
          </a:p>
          <a:p>
            <a:pPr algn="l" rtl="0"/>
            <a:r>
              <a:rPr lang="en-US" altLang="en-US" dirty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Culture media may be found in one of three states: </a:t>
            </a:r>
          </a:p>
          <a:p>
            <a:pPr algn="l" rtl="0"/>
            <a:r>
              <a:rPr lang="en-US" altLang="en-US" dirty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	liquid (called broth) </a:t>
            </a:r>
          </a:p>
          <a:p>
            <a:pPr algn="l" rtl="0"/>
            <a:r>
              <a:rPr lang="en-US" altLang="en-US" dirty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	semi-solid</a:t>
            </a:r>
          </a:p>
          <a:p>
            <a:pPr algn="l" rtl="0"/>
            <a:r>
              <a:rPr lang="en-US" altLang="en-US" dirty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	solid. </a:t>
            </a:r>
          </a:p>
          <a:p>
            <a:pPr algn="l" rtl="0"/>
            <a:endParaRPr lang="en-GB" dirty="0">
              <a:solidFill>
                <a:schemeClr val="bg1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76561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4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SIMPLE MEDIA</a:t>
            </a:r>
            <a:endParaRPr lang="en-GB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782" y="1143000"/>
            <a:ext cx="8839200" cy="2260743"/>
          </a:xfrm>
        </p:spPr>
        <p:txBody>
          <a:bodyPr/>
          <a:lstStyle/>
          <a:p>
            <a:pPr marL="609600" indent="-609600" algn="just" rtl="0">
              <a:lnSpc>
                <a:spcPct val="80000"/>
              </a:lnSpc>
              <a:buNone/>
            </a:pPr>
            <a:r>
              <a:rPr lang="en-US" altLang="en-US" sz="2800" dirty="0" smtClean="0">
                <a:solidFill>
                  <a:schemeClr val="bg1"/>
                </a:solidFill>
              </a:rPr>
              <a:t>     </a:t>
            </a:r>
            <a:r>
              <a:rPr lang="en-US" altLang="en-US" sz="2400" dirty="0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Simple </a:t>
            </a:r>
            <a:r>
              <a:rPr lang="en-US" altLang="en-US" sz="2400" dirty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or basal media are culture </a:t>
            </a:r>
            <a:r>
              <a:rPr lang="en-US" altLang="en-US" sz="2400" dirty="0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media which </a:t>
            </a:r>
            <a:r>
              <a:rPr lang="en-US" altLang="en-US" sz="2400" dirty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contain the minimum adequate nutrition for non fastidious </a:t>
            </a:r>
            <a:r>
              <a:rPr lang="en-US" altLang="en-US" sz="2400" dirty="0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organisms</a:t>
            </a:r>
          </a:p>
          <a:p>
            <a:pPr marL="609600" indent="-609600" algn="l" rtl="0">
              <a:lnSpc>
                <a:spcPct val="80000"/>
              </a:lnSpc>
              <a:buNone/>
            </a:pPr>
            <a:r>
              <a:rPr lang="en-US" altLang="en-US" sz="2400" dirty="0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      Uses</a:t>
            </a:r>
            <a:r>
              <a:rPr lang="en-US" altLang="en-US" sz="2400" dirty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:-</a:t>
            </a:r>
          </a:p>
          <a:p>
            <a:pPr marL="609600" indent="-609600" algn="just" rtl="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en-US" altLang="en-US" sz="2400" dirty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This is basis of most of the media used in the study at common pathogenic bacteria.</a:t>
            </a:r>
          </a:p>
          <a:p>
            <a:pPr marL="609600" indent="-609600" algn="just" rtl="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en-US" altLang="en-US" sz="2400" dirty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It is used for subcultures of certain organisms.</a:t>
            </a:r>
          </a:p>
          <a:p>
            <a:pPr marL="609600" indent="-609600" algn="just" rtl="0">
              <a:lnSpc>
                <a:spcPct val="80000"/>
              </a:lnSpc>
              <a:buNone/>
            </a:pPr>
            <a:endParaRPr lang="en-US" altLang="en-US" sz="2400" dirty="0">
              <a:solidFill>
                <a:schemeClr val="bg1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609600" indent="-609600" algn="just" rtl="0">
              <a:lnSpc>
                <a:spcPct val="80000"/>
              </a:lnSpc>
              <a:buNone/>
            </a:pPr>
            <a:endParaRPr lang="en-US" altLang="en-US" sz="2400" dirty="0">
              <a:solidFill>
                <a:schemeClr val="bg1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algn="just" rtl="0"/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4" name="Picture 3" descr="F:\Culture Media\Images\Nutrient Aga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733800"/>
            <a:ext cx="3449782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2" y="3733798"/>
            <a:ext cx="2060575" cy="3117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2503198" y="4130841"/>
            <a:ext cx="321180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n-US" altLang="en-US" sz="1800" i="1" dirty="0">
                <a:solidFill>
                  <a:schemeClr val="bg1"/>
                </a:solidFill>
                <a:latin typeface="Arial" pitchFamily="34" charset="0"/>
              </a:rPr>
              <a:t>NUTRIENT</a:t>
            </a:r>
            <a:r>
              <a:rPr lang="en-US" altLang="en-US" sz="1800" dirty="0">
                <a:solidFill>
                  <a:schemeClr val="bg1"/>
                </a:solidFill>
                <a:latin typeface="Arial" pitchFamily="34" charset="0"/>
              </a:rPr>
              <a:t> </a:t>
            </a:r>
            <a:r>
              <a:rPr lang="en-US" altLang="en-US" sz="1800" i="1" dirty="0">
                <a:solidFill>
                  <a:schemeClr val="bg1"/>
                </a:solidFill>
                <a:latin typeface="Arial" pitchFamily="34" charset="0"/>
              </a:rPr>
              <a:t>AGAR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2066843" y="5943600"/>
            <a:ext cx="321180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rtl="1">
              <a:spcBef>
                <a:spcPct val="50000"/>
              </a:spcBef>
              <a:buFontTx/>
              <a:buNone/>
            </a:pPr>
            <a:r>
              <a:rPr lang="en-US" altLang="en-US" sz="1800" i="1" dirty="0">
                <a:solidFill>
                  <a:schemeClr val="bg1"/>
                </a:solidFill>
                <a:latin typeface="Arial" pitchFamily="34" charset="0"/>
              </a:rPr>
              <a:t>NUTRIENT</a:t>
            </a:r>
            <a:r>
              <a:rPr lang="en-US" altLang="en-US" sz="1800" dirty="0">
                <a:solidFill>
                  <a:schemeClr val="bg1"/>
                </a:solidFill>
                <a:latin typeface="Arial" pitchFamily="34" charset="0"/>
              </a:rPr>
              <a:t> </a:t>
            </a:r>
            <a:r>
              <a:rPr lang="en-US" altLang="en-US" sz="1800" i="1" dirty="0" smtClean="0">
                <a:solidFill>
                  <a:schemeClr val="bg1"/>
                </a:solidFill>
                <a:latin typeface="Arial" pitchFamily="34" charset="0"/>
              </a:rPr>
              <a:t>broth</a:t>
            </a:r>
            <a:endParaRPr lang="en-US" altLang="en-US" sz="1800" i="1" dirty="0">
              <a:solidFill>
                <a:schemeClr val="bg1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1455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altLang="en-US" sz="4000" dirty="0"/>
              <a:t>COMPLEX MEDIA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8686800" cy="5105400"/>
          </a:xfrm>
        </p:spPr>
        <p:txBody>
          <a:bodyPr>
            <a:noAutofit/>
          </a:bodyPr>
          <a:lstStyle/>
          <a:p>
            <a:pPr marL="246888" lvl="1" indent="0" algn="l" rtl="0">
              <a:buNone/>
            </a:pPr>
            <a:r>
              <a:rPr lang="en-US" altLang="en-US" sz="2800" dirty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Complex media have added ingredients for bringing out certain properties </a:t>
            </a:r>
            <a:r>
              <a:rPr lang="en-US" altLang="en-US" sz="2800" dirty="0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or </a:t>
            </a:r>
            <a:r>
              <a:rPr lang="en-US" altLang="en-US" sz="2800" dirty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providing special nutrients required for </a:t>
            </a:r>
            <a:r>
              <a:rPr lang="en-US" altLang="en-US" sz="2800" dirty="0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growth </a:t>
            </a:r>
            <a:r>
              <a:rPr lang="en-US" altLang="en-US" sz="2800" dirty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of the </a:t>
            </a:r>
            <a:r>
              <a:rPr lang="en-US" altLang="en-US" sz="2800" dirty="0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bacterium</a:t>
            </a:r>
          </a:p>
          <a:p>
            <a:pPr algn="l" rtl="0"/>
            <a:endParaRPr lang="en-US" altLang="en-US" dirty="0" smtClean="0">
              <a:solidFill>
                <a:schemeClr val="bg1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137160" indent="0" algn="l" rtl="0">
              <a:buNone/>
            </a:pPr>
            <a:endParaRPr lang="en-US" altLang="en-US" dirty="0">
              <a:solidFill>
                <a:schemeClr val="bg1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457200" lvl="1" indent="0" algn="l" rtl="0">
              <a:buNone/>
            </a:pPr>
            <a:r>
              <a:rPr lang="en-US" altLang="en-US" sz="2800" dirty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When basal medium is added with some nutrients such as blood, serum or egg is called enriched media.</a:t>
            </a:r>
          </a:p>
          <a:p>
            <a:pPr marL="457200" lvl="1" indent="0" algn="l" rtl="0">
              <a:buNone/>
            </a:pPr>
            <a:r>
              <a:rPr lang="en-US" altLang="en-US" sz="2800" dirty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They are used to grow bacteria which are more exacting in their nutritional needs.</a:t>
            </a:r>
          </a:p>
          <a:p>
            <a:pPr marL="0" indent="0" algn="l" rtl="0">
              <a:buNone/>
            </a:pPr>
            <a:endParaRPr lang="en-US" altLang="en-US" dirty="0" smtClean="0">
              <a:solidFill>
                <a:schemeClr val="bg1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0" indent="0" algn="l" rtl="0">
              <a:buNone/>
            </a:pP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04800" y="2819400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1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 rtl="0"/>
            <a:r>
              <a:rPr lang="en-US" altLang="en-US" sz="4000" dirty="0" smtClean="0"/>
              <a:t>Special MEDIA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6197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marL="0" indent="0" algn="l" rtl="0">
              <a:buNone/>
            </a:pPr>
            <a:r>
              <a:rPr lang="en-US" alt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BLOOD </a:t>
            </a:r>
            <a:r>
              <a:rPr lang="en-US" altLang="en-US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AGAR</a:t>
            </a:r>
            <a:endParaRPr lang="en-US" altLang="en-US" sz="2400" dirty="0" smtClean="0">
              <a:solidFill>
                <a:schemeClr val="accent1">
                  <a:lumMod val="60000"/>
                  <a:lumOff val="40000"/>
                </a:schemeClr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algn="l" rtl="0"/>
            <a:r>
              <a:rPr lang="en-US" altLang="en-US" sz="2400" dirty="0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TYPE </a:t>
            </a:r>
            <a:r>
              <a:rPr lang="en-US" altLang="en-US" sz="2400" dirty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: Enriched media.</a:t>
            </a:r>
          </a:p>
          <a:p>
            <a:pPr algn="l" rtl="0"/>
            <a:r>
              <a:rPr lang="en-US" altLang="en-US" sz="2400" dirty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APPEARANCE : Red color.</a:t>
            </a:r>
          </a:p>
          <a:p>
            <a:pPr algn="l" rtl="0"/>
            <a:r>
              <a:rPr lang="en-US" altLang="en-US" sz="2400" dirty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COMPOSITION </a:t>
            </a:r>
            <a:r>
              <a:rPr lang="en-US" altLang="en-US" sz="2400" dirty="0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: </a:t>
            </a:r>
            <a:r>
              <a:rPr lang="en-US" altLang="en-US" sz="2400" dirty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Nutrient agar + </a:t>
            </a:r>
            <a:r>
              <a:rPr lang="en-US" altLang="en-US" sz="2400" dirty="0" err="1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Defibrinated</a:t>
            </a:r>
            <a:r>
              <a:rPr lang="en-US" altLang="en-US" sz="2400" dirty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sheep </a:t>
            </a:r>
            <a:r>
              <a:rPr lang="en-US" altLang="en-US" sz="2400" dirty="0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blood</a:t>
            </a:r>
            <a:endParaRPr lang="en-US" altLang="en-US" sz="2400" dirty="0">
              <a:solidFill>
                <a:schemeClr val="bg1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algn="l" rtl="0">
              <a:buNone/>
            </a:pPr>
            <a:r>
              <a:rPr lang="en-US" altLang="en-US" sz="2400" dirty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 </a:t>
            </a:r>
            <a:r>
              <a:rPr lang="en-US" altLang="en-US" sz="2400" b="1" dirty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USES : </a:t>
            </a:r>
          </a:p>
          <a:p>
            <a:pPr algn="l" rtl="0">
              <a:buFont typeface="Wingdings" pitchFamily="2" charset="2"/>
              <a:buChar char="v"/>
            </a:pPr>
            <a:r>
              <a:rPr lang="en-US" altLang="en-US" sz="2400" dirty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 Routine culture</a:t>
            </a:r>
          </a:p>
          <a:p>
            <a:pPr algn="l" rtl="0">
              <a:buFont typeface="Wingdings" pitchFamily="2" charset="2"/>
              <a:buChar char="v"/>
            </a:pPr>
            <a:r>
              <a:rPr lang="en-US" altLang="en-US" sz="2400" dirty="0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It </a:t>
            </a:r>
            <a:r>
              <a:rPr lang="en-US" altLang="en-US" sz="2400" dirty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is also an indicator medium showing the </a:t>
            </a:r>
            <a:r>
              <a:rPr lang="en-US" altLang="en-US" sz="2400" dirty="0" err="1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haemolytic</a:t>
            </a:r>
            <a:r>
              <a:rPr lang="en-US" altLang="en-US" sz="2400" dirty="0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properties </a:t>
            </a:r>
            <a:r>
              <a:rPr lang="en-US" altLang="en-US" sz="2400" dirty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of </a:t>
            </a:r>
            <a:r>
              <a:rPr lang="en-US" altLang="en-US" sz="2400" dirty="0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bacteria</a:t>
            </a:r>
          </a:p>
          <a:p>
            <a:pPr marL="137160" indent="0" algn="l" rtl="0">
              <a:buNone/>
            </a:pPr>
            <a:r>
              <a:rPr lang="en-US" sz="2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CHOCOLATE AGAR</a:t>
            </a:r>
            <a:endParaRPr lang="en-US" altLang="en-US" sz="2400" dirty="0" smtClean="0">
              <a:solidFill>
                <a:schemeClr val="accent1">
                  <a:lumMod val="60000"/>
                  <a:lumOff val="40000"/>
                </a:schemeClr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algn="l" rtl="0">
              <a:buNone/>
              <a:defRPr/>
            </a:pPr>
            <a:r>
              <a:rPr lang="en-US" sz="2400" dirty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Also called Heated blood agar.</a:t>
            </a:r>
          </a:p>
          <a:p>
            <a:pPr algn="l" rtl="0">
              <a:defRPr/>
            </a:pPr>
            <a:r>
              <a:rPr lang="en-US" sz="2400" dirty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TYPE : </a:t>
            </a:r>
            <a:r>
              <a:rPr lang="en-US" sz="2400" b="1" dirty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Enriched media.</a:t>
            </a:r>
          </a:p>
          <a:p>
            <a:pPr algn="l" rtl="0">
              <a:defRPr/>
            </a:pPr>
            <a:r>
              <a:rPr lang="en-US" sz="2400" dirty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APPEARANCE : </a:t>
            </a:r>
            <a:r>
              <a:rPr lang="en-US" sz="2400" b="1" dirty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Chocolate brown </a:t>
            </a:r>
            <a:r>
              <a:rPr lang="en-US" sz="2400" b="1" dirty="0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color.</a:t>
            </a:r>
            <a:endParaRPr lang="en-US" sz="2400" dirty="0">
              <a:solidFill>
                <a:schemeClr val="bg1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137160" indent="0" algn="l" rtl="0">
              <a:buNone/>
              <a:defRPr/>
            </a:pPr>
            <a:r>
              <a:rPr lang="en-US" sz="2400" dirty="0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PROCEDURE </a:t>
            </a:r>
            <a:r>
              <a:rPr lang="en-US" sz="2400" dirty="0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: </a:t>
            </a:r>
            <a:r>
              <a:rPr lang="en-US" sz="2400" dirty="0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Melt </a:t>
            </a:r>
            <a:r>
              <a:rPr lang="en-US" sz="2400" dirty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the desired amount of nutrient agar.</a:t>
            </a:r>
          </a:p>
          <a:p>
            <a:pPr algn="l" rtl="0">
              <a:defRPr/>
            </a:pPr>
            <a:r>
              <a:rPr lang="en-US" sz="2400" dirty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Cool it in a water – bath at 75º C </a:t>
            </a:r>
            <a:r>
              <a:rPr lang="en-US" sz="2400" dirty="0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. Add </a:t>
            </a:r>
            <a:r>
              <a:rPr lang="en-US" sz="2400" dirty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10 ml of sterile blood .</a:t>
            </a:r>
          </a:p>
          <a:p>
            <a:pPr algn="just" rtl="0">
              <a:buNone/>
              <a:defRPr/>
            </a:pPr>
            <a:r>
              <a:rPr lang="en-US" sz="2400" dirty="0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Mixing </a:t>
            </a:r>
            <a:r>
              <a:rPr lang="en-US" sz="2400" dirty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the blood and agar by gentle agitation </a:t>
            </a:r>
            <a:r>
              <a:rPr lang="en-US" sz="2400" dirty="0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from time </a:t>
            </a:r>
            <a:r>
              <a:rPr lang="en-US" sz="2400" dirty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to time until the blood become chocolate brown in </a:t>
            </a:r>
            <a:r>
              <a:rPr lang="en-US" sz="2400" dirty="0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color</a:t>
            </a:r>
            <a:endParaRPr lang="en-GB" sz="2400" dirty="0">
              <a:solidFill>
                <a:schemeClr val="bg1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1064" y="76200"/>
            <a:ext cx="2432050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C:\Documents and Settings\Administrator\Desktop\Nutrient agar - Wikipedia, the free encyclopedia_files\3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1064" y="3276600"/>
            <a:ext cx="1905000" cy="1905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752088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7239000" cy="518160"/>
          </a:xfrm>
        </p:spPr>
        <p:txBody>
          <a:bodyPr>
            <a:normAutofit fontScale="90000"/>
          </a:bodyPr>
          <a:lstStyle/>
          <a:p>
            <a:r>
              <a:rPr lang="en-US" altLang="en-US" sz="4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ENRICHMENT MEDIA</a:t>
            </a:r>
            <a:endParaRPr lang="en-GB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9144000" cy="6096000"/>
          </a:xfrm>
        </p:spPr>
        <p:txBody>
          <a:bodyPr>
            <a:noAutofit/>
          </a:bodyPr>
          <a:lstStyle/>
          <a:p>
            <a:pPr algn="just" rtl="0">
              <a:lnSpc>
                <a:spcPct val="90000"/>
              </a:lnSpc>
              <a:buFont typeface="Wingdings" pitchFamily="2" charset="2"/>
              <a:buChar char="v"/>
              <a:defRPr/>
            </a:pPr>
            <a:r>
              <a:rPr lang="en-US" sz="2400" dirty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In this media, it has a stimulating effect on the bacteria to be grown or inhibits its competitors. </a:t>
            </a:r>
          </a:p>
          <a:p>
            <a:pPr algn="just" rtl="0">
              <a:lnSpc>
                <a:spcPct val="90000"/>
              </a:lnSpc>
              <a:buFont typeface="Wingdings" pitchFamily="2" charset="2"/>
              <a:buChar char="v"/>
              <a:defRPr/>
            </a:pPr>
            <a:r>
              <a:rPr lang="en-US" sz="2400" dirty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This result in an absolute increase in the number of wanted bacteria related to other bacteria</a:t>
            </a:r>
            <a:r>
              <a:rPr lang="en-US" sz="2400" dirty="0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.</a:t>
            </a:r>
            <a:endParaRPr lang="en-US" sz="2400" dirty="0">
              <a:solidFill>
                <a:schemeClr val="bg1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algn="just" rtl="0">
              <a:lnSpc>
                <a:spcPct val="90000"/>
              </a:lnSpc>
              <a:buFont typeface="Wingdings" pitchFamily="2" charset="2"/>
              <a:buChar char="v"/>
              <a:defRPr/>
            </a:pPr>
            <a:r>
              <a:rPr lang="en-US" sz="2400" dirty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Example:-  Selenite F </a:t>
            </a:r>
            <a:r>
              <a:rPr lang="en-US" sz="2400" dirty="0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broth</a:t>
            </a:r>
            <a:endParaRPr lang="en-US" sz="2400" dirty="0">
              <a:solidFill>
                <a:schemeClr val="bg1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algn="just" rtl="0">
              <a:lnSpc>
                <a:spcPct val="90000"/>
              </a:lnSpc>
              <a:buFont typeface="Wingdings" pitchFamily="2" charset="2"/>
              <a:buChar char="ü"/>
              <a:defRPr/>
            </a:pPr>
            <a:r>
              <a:rPr lang="en-US" sz="2400" dirty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It is enrichment medium for culture of </a:t>
            </a:r>
            <a:r>
              <a:rPr lang="en-US" sz="2400" i="1" dirty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Salmonella </a:t>
            </a:r>
            <a:r>
              <a:rPr lang="en-US" sz="2400" i="1" dirty="0" err="1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typhi</a:t>
            </a:r>
            <a:r>
              <a:rPr lang="en-US" sz="2400" i="1" dirty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and </a:t>
            </a:r>
            <a:r>
              <a:rPr lang="en-US" sz="2400" i="1" dirty="0" err="1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paratyphi</a:t>
            </a:r>
            <a:r>
              <a:rPr lang="en-US" sz="2400" dirty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bacilli from stool </a:t>
            </a:r>
            <a:r>
              <a:rPr lang="en-US" sz="2400" dirty="0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sample</a:t>
            </a:r>
            <a:endParaRPr lang="en-US" sz="2400" dirty="0">
              <a:solidFill>
                <a:schemeClr val="bg1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algn="l" rtl="0">
              <a:spcBef>
                <a:spcPct val="0"/>
              </a:spcBef>
              <a:buFontTx/>
              <a:buNone/>
            </a:pPr>
            <a:endParaRPr lang="en-IN" altLang="en-US" sz="2400" dirty="0" smtClean="0">
              <a:solidFill>
                <a:schemeClr val="bg1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algn="l" rtl="0">
              <a:spcBef>
                <a:spcPct val="0"/>
              </a:spcBef>
              <a:buFontTx/>
              <a:buNone/>
            </a:pPr>
            <a:endParaRPr lang="en-IN" altLang="en-US" sz="2400" dirty="0">
              <a:solidFill>
                <a:schemeClr val="bg1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algn="l" rtl="0">
              <a:spcBef>
                <a:spcPct val="0"/>
              </a:spcBef>
              <a:buFontTx/>
              <a:buNone/>
            </a:pPr>
            <a:r>
              <a:rPr lang="en-IN" altLang="en-US" sz="2400" dirty="0" err="1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MacConkey</a:t>
            </a:r>
            <a:r>
              <a:rPr lang="en-IN" altLang="en-US" sz="2400" dirty="0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IN" altLang="en-US" sz="2400" dirty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agar is a culture medium designed </a:t>
            </a:r>
            <a:r>
              <a:rPr lang="en-IN" altLang="en-US" sz="2400" dirty="0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to</a:t>
            </a:r>
          </a:p>
          <a:p>
            <a:pPr algn="l" rtl="0">
              <a:spcBef>
                <a:spcPct val="0"/>
              </a:spcBef>
              <a:buFontTx/>
              <a:buNone/>
            </a:pPr>
            <a:r>
              <a:rPr lang="en-IN" altLang="en-US" sz="2400" dirty="0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IN" altLang="en-US" sz="2400" dirty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grow </a:t>
            </a:r>
            <a:r>
              <a:rPr lang="en-IN" altLang="en-US" sz="2400" dirty="0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Gram-negative </a:t>
            </a:r>
            <a:r>
              <a:rPr lang="en-IN" altLang="en-US" sz="2400" dirty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bacteria. It is a useful medium for the </a:t>
            </a:r>
            <a:endParaRPr lang="en-IN" altLang="en-US" sz="2400" dirty="0" smtClean="0">
              <a:solidFill>
                <a:schemeClr val="bg1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algn="l" rtl="0">
              <a:spcBef>
                <a:spcPct val="0"/>
              </a:spcBef>
              <a:buFontTx/>
              <a:buNone/>
            </a:pPr>
            <a:r>
              <a:rPr lang="en-IN" altLang="en-US" sz="2400" dirty="0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cultivation </a:t>
            </a:r>
            <a:r>
              <a:rPr lang="en-IN" altLang="en-US" sz="2400" dirty="0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of </a:t>
            </a:r>
            <a:r>
              <a:rPr lang="en-IN" altLang="en-US" sz="2400" i="1" dirty="0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Enterobacteriaceae</a:t>
            </a:r>
          </a:p>
          <a:p>
            <a:pPr algn="l" rtl="0">
              <a:spcBef>
                <a:spcPct val="0"/>
              </a:spcBef>
              <a:buFontTx/>
              <a:buNone/>
            </a:pPr>
            <a:r>
              <a:rPr lang="en-IN" altLang="en-US" sz="2400" dirty="0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MacConkey </a:t>
            </a:r>
            <a:r>
              <a:rPr lang="en-IN" altLang="en-US" sz="2400" dirty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agar showing both lactose and </a:t>
            </a:r>
            <a:endParaRPr lang="en-IN" altLang="en-US" sz="2400" dirty="0" smtClean="0">
              <a:solidFill>
                <a:schemeClr val="bg1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algn="l" rtl="0">
              <a:spcBef>
                <a:spcPct val="0"/>
              </a:spcBef>
              <a:buFontTx/>
              <a:buNone/>
            </a:pPr>
            <a:r>
              <a:rPr lang="en-IN" altLang="en-US" sz="2400" dirty="0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non-lactose fermenting </a:t>
            </a:r>
            <a:r>
              <a:rPr lang="en-IN" altLang="en-US" sz="2400" dirty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colonies. </a:t>
            </a:r>
          </a:p>
          <a:p>
            <a:pPr algn="l" rtl="0">
              <a:spcBef>
                <a:spcPct val="0"/>
              </a:spcBef>
              <a:buFontTx/>
              <a:buNone/>
            </a:pPr>
            <a:r>
              <a:rPr lang="en-IN" altLang="en-US" sz="2400" dirty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Lactose fermenting colonies are pink whereas </a:t>
            </a:r>
            <a:endParaRPr lang="en-IN" altLang="en-US" sz="2400" dirty="0" smtClean="0">
              <a:solidFill>
                <a:schemeClr val="bg1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algn="l" rtl="0">
              <a:spcBef>
                <a:spcPct val="0"/>
              </a:spcBef>
              <a:buFontTx/>
              <a:buNone/>
            </a:pPr>
            <a:r>
              <a:rPr lang="en-IN" altLang="en-US" sz="2400" dirty="0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non-lactose fermenting </a:t>
            </a:r>
            <a:r>
              <a:rPr lang="en-IN" altLang="en-US" sz="2400" dirty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ones are </a:t>
            </a:r>
            <a:r>
              <a:rPr lang="en-IN" altLang="en-US" sz="2400" dirty="0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colourless.</a:t>
            </a:r>
            <a:endParaRPr lang="en-IN" altLang="en-US" sz="2400" dirty="0">
              <a:solidFill>
                <a:schemeClr val="bg1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algn="l" rtl="0">
              <a:lnSpc>
                <a:spcPct val="90000"/>
              </a:lnSpc>
              <a:buNone/>
              <a:defRPr/>
            </a:pPr>
            <a:endParaRPr lang="en-US" sz="2400" b="1" dirty="0">
              <a:solidFill>
                <a:schemeClr val="bg1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algn="l" rtl="0">
              <a:lnSpc>
                <a:spcPct val="90000"/>
              </a:lnSpc>
              <a:buNone/>
              <a:defRPr/>
            </a:pPr>
            <a:endParaRPr lang="en-US" sz="2400" b="1" dirty="0">
              <a:solidFill>
                <a:schemeClr val="bg1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algn="l" rtl="0"/>
            <a:endParaRPr lang="en-GB" sz="3600" dirty="0">
              <a:solidFill>
                <a:schemeClr val="bg1"/>
              </a:solidFill>
            </a:endParaRPr>
          </a:p>
        </p:txBody>
      </p:sp>
      <p:pic>
        <p:nvPicPr>
          <p:cNvPr id="4" name="Content Placeholder 3" descr="MacConkey_agar_with_LF_and_LF_colonies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16436" y="3962400"/>
            <a:ext cx="2327564" cy="28956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92314" y="3440611"/>
            <a:ext cx="7239000" cy="518160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1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Differential MEDIA</a:t>
            </a:r>
            <a:endParaRPr lang="en-GB" sz="36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935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IN" dirty="0"/>
              <a:t>Mueller-Hinton agar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2286000"/>
          </a:xfrm>
        </p:spPr>
        <p:txBody>
          <a:bodyPr>
            <a:normAutofit/>
          </a:bodyPr>
          <a:lstStyle/>
          <a:p>
            <a:pPr algn="just" rtl="0">
              <a:defRPr/>
            </a:pPr>
            <a:r>
              <a:rPr lang="en-IN" sz="2400" dirty="0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is an microbiological growth medium that is commonly used for antibiotic susceptibility testing.</a:t>
            </a:r>
            <a:r>
              <a:rPr lang="en-US" sz="2400" dirty="0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</a:p>
          <a:p>
            <a:pPr algn="just" rtl="0">
              <a:defRPr/>
            </a:pPr>
            <a:r>
              <a:rPr lang="en-US" sz="2400" dirty="0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Originally formulated for isolation of </a:t>
            </a:r>
            <a:r>
              <a:rPr lang="en-US" sz="2400" i="1" dirty="0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Neisseria </a:t>
            </a:r>
            <a:r>
              <a:rPr lang="en-US" sz="2400" dirty="0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species.</a:t>
            </a:r>
            <a:endParaRPr lang="en-IN" sz="2400" dirty="0" smtClean="0">
              <a:solidFill>
                <a:schemeClr val="bg1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algn="just" rtl="0">
              <a:defRPr/>
            </a:pPr>
            <a:r>
              <a:rPr lang="en-IN" sz="2400" dirty="0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It is also used to isolate and maintain </a:t>
            </a:r>
            <a:r>
              <a:rPr lang="en-IN" sz="2400" i="1" dirty="0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Neisseria</a:t>
            </a:r>
            <a:r>
              <a:rPr lang="en-IN" sz="2400" dirty="0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and </a:t>
            </a:r>
            <a:r>
              <a:rPr lang="en-IN" sz="2400" i="1" dirty="0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Moraxella</a:t>
            </a:r>
            <a:r>
              <a:rPr lang="en-IN" sz="2400" dirty="0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species.</a:t>
            </a:r>
          </a:p>
          <a:p>
            <a:pPr algn="l" rtl="0">
              <a:buNone/>
              <a:defRPr/>
            </a:pPr>
            <a:endParaRPr lang="en-IN" sz="2400" dirty="0" smtClean="0">
              <a:solidFill>
                <a:schemeClr val="bg1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algn="l" rtl="0"/>
            <a:endParaRPr lang="en-GB" sz="2400" dirty="0">
              <a:solidFill>
                <a:schemeClr val="bg1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4" name="Content Placeholder 3" descr="mha.jp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FFC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2667000" y="3657600"/>
            <a:ext cx="4244769" cy="304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66086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مخصص 3">
      <a:dk1>
        <a:sysClr val="windowText" lastClr="000000"/>
      </a:dk1>
      <a:lt1>
        <a:sysClr val="window" lastClr="FFFFFF"/>
      </a:lt1>
      <a:dk2>
        <a:srgbClr val="B4ECFC"/>
      </a:dk2>
      <a:lt2>
        <a:srgbClr val="DBF5F9"/>
      </a:lt2>
      <a:accent1>
        <a:srgbClr val="CA1667"/>
      </a:accent1>
      <a:accent2>
        <a:srgbClr val="5FF2CA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C00000"/>
      </a:hlink>
      <a:folHlink>
        <a:srgbClr val="85DFD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191</TotalTime>
  <Words>443</Words>
  <Application>Microsoft Office PowerPoint</Application>
  <PresentationFormat>On-screen Show (4:3)</PresentationFormat>
  <Paragraphs>62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Apex</vt:lpstr>
      <vt:lpstr>Culture and Media</vt:lpstr>
      <vt:lpstr> culture</vt:lpstr>
      <vt:lpstr>SIMPLE MEDIA</vt:lpstr>
      <vt:lpstr>COMPLEX MEDIA</vt:lpstr>
      <vt:lpstr>PowerPoint Presentation</vt:lpstr>
      <vt:lpstr>ENRICHMENT MEDIA</vt:lpstr>
      <vt:lpstr>Mueller-Hinton agar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hesnaa almossawi</dc:creator>
  <cp:lastModifiedBy>DR.Ahmed Saker 2o1O</cp:lastModifiedBy>
  <cp:revision>17</cp:revision>
  <dcterms:created xsi:type="dcterms:W3CDTF">2006-08-16T00:00:00Z</dcterms:created>
  <dcterms:modified xsi:type="dcterms:W3CDTF">2019-03-24T18:54:11Z</dcterms:modified>
</cp:coreProperties>
</file>