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6"/>
  </p:notesMasterIdLst>
  <p:sldIdLst>
    <p:sldId id="258" r:id="rId2"/>
    <p:sldId id="260" r:id="rId3"/>
    <p:sldId id="261" r:id="rId4"/>
    <p:sldId id="262"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390A69-9E28-45E9-A3F4-56C0EE8417E1}" type="datetimeFigureOut">
              <a:rPr lang="en-US" smtClean="0"/>
              <a:pPr/>
              <a:t>3/12/2014</a:t>
            </a:fld>
            <a:endParaRPr lang="en-US" dirty="0"/>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8AF254-2567-47B7-AFF1-77FC7CF4D9A3}"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CF8AF254-2567-47B7-AFF1-77FC7CF4D9A3}"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11/05/1435</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11/05/1435</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11/05/1435</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11/05/1435</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11/05/1435</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11/05/1435</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11/05/1435</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11/05/1435</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11/05/1435</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11/05/1435</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11/05/1435</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11/05/1435</a:t>
            </a:fld>
            <a:endParaRPr lang="ar-SA"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14282" y="285728"/>
            <a:ext cx="8715436" cy="6357933"/>
          </a:xfrm>
        </p:spPr>
        <p:txBody>
          <a:bodyPr>
            <a:normAutofit/>
          </a:bodyPr>
          <a:lstStyle/>
          <a:p>
            <a:pPr algn="r"/>
            <a:r>
              <a:rPr lang="ar-IQ" sz="3200" dirty="0" smtClean="0"/>
              <a:t/>
            </a:r>
            <a:br>
              <a:rPr lang="ar-IQ" sz="3200" dirty="0" smtClean="0"/>
            </a:br>
            <a:endParaRPr lang="en-US" sz="3200" dirty="0"/>
          </a:p>
        </p:txBody>
      </p:sp>
      <p:sp>
        <p:nvSpPr>
          <p:cNvPr id="3" name="عنوان فرعي 2"/>
          <p:cNvSpPr>
            <a:spLocks noGrp="1"/>
          </p:cNvSpPr>
          <p:nvPr>
            <p:ph type="subTitle" idx="1"/>
          </p:nvPr>
        </p:nvSpPr>
        <p:spPr>
          <a:xfrm>
            <a:off x="285720" y="214290"/>
            <a:ext cx="8643998" cy="6143668"/>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pPr algn="r"/>
            <a:r>
              <a:rPr lang="ar-IQ" b="1" dirty="0" smtClean="0">
                <a:solidFill>
                  <a:schemeClr val="tx1"/>
                </a:solidFill>
              </a:rPr>
              <a:t>                           المحاضرة الثالثة </a:t>
            </a:r>
          </a:p>
          <a:p>
            <a:pPr algn="r"/>
            <a:r>
              <a:rPr lang="ar-IQ" b="1" dirty="0" smtClean="0">
                <a:solidFill>
                  <a:schemeClr val="tx1"/>
                </a:solidFill>
              </a:rPr>
              <a:t>6- الالتزام ببذل عناية</a:t>
            </a:r>
          </a:p>
          <a:p>
            <a:pPr algn="r"/>
            <a:r>
              <a:rPr lang="ar-IQ" dirty="0" smtClean="0">
                <a:solidFill>
                  <a:schemeClr val="tx1"/>
                </a:solidFill>
              </a:rPr>
              <a:t>أشارة المادة 251 مدني </a:t>
            </a:r>
            <a:r>
              <a:rPr lang="ar-IQ" dirty="0" smtClean="0">
                <a:solidFill>
                  <a:schemeClr val="tx1"/>
                </a:solidFill>
              </a:rPr>
              <a:t>إلى </a:t>
            </a:r>
            <a:r>
              <a:rPr lang="ar-IQ" dirty="0" smtClean="0">
                <a:solidFill>
                  <a:schemeClr val="tx1"/>
                </a:solidFill>
              </a:rPr>
              <a:t>, في الالتزام بعمل </a:t>
            </a:r>
            <a:r>
              <a:rPr lang="ar-IQ" dirty="0" smtClean="0">
                <a:solidFill>
                  <a:schemeClr val="tx1"/>
                </a:solidFill>
              </a:rPr>
              <a:t>إذا </a:t>
            </a:r>
            <a:r>
              <a:rPr lang="ar-IQ" dirty="0" smtClean="0">
                <a:solidFill>
                  <a:schemeClr val="tx1"/>
                </a:solidFill>
              </a:rPr>
              <a:t>كان المطلوب من المدين أن يحافظ على </a:t>
            </a:r>
            <a:r>
              <a:rPr lang="ar-IQ" dirty="0" smtClean="0">
                <a:solidFill>
                  <a:schemeClr val="tx1"/>
                </a:solidFill>
              </a:rPr>
              <a:t>الشيء أو إن </a:t>
            </a:r>
            <a:r>
              <a:rPr lang="ar-IQ" dirty="0" smtClean="0">
                <a:solidFill>
                  <a:schemeClr val="tx1"/>
                </a:solidFill>
              </a:rPr>
              <a:t>يتولى </a:t>
            </a:r>
            <a:r>
              <a:rPr lang="ar-IQ" dirty="0" smtClean="0">
                <a:solidFill>
                  <a:schemeClr val="tx1"/>
                </a:solidFill>
              </a:rPr>
              <a:t>إدارته </a:t>
            </a:r>
            <a:r>
              <a:rPr lang="ar-IQ" dirty="0" smtClean="0">
                <a:solidFill>
                  <a:schemeClr val="tx1"/>
                </a:solidFill>
              </a:rPr>
              <a:t>او</a:t>
            </a:r>
            <a:r>
              <a:rPr lang="ar-IQ" dirty="0" smtClean="0">
                <a:solidFill>
                  <a:schemeClr val="tx1"/>
                </a:solidFill>
              </a:rPr>
              <a:t> أن يبذل قدرا من الحيطة والعناية في تنفيذ التزامه يكون قد نفذ التزامه </a:t>
            </a:r>
            <a:r>
              <a:rPr lang="ar-IQ" dirty="0" smtClean="0">
                <a:solidFill>
                  <a:schemeClr val="tx1"/>
                </a:solidFill>
              </a:rPr>
              <a:t>إذا </a:t>
            </a:r>
            <a:r>
              <a:rPr lang="ar-IQ" dirty="0" smtClean="0">
                <a:solidFill>
                  <a:schemeClr val="tx1"/>
                </a:solidFill>
              </a:rPr>
              <a:t>بذل من العناية في تنفيذه ما يبذله الشخص المعتاد حتى ولو لم يتحقق الغرض المقصود, وعليه يعتبر المدين مخلا </a:t>
            </a:r>
            <a:r>
              <a:rPr lang="ar-IQ" dirty="0" smtClean="0">
                <a:solidFill>
                  <a:schemeClr val="tx1"/>
                </a:solidFill>
              </a:rPr>
              <a:t>بألتزامه</a:t>
            </a:r>
            <a:r>
              <a:rPr lang="ar-IQ" dirty="0" smtClean="0">
                <a:solidFill>
                  <a:schemeClr val="tx1"/>
                </a:solidFill>
              </a:rPr>
              <a:t> </a:t>
            </a:r>
            <a:r>
              <a:rPr lang="ar-IQ" dirty="0" smtClean="0">
                <a:solidFill>
                  <a:schemeClr val="tx1"/>
                </a:solidFill>
              </a:rPr>
              <a:t>إذا </a:t>
            </a:r>
            <a:r>
              <a:rPr lang="ar-IQ" dirty="0" smtClean="0">
                <a:solidFill>
                  <a:schemeClr val="tx1"/>
                </a:solidFill>
              </a:rPr>
              <a:t>لم يبذل العناية المطلوبة منه قانونا </a:t>
            </a:r>
            <a:r>
              <a:rPr lang="ar-IQ" dirty="0" smtClean="0">
                <a:solidFill>
                  <a:schemeClr val="tx1"/>
                </a:solidFill>
              </a:rPr>
              <a:t>أو </a:t>
            </a:r>
            <a:r>
              <a:rPr lang="ar-IQ" dirty="0" smtClean="0">
                <a:solidFill>
                  <a:schemeClr val="tx1"/>
                </a:solidFill>
              </a:rPr>
              <a:t>اتفاقا ويصبح تنفيذ الالتزام عينا مستحيلا بخطأ المدين فيصار </a:t>
            </a:r>
            <a:r>
              <a:rPr lang="ar-IQ" dirty="0" smtClean="0">
                <a:solidFill>
                  <a:schemeClr val="tx1"/>
                </a:solidFill>
              </a:rPr>
              <a:t>إلى </a:t>
            </a:r>
            <a:r>
              <a:rPr lang="ar-IQ" dirty="0" smtClean="0">
                <a:solidFill>
                  <a:schemeClr val="tx1"/>
                </a:solidFill>
              </a:rPr>
              <a:t>الحكم عليه بالتعويض أي ينفذ الالتزام بمقابل وليس تنفيذا عينيا.فلو قصر الطبيب في معالجة المريض أي لم يبذل العناية التي </a:t>
            </a:r>
            <a:r>
              <a:rPr lang="ar-IQ" dirty="0" smtClean="0">
                <a:solidFill>
                  <a:schemeClr val="tx1"/>
                </a:solidFill>
              </a:rPr>
              <a:t>يستلزمها</a:t>
            </a:r>
            <a:r>
              <a:rPr lang="ar-IQ" dirty="0" smtClean="0">
                <a:solidFill>
                  <a:schemeClr val="tx1"/>
                </a:solidFill>
              </a:rPr>
              <a:t> علم الطب , فمات المريض فلا يبقى أمام ذويه سوى المطالبة بالتعويض عما أصابهم من ضرر بسبب موته لان التنفيذ العيني وهو </a:t>
            </a:r>
            <a:r>
              <a:rPr lang="ar-IQ" dirty="0" smtClean="0">
                <a:solidFill>
                  <a:schemeClr val="tx1"/>
                </a:solidFill>
              </a:rPr>
              <a:t>إعادة </a:t>
            </a:r>
            <a:r>
              <a:rPr lang="ar-IQ" dirty="0" smtClean="0">
                <a:solidFill>
                  <a:schemeClr val="tx1"/>
                </a:solidFill>
              </a:rPr>
              <a:t>الحياة لمن مات أمرا مستحيلا.                      </a:t>
            </a:r>
            <a:endParaRPr lang="en-US"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85720" y="285728"/>
            <a:ext cx="8501122" cy="6357981"/>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r"/>
            <a:r>
              <a:rPr lang="ar-IQ" sz="2800" b="1" dirty="0" smtClean="0"/>
              <a:t>7- الالتزام </a:t>
            </a:r>
            <a:r>
              <a:rPr lang="ar-IQ" sz="2800" b="1" dirty="0" smtClean="0"/>
              <a:t>بانجاز </a:t>
            </a:r>
            <a:r>
              <a:rPr lang="ar-IQ" sz="2800" b="1" dirty="0" smtClean="0"/>
              <a:t>عمل معين بالذات </a:t>
            </a:r>
            <a:r>
              <a:rPr lang="ar-IQ" sz="2800" dirty="0" smtClean="0"/>
              <a:t/>
            </a:r>
            <a:br>
              <a:rPr lang="ar-IQ" sz="2800" dirty="0" smtClean="0"/>
            </a:br>
            <a:r>
              <a:rPr lang="ar-IQ" sz="2800" dirty="0" smtClean="0"/>
              <a:t> أشارة المادة 249 مدني ,في الالتزام بعمل </a:t>
            </a:r>
            <a:r>
              <a:rPr lang="ar-IQ" sz="2800" dirty="0" smtClean="0"/>
              <a:t>إذا </a:t>
            </a:r>
            <a:r>
              <a:rPr lang="ar-IQ" sz="2800" dirty="0" smtClean="0"/>
              <a:t>التنفيذ العيني للالتزام غير ممكن أو غير ملائم </a:t>
            </a:r>
            <a:r>
              <a:rPr lang="ar-IQ" sz="2800" dirty="0" smtClean="0"/>
              <a:t>إلا إذا </a:t>
            </a:r>
            <a:r>
              <a:rPr lang="ar-IQ" sz="2800" dirty="0" smtClean="0"/>
              <a:t>قام المدين بنفسه بتنفيذه جاز للدائن أن يرفض الوفاء من غير المدين. أما المادة 250 مدني فقد أشارة , في الالتزام بعمل </a:t>
            </a:r>
            <a:r>
              <a:rPr lang="ar-IQ" sz="2800" dirty="0" smtClean="0"/>
              <a:t>إذا </a:t>
            </a:r>
            <a:r>
              <a:rPr lang="ar-IQ" sz="2800" dirty="0" smtClean="0"/>
              <a:t>لم يكن من الضروري أن يقوم المدين بنفسه في تنفيذ </a:t>
            </a:r>
            <a:r>
              <a:rPr lang="ar-IQ" sz="2800" dirty="0" smtClean="0"/>
              <a:t>ألتزامه</a:t>
            </a:r>
            <a:r>
              <a:rPr lang="ar-IQ" sz="2800" dirty="0" smtClean="0"/>
              <a:t> جاز للدائن أن يستأذن من المحكمة التنفيذ على نفقة المدين .</a:t>
            </a:r>
            <a:br>
              <a:rPr lang="ar-IQ" sz="2800" dirty="0" smtClean="0"/>
            </a:br>
            <a:r>
              <a:rPr lang="ar-IQ" sz="2800" dirty="0" smtClean="0"/>
              <a:t>ومن خلال النصين أعلاه لمعرفة كيفية تنفيذ الالتزام </a:t>
            </a:r>
            <a:r>
              <a:rPr lang="ar-IQ" sz="2800" dirty="0" smtClean="0"/>
              <a:t>بانجاز </a:t>
            </a:r>
            <a:r>
              <a:rPr lang="ar-IQ" sz="2800" dirty="0" smtClean="0"/>
              <a:t>عمل معين بالذات ينبغي التمييز بين حالتين:-</a:t>
            </a:r>
            <a:br>
              <a:rPr lang="ar-IQ" sz="2800" dirty="0" smtClean="0"/>
            </a:br>
            <a:r>
              <a:rPr lang="ar-IQ" sz="2800" dirty="0" smtClean="0"/>
              <a:t>الأول- </a:t>
            </a:r>
            <a:r>
              <a:rPr lang="ar-IQ" sz="2800" dirty="0" smtClean="0"/>
              <a:t>اذاكانت</a:t>
            </a:r>
            <a:r>
              <a:rPr lang="ar-IQ" sz="2800" dirty="0" smtClean="0"/>
              <a:t> شخصية المدين محل </a:t>
            </a:r>
            <a:r>
              <a:rPr lang="ar-IQ" sz="2800" dirty="0" smtClean="0"/>
              <a:t>اعتبار </a:t>
            </a:r>
            <a:r>
              <a:rPr lang="ar-IQ" sz="2800" dirty="0" smtClean="0"/>
              <a:t>في التنفيذ, ولم يقم بتنفيذ الالتزام ثبت للدائن </a:t>
            </a:r>
            <a:r>
              <a:rPr lang="ar-IQ" sz="2800" dirty="0" smtClean="0"/>
              <a:t>إحدى </a:t>
            </a:r>
            <a:r>
              <a:rPr lang="ar-IQ" sz="2800" dirty="0" smtClean="0"/>
              <a:t>الخيارات التالية:-</a:t>
            </a:r>
            <a:br>
              <a:rPr lang="ar-IQ" sz="2800" dirty="0" smtClean="0"/>
            </a:br>
            <a:r>
              <a:rPr lang="ar-IQ" sz="2800" dirty="0" smtClean="0"/>
              <a:t>1- طلب الحكم على المدين بغرامة </a:t>
            </a:r>
            <a:r>
              <a:rPr lang="ar-IQ" sz="2800" dirty="0" smtClean="0"/>
              <a:t>تهديديه </a:t>
            </a:r>
            <a:r>
              <a:rPr lang="ar-IQ" sz="2800" dirty="0" smtClean="0"/>
              <a:t>لحمله على تنفيذ التزامه ,فان قام بالتنفيذ </a:t>
            </a:r>
            <a:r>
              <a:rPr lang="ar-IQ" sz="2800" dirty="0" smtClean="0"/>
              <a:t>فيها </a:t>
            </a:r>
            <a:r>
              <a:rPr lang="ar-IQ" sz="2800" dirty="0" smtClean="0"/>
              <a:t>, ولا يخل ذلك بحق الدائن في المطالبة بالتعويض عن التأخر في التنفيذ وبذلك يجتمع التنفيذ العيني مع التعويض عن التأخر في التنفيذ ولا محذور من ذلك,كما سنرى لاحقا.</a:t>
            </a:r>
            <a:br>
              <a:rPr lang="ar-IQ" sz="2800" dirty="0" smtClean="0"/>
            </a:br>
            <a:r>
              <a:rPr lang="ar-IQ" sz="2800" dirty="0" smtClean="0"/>
              <a:t>2-طلب الحكم على المدين بالتعويض فورا دون اللجوء للغرامة </a:t>
            </a:r>
            <a:r>
              <a:rPr lang="ar-IQ" sz="2800" dirty="0" smtClean="0"/>
              <a:t>التهديدية</a:t>
            </a:r>
            <a:r>
              <a:rPr lang="ar-IQ" sz="2800" dirty="0" smtClean="0"/>
              <a:t>, لان التنفيذ العيني للالتزام أصبح مستحيلا بخطأ من المدين, علما أن الخيار </a:t>
            </a:r>
            <a:r>
              <a:rPr lang="ar-IQ" sz="2800" dirty="0" smtClean="0"/>
              <a:t>الاول</a:t>
            </a:r>
            <a:r>
              <a:rPr lang="ar-IQ" sz="2800" dirty="0" smtClean="0"/>
              <a:t> هو أفضل للدائن من الخيار الثاني ,لان التعويض الذي سيحصل عليه أكثر مما لو سلك الخيار </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14282" y="285728"/>
            <a:ext cx="8715436" cy="6286543"/>
          </a:xfrm>
        </p:spPr>
        <p:style>
          <a:lnRef idx="1">
            <a:schemeClr val="accent6"/>
          </a:lnRef>
          <a:fillRef idx="2">
            <a:schemeClr val="accent6"/>
          </a:fillRef>
          <a:effectRef idx="1">
            <a:schemeClr val="accent6"/>
          </a:effectRef>
          <a:fontRef idx="minor">
            <a:schemeClr val="dk1"/>
          </a:fontRef>
        </p:style>
        <p:txBody>
          <a:bodyPr>
            <a:normAutofit fontScale="90000"/>
          </a:bodyPr>
          <a:lstStyle/>
          <a:p>
            <a:pPr algn="r"/>
            <a:r>
              <a:rPr lang="ar-IQ" sz="2800" dirty="0" smtClean="0"/>
              <a:t>الثاني ,لان بموجب الخيار </a:t>
            </a:r>
            <a:r>
              <a:rPr lang="ar-IQ" sz="2800" dirty="0" smtClean="0"/>
              <a:t>الاول</a:t>
            </a:r>
            <a:r>
              <a:rPr lang="ar-IQ" sz="2800" dirty="0" smtClean="0"/>
              <a:t> يحكم للدائن بتعويض يشمل </a:t>
            </a:r>
            <a:r>
              <a:rPr lang="ar-IQ" sz="2800" dirty="0" smtClean="0"/>
              <a:t>أضافة</a:t>
            </a:r>
            <a:r>
              <a:rPr lang="ar-IQ" sz="2800" dirty="0" smtClean="0"/>
              <a:t> للضرر الذي أصابه مدى التعنت الذي </a:t>
            </a:r>
            <a:r>
              <a:rPr lang="ar-IQ" sz="2800" dirty="0" smtClean="0"/>
              <a:t>بدى</a:t>
            </a:r>
            <a:r>
              <a:rPr lang="ar-IQ" sz="2800" dirty="0" smtClean="0"/>
              <a:t> من المدين.</a:t>
            </a:r>
            <a:br>
              <a:rPr lang="ar-IQ" sz="2800" dirty="0" smtClean="0"/>
            </a:br>
            <a:r>
              <a:rPr lang="ar-IQ" sz="2800" dirty="0" smtClean="0"/>
              <a:t>الحالة الثانية:- </a:t>
            </a:r>
            <a:r>
              <a:rPr lang="ar-IQ" sz="2800" dirty="0" smtClean="0"/>
              <a:t>اذا</a:t>
            </a:r>
            <a:r>
              <a:rPr lang="ar-IQ" sz="2800" dirty="0" smtClean="0"/>
              <a:t> لم تكن شخصية المدين محل </a:t>
            </a:r>
            <a:r>
              <a:rPr lang="ar-IQ" sz="2800" dirty="0" smtClean="0"/>
              <a:t>أعتبار</a:t>
            </a:r>
            <a:r>
              <a:rPr lang="ar-IQ" sz="2800" dirty="0" smtClean="0"/>
              <a:t>,جاز للدائن </a:t>
            </a:r>
            <a:r>
              <a:rPr lang="ar-IQ" sz="2800" dirty="0" smtClean="0"/>
              <a:t>ان</a:t>
            </a:r>
            <a:r>
              <a:rPr lang="ar-IQ" sz="2800" dirty="0" smtClean="0"/>
              <a:t> يقوم بالتنفيذ على نفقة المدين بعد </a:t>
            </a:r>
            <a:r>
              <a:rPr lang="ar-IQ" sz="2800" dirty="0" smtClean="0"/>
              <a:t>أستئذان</a:t>
            </a:r>
            <a:r>
              <a:rPr lang="ar-IQ" sz="2800" dirty="0" smtClean="0"/>
              <a:t> المحكمة في الحالات غير المستعجلة أو بدون الاستئذان في الحالات المستعجلة, والتنفيذ على نفقة المدين هو تنفيذ عيني ولكن الذي قام به الدائن وليس المدين.</a:t>
            </a:r>
            <a:br>
              <a:rPr lang="ar-IQ" sz="2800" dirty="0" smtClean="0"/>
            </a:br>
            <a:r>
              <a:rPr lang="ar-IQ" sz="2800" b="1" dirty="0" smtClean="0"/>
              <a:t>8- الالتزام بالامتناع عن عمل</a:t>
            </a:r>
            <a:r>
              <a:rPr lang="ar-IQ" sz="2800" dirty="0" smtClean="0"/>
              <a:t/>
            </a:r>
            <a:br>
              <a:rPr lang="ar-IQ" sz="2800" dirty="0" smtClean="0"/>
            </a:br>
            <a:r>
              <a:rPr lang="ar-IQ" sz="2800" dirty="0" smtClean="0"/>
              <a:t>أشارة المادة 252 مدني ( </a:t>
            </a:r>
            <a:r>
              <a:rPr lang="ar-IQ" sz="2800" dirty="0" smtClean="0"/>
              <a:t>اذا</a:t>
            </a:r>
            <a:r>
              <a:rPr lang="ar-IQ" sz="2800" dirty="0" smtClean="0"/>
              <a:t> التزم المدين بالامتناع عن عمل وأخل به جاز للدائن , </a:t>
            </a:r>
            <a:r>
              <a:rPr lang="ar-IQ" sz="2800" dirty="0" smtClean="0"/>
              <a:t>ان</a:t>
            </a:r>
            <a:r>
              <a:rPr lang="ar-IQ" sz="2800" dirty="0" smtClean="0"/>
              <a:t> يطلب </a:t>
            </a:r>
            <a:r>
              <a:rPr lang="ar-IQ" sz="2800" dirty="0" smtClean="0"/>
              <a:t>أزالة</a:t>
            </a:r>
            <a:r>
              <a:rPr lang="ar-IQ" sz="2800" dirty="0" smtClean="0"/>
              <a:t> ما وقع </a:t>
            </a:r>
            <a:r>
              <a:rPr lang="ar-IQ" sz="2800" dirty="0" smtClean="0"/>
              <a:t>مخالفة للالتزام </a:t>
            </a:r>
            <a:r>
              <a:rPr lang="ar-IQ" sz="2800" dirty="0" smtClean="0"/>
              <a:t>مع التعويض </a:t>
            </a:r>
            <a:r>
              <a:rPr lang="ar-IQ" sz="2800" dirty="0" smtClean="0"/>
              <a:t>ان</a:t>
            </a:r>
            <a:r>
              <a:rPr lang="ar-IQ" sz="2800" dirty="0" smtClean="0"/>
              <a:t> كان له محل).</a:t>
            </a:r>
            <a:br>
              <a:rPr lang="ar-IQ" sz="2800" dirty="0" smtClean="0"/>
            </a:br>
            <a:r>
              <a:rPr lang="ar-IQ" sz="2800" dirty="0" smtClean="0"/>
              <a:t>من خلال النص المتقدم نجد أن الالتزام بالامتناع عن عمل هو </a:t>
            </a:r>
            <a:r>
              <a:rPr lang="ar-IQ" sz="2800" dirty="0" smtClean="0"/>
              <a:t>ألتزام</a:t>
            </a:r>
            <a:r>
              <a:rPr lang="ar-IQ" sz="2800" dirty="0" smtClean="0"/>
              <a:t> سلبي ويكون المدين منفذا له مادام ممتنعا عن القيام بالعمل , أما </a:t>
            </a:r>
            <a:r>
              <a:rPr lang="ar-IQ" sz="2800" dirty="0" smtClean="0"/>
              <a:t>اذا</a:t>
            </a:r>
            <a:r>
              <a:rPr lang="ar-IQ" sz="2800" dirty="0" smtClean="0"/>
              <a:t> قام بالعمل أصبح مخلا بالتزامه,, فكيف ينفذ جبرا عليه؟</a:t>
            </a:r>
            <a:br>
              <a:rPr lang="ar-IQ" sz="2800" dirty="0" smtClean="0"/>
            </a:br>
            <a:r>
              <a:rPr lang="ar-IQ" sz="2800" dirty="0" smtClean="0"/>
              <a:t>ينبغي </a:t>
            </a:r>
            <a:r>
              <a:rPr lang="ar-IQ" sz="2800" dirty="0" smtClean="0"/>
              <a:t>أبتداءا</a:t>
            </a:r>
            <a:r>
              <a:rPr lang="ar-IQ" sz="2800" dirty="0" smtClean="0"/>
              <a:t> النظر </a:t>
            </a:r>
            <a:r>
              <a:rPr lang="ar-IQ" sz="2800" dirty="0" smtClean="0"/>
              <a:t>الى</a:t>
            </a:r>
            <a:r>
              <a:rPr lang="ar-IQ" sz="2800" dirty="0" smtClean="0"/>
              <a:t> طبيعة المخالفة التي حصلت من المدين , هل هي قابلة أم غير قابلة </a:t>
            </a:r>
            <a:r>
              <a:rPr lang="ar-IQ" sz="2800" dirty="0" smtClean="0"/>
              <a:t>للازالة</a:t>
            </a:r>
            <a:r>
              <a:rPr lang="ar-IQ" sz="2800" dirty="0" smtClean="0"/>
              <a:t/>
            </a:r>
            <a:br>
              <a:rPr lang="ar-IQ" sz="2800" dirty="0" smtClean="0"/>
            </a:br>
            <a:r>
              <a:rPr lang="ar-IQ" sz="2800" dirty="0" smtClean="0"/>
              <a:t>فاذا</a:t>
            </a:r>
            <a:r>
              <a:rPr lang="ar-IQ" sz="2800" dirty="0" smtClean="0"/>
              <a:t> كانت قابلة </a:t>
            </a:r>
            <a:r>
              <a:rPr lang="ar-IQ" sz="2800" dirty="0" smtClean="0"/>
              <a:t>للازالة</a:t>
            </a:r>
            <a:r>
              <a:rPr lang="ar-IQ" sz="2800" dirty="0" smtClean="0"/>
              <a:t> فالتنفيذ العيني ممكنا, كما لو </a:t>
            </a:r>
            <a:r>
              <a:rPr lang="ar-IQ" sz="2800" dirty="0" smtClean="0"/>
              <a:t>بنى</a:t>
            </a:r>
            <a:r>
              <a:rPr lang="ar-IQ" sz="2800" dirty="0" smtClean="0"/>
              <a:t> شخص حائطا في ملكه وكان بقصد حجب النور والهواء عن جاره,وليس بقصد الاستتار هو وأفراد عائلته,فيوصف </a:t>
            </a:r>
            <a:br>
              <a:rPr lang="ar-IQ" sz="2800" dirty="0" smtClean="0"/>
            </a:br>
            <a:r>
              <a:rPr lang="ar-IQ" sz="2800" dirty="0" smtClean="0"/>
              <a:t>بأنه متعسفا في استعمال حقه ومخلا </a:t>
            </a:r>
            <a:r>
              <a:rPr lang="ar-IQ" sz="2800" dirty="0" smtClean="0"/>
              <a:t>بالتزام </a:t>
            </a:r>
            <a:r>
              <a:rPr lang="ar-IQ" sz="2800" dirty="0" smtClean="0"/>
              <a:t>سلبي وهو عدم </a:t>
            </a:r>
            <a:r>
              <a:rPr lang="ar-IQ" sz="2800" dirty="0" smtClean="0"/>
              <a:t>الحاق</a:t>
            </a:r>
            <a:r>
              <a:rPr lang="ar-IQ" sz="2800" dirty="0" smtClean="0"/>
              <a:t> الضرر بالجار .</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85720" y="214290"/>
            <a:ext cx="8643998" cy="6429419"/>
          </a:xfrm>
        </p:spPr>
        <p:style>
          <a:lnRef idx="1">
            <a:schemeClr val="accent2"/>
          </a:lnRef>
          <a:fillRef idx="2">
            <a:schemeClr val="accent2"/>
          </a:fillRef>
          <a:effectRef idx="1">
            <a:schemeClr val="accent2"/>
          </a:effectRef>
          <a:fontRef idx="minor">
            <a:schemeClr val="dk1"/>
          </a:fontRef>
        </p:style>
        <p:txBody>
          <a:bodyPr>
            <a:normAutofit/>
          </a:bodyPr>
          <a:lstStyle/>
          <a:p>
            <a:pPr algn="r"/>
            <a:r>
              <a:rPr lang="ar-IQ" sz="2800" dirty="0" smtClean="0"/>
              <a:t>وجزاءا لذلك أجاز القانون للجار المضرور أن يطلب من القضاء الحكم </a:t>
            </a:r>
            <a:r>
              <a:rPr lang="ar-IQ" sz="2800" dirty="0" smtClean="0"/>
              <a:t>بأزالة</a:t>
            </a:r>
            <a:r>
              <a:rPr lang="ar-IQ" sz="2800" dirty="0" smtClean="0"/>
              <a:t> الحائط أو جعل </a:t>
            </a:r>
            <a:r>
              <a:rPr lang="ar-IQ" sz="2800" dirty="0" smtClean="0"/>
              <a:t>أرتفاعه</a:t>
            </a:r>
            <a:r>
              <a:rPr lang="ar-IQ" sz="2800" dirty="0" smtClean="0"/>
              <a:t> لا يتجاوز حدود معينة , ويكون الحكم </a:t>
            </a:r>
            <a:r>
              <a:rPr lang="ar-IQ" sz="2800" dirty="0" smtClean="0"/>
              <a:t>بالازالة</a:t>
            </a:r>
            <a:r>
              <a:rPr lang="ar-IQ" sz="2800" dirty="0" smtClean="0"/>
              <a:t> هو تنفيذ عيني جبري للالتزام بالامتناع عن عمل.</a:t>
            </a:r>
            <a:br>
              <a:rPr lang="ar-IQ" sz="2800" dirty="0" smtClean="0"/>
            </a:br>
            <a:r>
              <a:rPr lang="ar-IQ" sz="2800" dirty="0" smtClean="0"/>
              <a:t>أما </a:t>
            </a:r>
            <a:r>
              <a:rPr lang="ar-IQ" sz="2800" dirty="0" smtClean="0"/>
              <a:t>إذا </a:t>
            </a:r>
            <a:r>
              <a:rPr lang="ar-IQ" sz="2800" dirty="0" smtClean="0"/>
              <a:t>كانت المخالفة </a:t>
            </a:r>
            <a:r>
              <a:rPr lang="ar-IQ" sz="2800" dirty="0" smtClean="0"/>
              <a:t>لاتقبل</a:t>
            </a:r>
            <a:r>
              <a:rPr lang="ar-IQ" sz="2800" dirty="0" smtClean="0"/>
              <a:t> </a:t>
            </a:r>
            <a:r>
              <a:rPr lang="ar-IQ" sz="2800" dirty="0" smtClean="0"/>
              <a:t>الإزالة </a:t>
            </a:r>
            <a:r>
              <a:rPr lang="ar-IQ" sz="2800" dirty="0" smtClean="0"/>
              <a:t>, فهي </a:t>
            </a:r>
            <a:r>
              <a:rPr lang="ar-IQ" sz="2800" dirty="0" smtClean="0"/>
              <a:t>إما </a:t>
            </a:r>
            <a:r>
              <a:rPr lang="ar-IQ" sz="2800" dirty="0" smtClean="0"/>
              <a:t>أن تكون قابلة للتكرار </a:t>
            </a:r>
            <a:r>
              <a:rPr lang="ar-IQ" sz="2800" dirty="0" smtClean="0"/>
              <a:t>أو </a:t>
            </a:r>
            <a:r>
              <a:rPr lang="ar-IQ" sz="2800" dirty="0" smtClean="0"/>
              <a:t>غير قابلة للتكرار. </a:t>
            </a:r>
            <a:r>
              <a:rPr lang="ar-IQ" sz="2800" dirty="0" smtClean="0"/>
              <a:t/>
            </a:r>
            <a:br>
              <a:rPr lang="ar-IQ" sz="2800" dirty="0" smtClean="0"/>
            </a:br>
            <a:r>
              <a:rPr lang="ar-IQ" sz="2800" dirty="0" smtClean="0"/>
              <a:t/>
            </a:r>
            <a:br>
              <a:rPr lang="ar-IQ" sz="2800" dirty="0" smtClean="0"/>
            </a:br>
            <a:r>
              <a:rPr lang="ar-IQ" sz="2800" dirty="0" smtClean="0"/>
              <a:t>فإذا </a:t>
            </a:r>
            <a:r>
              <a:rPr lang="ar-IQ" sz="2800" dirty="0" smtClean="0"/>
              <a:t>كانت قابلة للتكرار/ كما لو نافس المدين الدائن في تجارته </a:t>
            </a:r>
            <a:r>
              <a:rPr lang="ar-IQ" sz="2800" dirty="0" smtClean="0"/>
              <a:t>,فبإمكان </a:t>
            </a:r>
            <a:r>
              <a:rPr lang="ar-IQ" sz="2800" dirty="0" smtClean="0"/>
              <a:t>الدائن أن يطلب التعويض عما أصابه من ضرر بسبب المنافسة مع وقف المنافسة فورا بالنسبة للمستقبل ,فيكون الالتزام قد نفذ بمقابل بالنسبة للماضي وتنفيذ عيني بالنسبة للمستقبل.</a:t>
            </a:r>
            <a:br>
              <a:rPr lang="ar-IQ" sz="2800" dirty="0" smtClean="0"/>
            </a:br>
            <a:r>
              <a:rPr lang="ar-IQ" sz="2800" dirty="0" smtClean="0"/>
              <a:t>أما </a:t>
            </a:r>
            <a:r>
              <a:rPr lang="ar-IQ" sz="2800" dirty="0" smtClean="0"/>
              <a:t>إذا </a:t>
            </a:r>
            <a:r>
              <a:rPr lang="ar-IQ" sz="2800" dirty="0" smtClean="0"/>
              <a:t>كانت المخالفة غير قابلة للتكرار كما لو أفشى الطبيب سرا لمريضه فلا يبقى أمام المريض سوى المطالبة بالتعويض عما أصابه من ضرر لان التنفيذ العيني مستحيلا فما كان سرا وأعلن </a:t>
            </a:r>
            <a:r>
              <a:rPr lang="ar-IQ" sz="2800" dirty="0" smtClean="0"/>
              <a:t>لايمكن</a:t>
            </a:r>
            <a:r>
              <a:rPr lang="ar-IQ" sz="2800" dirty="0" smtClean="0"/>
              <a:t> أن يعود ليصبح سرا مرة أخرى.</a:t>
            </a:r>
            <a:endParaRPr lang="en-US" sz="2800"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194</Words>
  <PresentationFormat>عرض على الشاشة (3:4)‏</PresentationFormat>
  <Paragraphs>8</Paragraphs>
  <Slides>4</Slides>
  <Notes>1</Notes>
  <HiddenSlides>0</HiddenSlides>
  <MMClips>0</MMClips>
  <ScaleCrop>false</ScaleCrop>
  <HeadingPairs>
    <vt:vector size="4" baseType="variant">
      <vt:variant>
        <vt:lpstr>سمة</vt:lpstr>
      </vt:variant>
      <vt:variant>
        <vt:i4>1</vt:i4>
      </vt:variant>
      <vt:variant>
        <vt:lpstr>عناوين الشرائح</vt:lpstr>
      </vt:variant>
      <vt:variant>
        <vt:i4>4</vt:i4>
      </vt:variant>
    </vt:vector>
  </HeadingPairs>
  <TitlesOfParts>
    <vt:vector size="5" baseType="lpstr">
      <vt:lpstr>سمة Office</vt:lpstr>
      <vt:lpstr> </vt:lpstr>
      <vt:lpstr>7- الالتزام بانجاز عمل معين بالذات   أشارة المادة 249 مدني ,في الالتزام بعمل إذا التنفيذ العيني للالتزام غير ممكن أو غير ملائم إلا إذا قام المدين بنفسه بتنفيذه جاز للدائن أن يرفض الوفاء من غير المدين. أما المادة 250 مدني فقد أشارة , في الالتزام بعمل إذا لم يكن من الضروري أن يقوم المدين بنفسه في تنفيذ ألتزامه جاز للدائن أن يستأذن من المحكمة التنفيذ على نفقة المدين . ومن خلال النصين أعلاه لمعرفة كيفية تنفيذ الالتزام بانجاز عمل معين بالذات ينبغي التمييز بين حالتين:- الأول- اذاكانت شخصية المدين محل اعتبار في التنفيذ, ولم يقم بتنفيذ الالتزام ثبت للدائن إحدى الخيارات التالية:- 1- طلب الحكم على المدين بغرامة تهديديه لحمله على تنفيذ التزامه ,فان قام بالتنفيذ فيها , ولا يخل ذلك بحق الدائن في المطالبة بالتعويض عن التأخر في التنفيذ وبذلك يجتمع التنفيذ العيني مع التعويض عن التأخر في التنفيذ ولا محذور من ذلك,كما سنرى لاحقا. 2-طلب الحكم على المدين بالتعويض فورا دون اللجوء للغرامة التهديدية, لان التنفيذ العيني للالتزام أصبح مستحيلا بخطأ من المدين, علما أن الخيار الاول هو أفضل للدائن من الخيار الثاني ,لان التعويض الذي سيحصل عليه أكثر مما لو سلك الخيار </vt:lpstr>
      <vt:lpstr>الثاني ,لان بموجب الخيار الاول يحكم للدائن بتعويض يشمل أضافة للضرر الذي أصابه مدى التعنت الذي بدى من المدين. الحالة الثانية:- اذا لم تكن شخصية المدين محل أعتبار,جاز للدائن ان يقوم بالتنفيذ على نفقة المدين بعد أستئذان المحكمة في الحالات غير المستعجلة أو بدون الاستئذان في الحالات المستعجلة, والتنفيذ على نفقة المدين هو تنفيذ عيني ولكن الذي قام به الدائن وليس المدين. 8- الالتزام بالامتناع عن عمل أشارة المادة 252 مدني ( اذا التزم المدين بالامتناع عن عمل وأخل به جاز للدائن , ان يطلب أزالة ما وقع مخالفة للالتزام مع التعويض ان كان له محل). من خلال النص المتقدم نجد أن الالتزام بالامتناع عن عمل هو ألتزام سلبي ويكون المدين منفذا له مادام ممتنعا عن القيام بالعمل , أما اذا قام بالعمل أصبح مخلا بالتزامه,, فكيف ينفذ جبرا عليه؟ ينبغي أبتداءا النظر الى طبيعة المخالفة التي حصلت من المدين , هل هي قابلة أم غير قابلة للازالة فاذا كانت قابلة للازالة فالتنفيذ العيني ممكنا, كما لو بنى شخص حائطا في ملكه وكان بقصد حجب النور والهواء عن جاره,وليس بقصد الاستتار هو وأفراد عائلته,فيوصف  بأنه متعسفا في استعمال حقه ومخلا بالتزام سلبي وهو عدم الحاق الضرر بالجار .</vt:lpstr>
      <vt:lpstr>وجزاءا لذلك أجاز القانون للجار المضرور أن يطلب من القضاء الحكم بأزالة الحائط أو جعل أرتفاعه لا يتجاوز حدود معينة , ويكون الحكم بالازالة هو تنفيذ عيني جبري للالتزام بالامتناع عن عمل. أما إذا كانت المخالفة لاتقبل الإزالة , فهي إما أن تكون قابلة للتكرار أو غير قابلة للتكرار.   فإذا كانت قابلة للتكرار/ كما لو نافس المدين الدائن في تجارته ,فبإمكان الدائن أن يطلب التعويض عما أصابه من ضرر بسبب المنافسة مع وقف المنافسة فورا بالنسبة للمستقبل ,فيكون الالتزام قد نفذ بمقابل بالنسبة للماضي وتنفيذ عيني بالنسبة للمستقبل. أما إذا كانت المخالفة غير قابلة للتكرار كما لو أفشى الطبيب سرا لمريضه فلا يبقى أمام المريض سوى المطالبة بالتعويض عما أصابه من ضرر لان التنفيذ العيني مستحيلا فما كان سرا وأعلن لايمكن أن يعود ليصبح سرا مرة أخرى.</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الثالثة</dc:title>
  <dc:creator>mohammed</dc:creator>
  <cp:lastModifiedBy>mohammed</cp:lastModifiedBy>
  <cp:revision>40</cp:revision>
  <dcterms:created xsi:type="dcterms:W3CDTF">2014-02-14T04:30:56Z</dcterms:created>
  <dcterms:modified xsi:type="dcterms:W3CDTF">2014-03-13T04:03:46Z</dcterms:modified>
</cp:coreProperties>
</file>