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70" r:id="rId3"/>
    <p:sldId id="257"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47" autoAdjust="0"/>
    <p:restoredTop sz="86441" autoAdjust="0"/>
  </p:normalViewPr>
  <p:slideViewPr>
    <p:cSldViewPr>
      <p:cViewPr varScale="1">
        <p:scale>
          <a:sx n="105" d="100"/>
          <a:sy n="105" d="100"/>
        </p:scale>
        <p:origin x="-3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541F12-0943-4413-A09B-2D803FC9A7EE}" type="datetimeFigureOut">
              <a:rPr lang="ar-IQ" smtClean="0"/>
              <a:pPr/>
              <a:t>09/12/1434</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68078D-216D-4FEF-8D64-5385D7C42A43}" type="slidenum">
              <a:rPr lang="ar-IQ" smtClean="0"/>
              <a:pPr/>
              <a:t>‹#›</a:t>
            </a:fld>
            <a:endParaRPr lang="ar-IQ" dirty="0"/>
          </a:p>
        </p:txBody>
      </p:sp>
    </p:spTree>
    <p:extLst>
      <p:ext uri="{BB962C8B-B14F-4D97-AF65-F5344CB8AC3E}">
        <p14:creationId xmlns:p14="http://schemas.microsoft.com/office/powerpoint/2010/main" val="16612811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2968078D-216D-4FEF-8D64-5385D7C42A43}" type="slidenum">
              <a:rPr lang="ar-IQ" smtClean="0"/>
              <a:pPr/>
              <a:t>1</a:t>
            </a:fld>
            <a:endParaRPr lang="ar-IQ"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2968078D-216D-4FEF-8D64-5385D7C42A43}" type="slidenum">
              <a:rPr lang="ar-IQ" smtClean="0"/>
              <a:pPr/>
              <a:t>2</a:t>
            </a:fld>
            <a:endParaRPr lang="ar-IQ"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2968078D-216D-4FEF-8D64-5385D7C42A43}" type="slidenum">
              <a:rPr lang="ar-IQ" smtClean="0"/>
              <a:pPr/>
              <a:t>9</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6"/>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9"/>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1"/>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ED1E4F-7743-4CBF-BB09-B2BF9E02C29B}" type="datetimeFigureOut">
              <a:rPr lang="ar-IQ" smtClean="0"/>
              <a:pPr/>
              <a:t>09/12/1434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F810C56E-D1CF-4710-8476-7153B2F85A42}" type="slidenum">
              <a:rPr lang="ar-IQ" smtClean="0"/>
              <a:pPr/>
              <a:t>‹#›</a:t>
            </a:fld>
            <a:endParaRPr lang="ar-IQ" dirty="0"/>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ED1E4F-7743-4CBF-BB09-B2BF9E02C29B}" type="datetimeFigureOut">
              <a:rPr lang="ar-IQ" smtClean="0"/>
              <a:pPr/>
              <a:t>09/12/1434</a:t>
            </a:fld>
            <a:endParaRPr lang="ar-IQ" dirty="0"/>
          </a:p>
        </p:txBody>
      </p:sp>
      <p:sp>
        <p:nvSpPr>
          <p:cNvPr id="5" name="عنصر نائب للتذييل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10C56E-D1CF-4710-8476-7153B2F85A42}" type="slidenum">
              <a:rPr lang="ar-IQ" smtClean="0"/>
              <a:pPr/>
              <a:t>‹#›</a:t>
            </a:fld>
            <a:endParaRPr lang="ar-IQ"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14291"/>
            <a:ext cx="7772400" cy="1928826"/>
          </a:xfrm>
        </p:spPr>
        <p:txBody>
          <a:bodyPr/>
          <a:lstStyle/>
          <a:p>
            <a:r>
              <a:rPr lang="ar-IQ" sz="5400" b="1" i="1" dirty="0" smtClean="0">
                <a:latin typeface="Andalus" pitchFamily="18" charset="-78"/>
                <a:cs typeface="Andalus" pitchFamily="18" charset="-78"/>
              </a:rPr>
              <a:t>بسم الله الرحمن الرحيم</a:t>
            </a:r>
            <a:r>
              <a:rPr lang="ar-IQ" dirty="0" smtClean="0"/>
              <a:t/>
            </a:r>
            <a:br>
              <a:rPr lang="ar-IQ" dirty="0" smtClean="0"/>
            </a:br>
            <a:endParaRPr lang="ar-IQ" dirty="0"/>
          </a:p>
        </p:txBody>
      </p:sp>
      <p:sp>
        <p:nvSpPr>
          <p:cNvPr id="3" name="عنوان فرعي 2"/>
          <p:cNvSpPr>
            <a:spLocks noGrp="1"/>
          </p:cNvSpPr>
          <p:nvPr>
            <p:ph type="subTitle" idx="1"/>
          </p:nvPr>
        </p:nvSpPr>
        <p:spPr>
          <a:xfrm>
            <a:off x="1285852" y="3357562"/>
            <a:ext cx="6858048" cy="2643206"/>
          </a:xfrm>
          <a:ln>
            <a:solidFill>
              <a:schemeClr val="bg2"/>
            </a:solidFill>
          </a:ln>
        </p:spPr>
        <p:txBody>
          <a:bodyPr>
            <a:normAutofit/>
          </a:bodyPr>
          <a:lstStyle/>
          <a:p>
            <a:endParaRPr lang="ar-IQ" dirty="0" smtClean="0"/>
          </a:p>
        </p:txBody>
      </p:sp>
      <p:sp>
        <p:nvSpPr>
          <p:cNvPr id="4" name="موجة مزدوجة 3"/>
          <p:cNvSpPr/>
          <p:nvPr/>
        </p:nvSpPr>
        <p:spPr>
          <a:xfrm>
            <a:off x="214282" y="214290"/>
            <a:ext cx="8715436" cy="2214579"/>
          </a:xfrm>
          <a:prstGeom prst="doubleWave">
            <a:avLst>
              <a:gd name="adj1" fmla="val 6250"/>
              <a:gd name="adj2" fmla="val 291"/>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4800" b="1" i="1" dirty="0" smtClean="0">
                <a:latin typeface="Andalus" pitchFamily="18" charset="-78"/>
              </a:rPr>
              <a:t>جامعة </a:t>
            </a:r>
            <a:r>
              <a:rPr lang="ar-IQ" sz="4800" b="1" i="1" dirty="0" smtClean="0">
                <a:latin typeface="Andalus" pitchFamily="18" charset="-78"/>
              </a:rPr>
              <a:t>أهل البيت عليهم السلام</a:t>
            </a:r>
            <a:endParaRPr lang="ar-IQ" sz="4800" b="1" i="1" dirty="0" smtClean="0">
              <a:latin typeface="Andalus" pitchFamily="18" charset="-78"/>
            </a:endParaRPr>
          </a:p>
          <a:p>
            <a:pPr algn="ctr"/>
            <a:r>
              <a:rPr lang="ar-IQ" sz="4800" b="1" i="1" dirty="0" smtClean="0">
                <a:latin typeface="Andalus" pitchFamily="18" charset="-78"/>
              </a:rPr>
              <a:t>كلية القانون القسم الخاص </a:t>
            </a:r>
            <a:endParaRPr lang="ar-IQ" sz="4800" b="1" i="1" dirty="0">
              <a:latin typeface="Andalus" pitchFamily="18" charset="-78"/>
            </a:endParaRPr>
          </a:p>
        </p:txBody>
      </p:sp>
      <p:sp>
        <p:nvSpPr>
          <p:cNvPr id="8" name="تمرير عمودي 7"/>
          <p:cNvSpPr/>
          <p:nvPr/>
        </p:nvSpPr>
        <p:spPr>
          <a:xfrm>
            <a:off x="6286513" y="3429000"/>
            <a:ext cx="71439" cy="14287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3" name="تمرير أفقي 12"/>
          <p:cNvSpPr/>
          <p:nvPr/>
        </p:nvSpPr>
        <p:spPr>
          <a:xfrm>
            <a:off x="214282" y="2500306"/>
            <a:ext cx="8715436" cy="4643470"/>
          </a:xfrm>
          <a:prstGeom prst="horizontalScroll">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solidFill>
                  <a:schemeClr val="bg1">
                    <a:lumMod val="95000"/>
                    <a:lumOff val="5000"/>
                  </a:schemeClr>
                </a:solidFill>
                <a:latin typeface="Andalus" pitchFamily="18" charset="-78"/>
              </a:rPr>
              <a:t>القانون المدني العراقي </a:t>
            </a:r>
          </a:p>
          <a:p>
            <a:pPr algn="ctr"/>
            <a:r>
              <a:rPr lang="ar-IQ" sz="2400" b="1" dirty="0" smtClean="0">
                <a:solidFill>
                  <a:schemeClr val="bg1">
                    <a:lumMod val="95000"/>
                    <a:lumOff val="5000"/>
                  </a:schemeClr>
                </a:solidFill>
                <a:latin typeface="Andalus" pitchFamily="18" charset="-78"/>
              </a:rPr>
              <a:t>رقم 40لسنة 1951المعدل </a:t>
            </a:r>
          </a:p>
          <a:p>
            <a:pPr algn="ctr"/>
            <a:r>
              <a:rPr lang="ar-IQ" sz="2400" b="1" dirty="0" smtClean="0">
                <a:solidFill>
                  <a:schemeClr val="bg1">
                    <a:lumMod val="95000"/>
                    <a:lumOff val="5000"/>
                  </a:schemeClr>
                </a:solidFill>
                <a:latin typeface="Andalus" pitchFamily="18" charset="-78"/>
              </a:rPr>
              <a:t>نظرية الالتزام </a:t>
            </a:r>
          </a:p>
          <a:p>
            <a:pPr algn="ctr"/>
            <a:r>
              <a:rPr lang="ar-IQ" sz="2400" b="1" dirty="0" smtClean="0">
                <a:solidFill>
                  <a:schemeClr val="bg1">
                    <a:lumMod val="95000"/>
                    <a:lumOff val="5000"/>
                  </a:schemeClr>
                </a:solidFill>
                <a:latin typeface="Andalus" pitchFamily="18" charset="-78"/>
              </a:rPr>
              <a:t>الجزء الأول</a:t>
            </a:r>
          </a:p>
          <a:p>
            <a:pPr algn="ctr"/>
            <a:r>
              <a:rPr lang="ar-IQ" sz="2400" b="1" dirty="0" smtClean="0">
                <a:solidFill>
                  <a:schemeClr val="bg1">
                    <a:lumMod val="95000"/>
                    <a:lumOff val="5000"/>
                  </a:schemeClr>
                </a:solidFill>
                <a:latin typeface="Andalus" pitchFamily="18" charset="-78"/>
              </a:rPr>
              <a:t>مصادر الالتزام  </a:t>
            </a:r>
          </a:p>
          <a:p>
            <a:pPr algn="ctr"/>
            <a:r>
              <a:rPr lang="ar-IQ" sz="2400" b="1" dirty="0" smtClean="0">
                <a:solidFill>
                  <a:schemeClr val="bg1">
                    <a:lumMod val="95000"/>
                    <a:lumOff val="5000"/>
                  </a:schemeClr>
                </a:solidFill>
                <a:latin typeface="Andalus" pitchFamily="18" charset="-78"/>
              </a:rPr>
              <a:t>للصف الثاني قانون صباحي/مسائي </a:t>
            </a:r>
          </a:p>
          <a:p>
            <a:pPr algn="ctr"/>
            <a:r>
              <a:rPr lang="ar-IQ" sz="2400" b="1" dirty="0" smtClean="0">
                <a:solidFill>
                  <a:schemeClr val="bg1">
                    <a:lumMod val="95000"/>
                    <a:lumOff val="5000"/>
                  </a:schemeClr>
                </a:solidFill>
                <a:latin typeface="Andalus" pitchFamily="18" charset="-78"/>
              </a:rPr>
              <a:t>د.حسن حنتوش رشيد ألحسناوي </a:t>
            </a:r>
          </a:p>
          <a:p>
            <a:pPr algn="ctr"/>
            <a:r>
              <a:rPr lang="ar-IQ" sz="2400" b="1" dirty="0" smtClean="0">
                <a:solidFill>
                  <a:schemeClr val="bg1">
                    <a:lumMod val="95000"/>
                    <a:lumOff val="5000"/>
                  </a:schemeClr>
                </a:solidFill>
                <a:latin typeface="Andalus" pitchFamily="18" charset="-78"/>
              </a:rPr>
              <a:t>أستاذ القانون المدني المساعد</a:t>
            </a:r>
          </a:p>
          <a:p>
            <a:pPr algn="ctr"/>
            <a:r>
              <a:rPr lang="ar-IQ" sz="2400" b="1" dirty="0" smtClean="0">
                <a:solidFill>
                  <a:schemeClr val="bg1">
                    <a:lumMod val="95000"/>
                    <a:lumOff val="5000"/>
                  </a:schemeClr>
                </a:solidFill>
                <a:latin typeface="Andalus" pitchFamily="18" charset="-78"/>
              </a:rPr>
              <a:t>2013-2014</a:t>
            </a:r>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785817"/>
          </a:xfrm>
        </p:spPr>
        <p:txBody>
          <a:bodyPr/>
          <a:lstStyle/>
          <a:p>
            <a:endParaRPr lang="ar-IQ" dirty="0"/>
          </a:p>
        </p:txBody>
      </p:sp>
      <p:sp>
        <p:nvSpPr>
          <p:cNvPr id="3" name="عنوان فرعي 2"/>
          <p:cNvSpPr>
            <a:spLocks noGrp="1"/>
          </p:cNvSpPr>
          <p:nvPr>
            <p:ph type="subTitle" idx="1"/>
          </p:nvPr>
        </p:nvSpPr>
        <p:spPr>
          <a:xfrm>
            <a:off x="1428729" y="1643050"/>
            <a:ext cx="6929487" cy="4714908"/>
          </a:xfrm>
        </p:spPr>
        <p:txBody>
          <a:bodyPr/>
          <a:lstStyle/>
          <a:p>
            <a:endParaRPr lang="ar-IQ" dirty="0" smtClean="0">
              <a:solidFill>
                <a:schemeClr val="tx1"/>
              </a:solidFill>
            </a:endParaRPr>
          </a:p>
          <a:p>
            <a:r>
              <a:rPr lang="ar-IQ" dirty="0" smtClean="0"/>
              <a:t>   </a:t>
            </a:r>
            <a:endParaRPr lang="ar-IQ" dirty="0"/>
          </a:p>
        </p:txBody>
      </p:sp>
      <p:sp>
        <p:nvSpPr>
          <p:cNvPr id="4" name="مستطيل 3"/>
          <p:cNvSpPr/>
          <p:nvPr/>
        </p:nvSpPr>
        <p:spPr>
          <a:xfrm>
            <a:off x="714348" y="1500174"/>
            <a:ext cx="7715305" cy="3539430"/>
          </a:xfrm>
          <a:prstGeom prst="rect">
            <a:avLst/>
          </a:prstGeom>
        </p:spPr>
        <p:txBody>
          <a:bodyPr wrap="square">
            <a:spAutoFit/>
          </a:bodyPr>
          <a:lstStyle/>
          <a:p>
            <a:r>
              <a:rPr lang="ar-IQ" sz="2800" b="1" dirty="0" smtClean="0">
                <a:solidFill>
                  <a:schemeClr val="bg1">
                    <a:lumMod val="95000"/>
                    <a:lumOff val="5000"/>
                  </a:schemeClr>
                </a:solidFill>
              </a:rPr>
              <a:t>وفيما يلي توضيحا لهذه الخصائص:-</a:t>
            </a:r>
          </a:p>
          <a:p>
            <a:r>
              <a:rPr lang="ar-IQ" sz="2800" b="1" dirty="0" smtClean="0">
                <a:solidFill>
                  <a:schemeClr val="bg1">
                    <a:lumMod val="95000"/>
                    <a:lumOff val="5000"/>
                  </a:schemeClr>
                </a:solidFill>
              </a:rPr>
              <a:t>1-الالتزام رابطة قانونية</a:t>
            </a:r>
          </a:p>
          <a:p>
            <a:r>
              <a:rPr lang="ar-IQ" sz="2800" b="1" dirty="0" smtClean="0">
                <a:solidFill>
                  <a:schemeClr val="bg1">
                    <a:lumMod val="95000"/>
                    <a:lumOff val="5000"/>
                  </a:schemeClr>
                </a:solidFill>
              </a:rPr>
              <a:t>اي انه علاقة بين ذمتين (ذمة الدائن والمدين)وليس مجرد قيد مادي يرد على حرية وكرامة المدين اوشخصيته,وعليه لولم يقم المدين بتنفيذ التزامه سينفذ الدائن على أموال المدين اي على ذمته المالية لا على شخصه او حريته او كرامته  </a:t>
            </a:r>
          </a:p>
          <a:p>
            <a:endParaRPr lang="ar-IQ" sz="2800" dirty="0" smtClean="0"/>
          </a:p>
          <a:p>
            <a:r>
              <a:rPr lang="ar-IQ" sz="2800" dirty="0" smtClean="0"/>
              <a:t> </a:t>
            </a:r>
            <a:endParaRPr lang="ar-IQ" sz="2800" dirty="0"/>
          </a:p>
        </p:txBody>
      </p:sp>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785817"/>
          </a:xfrm>
        </p:spPr>
        <p:txBody>
          <a:bodyPr/>
          <a:lstStyle/>
          <a:p>
            <a:endParaRPr lang="ar-IQ" dirty="0"/>
          </a:p>
        </p:txBody>
      </p:sp>
      <p:sp>
        <p:nvSpPr>
          <p:cNvPr id="3" name="عنوان فرعي 2"/>
          <p:cNvSpPr>
            <a:spLocks noGrp="1"/>
          </p:cNvSpPr>
          <p:nvPr>
            <p:ph type="subTitle" idx="1"/>
          </p:nvPr>
        </p:nvSpPr>
        <p:spPr>
          <a:xfrm>
            <a:off x="785787" y="1643050"/>
            <a:ext cx="7572430" cy="4714908"/>
          </a:xfrm>
        </p:spPr>
        <p:txBody>
          <a:bodyPr>
            <a:normAutofit/>
          </a:bodyPr>
          <a:lstStyle/>
          <a:p>
            <a:pPr algn="r"/>
            <a:r>
              <a:rPr lang="ar-IQ" b="1" dirty="0" smtClean="0">
                <a:solidFill>
                  <a:schemeClr val="bg1">
                    <a:lumMod val="95000"/>
                    <a:lumOff val="5000"/>
                  </a:schemeClr>
                </a:solidFill>
              </a:rPr>
              <a:t>2- الالتزام رابطة شخصية </a:t>
            </a:r>
          </a:p>
          <a:p>
            <a:pPr algn="r"/>
            <a:r>
              <a:rPr lang="ar-IQ" b="1" dirty="0" smtClean="0">
                <a:solidFill>
                  <a:schemeClr val="bg1">
                    <a:lumMod val="95000"/>
                    <a:lumOff val="5000"/>
                  </a:schemeClr>
                </a:solidFill>
              </a:rPr>
              <a:t>اي انه علاقة بين شخص وشخص لا بين شخص وشي وبذلك يختلف الالتزام او الحق الشخصي عن الحق العيني الذي هو سلطة مباشرة لشخص على شي يمنحها القانون لشخص معين (حسب ما ورد في المادة 1/67 مدني عراقي)</a:t>
            </a:r>
          </a:p>
          <a:p>
            <a:pPr algn="r"/>
            <a:r>
              <a:rPr lang="ar-IQ" b="1" dirty="0" smtClean="0">
                <a:solidFill>
                  <a:schemeClr val="bg1">
                    <a:lumMod val="95000"/>
                    <a:lumOff val="5000"/>
                  </a:schemeClr>
                </a:solidFill>
              </a:rPr>
              <a:t>ويترتب على ذلك ان الرابطة القانونية في الحق الشخصي هي رابطة أقتضاء خلافا للرابطة في الحق العيني التي توصف بأنها رابطة تسلط .</a:t>
            </a:r>
          </a:p>
          <a:p>
            <a:pPr algn="r"/>
            <a:endParaRPr lang="ar-IQ" b="1" dirty="0" smtClean="0">
              <a:solidFill>
                <a:schemeClr val="tx1"/>
              </a:solidFill>
            </a:endParaRPr>
          </a:p>
          <a:p>
            <a:pPr algn="r"/>
            <a:endParaRPr lang="ar-IQ" b="1" dirty="0">
              <a:solidFill>
                <a:schemeClr val="tx1"/>
              </a:solidFill>
            </a:endParaRPr>
          </a:p>
        </p:txBody>
      </p:sp>
    </p:spTree>
  </p:cSld>
  <p:clrMapOvr>
    <a:masterClrMapping/>
  </p:clrMapOvr>
  <p:transition spd="med">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8"/>
            <a:ext cx="7772400" cy="928693"/>
          </a:xfrm>
        </p:spPr>
        <p:txBody>
          <a:bodyPr>
            <a:normAutofit/>
          </a:bodyPr>
          <a:lstStyle/>
          <a:p>
            <a:endParaRPr lang="ar-IQ" dirty="0"/>
          </a:p>
        </p:txBody>
      </p:sp>
      <p:sp>
        <p:nvSpPr>
          <p:cNvPr id="3" name="عنوان فرعي 2"/>
          <p:cNvSpPr>
            <a:spLocks noGrp="1"/>
          </p:cNvSpPr>
          <p:nvPr>
            <p:ph type="subTitle" idx="1"/>
          </p:nvPr>
        </p:nvSpPr>
        <p:spPr>
          <a:xfrm>
            <a:off x="1371600" y="1785927"/>
            <a:ext cx="6400800" cy="3852874"/>
          </a:xfrm>
        </p:spPr>
        <p:txBody>
          <a:bodyPr/>
          <a:lstStyle/>
          <a:p>
            <a:pPr algn="r"/>
            <a:r>
              <a:rPr lang="ar-IQ" b="1" dirty="0" smtClean="0">
                <a:solidFill>
                  <a:schemeClr val="bg1">
                    <a:lumMod val="95000"/>
                    <a:lumOff val="5000"/>
                  </a:schemeClr>
                </a:solidFill>
              </a:rPr>
              <a:t>3- ان الالتزام رابطة محلها ذات قيمة مالية</a:t>
            </a:r>
          </a:p>
          <a:p>
            <a:pPr algn="r"/>
            <a:r>
              <a:rPr lang="ar-IQ" b="1" dirty="0" smtClean="0">
                <a:solidFill>
                  <a:schemeClr val="bg1">
                    <a:lumMod val="95000"/>
                    <a:lumOff val="5000"/>
                  </a:schemeClr>
                </a:solidFill>
              </a:rPr>
              <a:t>اي لايمكن تصور المحل في الالتزام إلا باعتباره قابلا الى ان يقوم بالنقد وإلا لا نكون أمام التزام بل ربما نكون أمام واجب .</a:t>
            </a:r>
            <a:endParaRPr lang="ar-IQ" b="1" dirty="0">
              <a:solidFill>
                <a:schemeClr val="bg1">
                  <a:lumMod val="95000"/>
                  <a:lumOff val="5000"/>
                </a:schemeClr>
              </a:solidFill>
            </a:endParaRPr>
          </a:p>
        </p:txBody>
      </p:sp>
    </p:spTree>
  </p:cSld>
  <p:clrMapOvr>
    <a:masterClrMapping/>
  </p:clrMapOvr>
  <p:transition spd="med">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30"/>
            <a:ext cx="7772400" cy="1214445"/>
          </a:xfrm>
        </p:spPr>
        <p:txBody>
          <a:bodyPr/>
          <a:lstStyle/>
          <a:p>
            <a:endParaRPr lang="ar-IQ" dirty="0"/>
          </a:p>
        </p:txBody>
      </p:sp>
      <p:sp>
        <p:nvSpPr>
          <p:cNvPr id="3" name="عنوان فرعي 2"/>
          <p:cNvSpPr>
            <a:spLocks noGrp="1"/>
          </p:cNvSpPr>
          <p:nvPr>
            <p:ph type="subTitle" idx="1"/>
          </p:nvPr>
        </p:nvSpPr>
        <p:spPr>
          <a:xfrm>
            <a:off x="714348" y="1714488"/>
            <a:ext cx="7715304" cy="4929222"/>
          </a:xfrm>
        </p:spPr>
        <p:txBody>
          <a:bodyPr>
            <a:normAutofit/>
          </a:bodyPr>
          <a:lstStyle/>
          <a:p>
            <a:pPr algn="r"/>
            <a:r>
              <a:rPr lang="ar-IQ" sz="2800" b="1" dirty="0" smtClean="0">
                <a:solidFill>
                  <a:schemeClr val="bg1">
                    <a:lumMod val="95000"/>
                    <a:lumOff val="5000"/>
                  </a:schemeClr>
                </a:solidFill>
              </a:rPr>
              <a:t>4- الالتزام رابطة مؤقتة</a:t>
            </a:r>
          </a:p>
          <a:p>
            <a:pPr algn="r"/>
            <a:r>
              <a:rPr lang="ar-IQ" sz="2800" b="1" dirty="0" smtClean="0">
                <a:solidFill>
                  <a:schemeClr val="bg1">
                    <a:lumMod val="95000"/>
                    <a:lumOff val="5000"/>
                  </a:schemeClr>
                </a:solidFill>
              </a:rPr>
              <a:t>أي مصيرها الزوال ولايمكن جعلها مؤبدة والالتزام مصيره الانقضاء بأحد طرق انقضاء الالتزام وهي :-</a:t>
            </a:r>
          </a:p>
          <a:p>
            <a:pPr algn="r"/>
            <a:r>
              <a:rPr lang="ar-IQ" sz="2800" b="1" dirty="0" smtClean="0">
                <a:solidFill>
                  <a:srgbClr val="C00000"/>
                </a:solidFill>
              </a:rPr>
              <a:t>أولا</a:t>
            </a:r>
            <a:r>
              <a:rPr lang="ar-IQ" sz="2800" dirty="0" smtClean="0">
                <a:solidFill>
                  <a:srgbClr val="C00000"/>
                </a:solidFill>
              </a:rPr>
              <a:t>:- </a:t>
            </a:r>
            <a:r>
              <a:rPr lang="ar-IQ" sz="2800" b="1" dirty="0" smtClean="0">
                <a:solidFill>
                  <a:schemeClr val="bg1">
                    <a:lumMod val="95000"/>
                    <a:lumOff val="5000"/>
                  </a:schemeClr>
                </a:solidFill>
              </a:rPr>
              <a:t>الطريق الطبيعي (الوفاء)</a:t>
            </a:r>
          </a:p>
          <a:p>
            <a:pPr algn="r"/>
            <a:r>
              <a:rPr lang="ar-IQ" sz="2800" b="1" dirty="0" smtClean="0">
                <a:solidFill>
                  <a:srgbClr val="C00000"/>
                </a:solidFill>
              </a:rPr>
              <a:t>ثانيا:- </a:t>
            </a:r>
            <a:r>
              <a:rPr lang="ar-IQ" sz="2800" b="1" dirty="0" smtClean="0">
                <a:solidFill>
                  <a:schemeClr val="bg1">
                    <a:lumMod val="95000"/>
                    <a:lumOff val="5000"/>
                  </a:schemeClr>
                </a:solidFill>
              </a:rPr>
              <a:t>انقضاء الالتزام بما يعادل الوفاء عن طريق الوفاء بمقابل أو المقاصة أو التجديد أو اتحاد الذمة أو الإنابة في الوفاء .</a:t>
            </a:r>
          </a:p>
          <a:p>
            <a:pPr algn="r"/>
            <a:r>
              <a:rPr lang="ar-IQ" sz="2800" b="1" dirty="0" smtClean="0">
                <a:solidFill>
                  <a:srgbClr val="C00000"/>
                </a:solidFill>
              </a:rPr>
              <a:t>ثالثا:- </a:t>
            </a:r>
            <a:r>
              <a:rPr lang="ar-IQ" sz="2800" b="1" dirty="0" smtClean="0">
                <a:solidFill>
                  <a:schemeClr val="bg1">
                    <a:lumMod val="95000"/>
                    <a:lumOff val="5000"/>
                  </a:schemeClr>
                </a:solidFill>
              </a:rPr>
              <a:t>انقضاء الالتزام دون ان يوفى به عن طريق الإبراء او استحالة التنفيذ أو التقادم.</a:t>
            </a:r>
          </a:p>
          <a:p>
            <a:pPr algn="r"/>
            <a:endParaRPr lang="ar-IQ" dirty="0" smtClean="0">
              <a:solidFill>
                <a:schemeClr val="tx1"/>
              </a:solidFill>
            </a:endParaRPr>
          </a:p>
          <a:p>
            <a:pPr algn="r"/>
            <a:endParaRPr lang="ar-IQ" dirty="0"/>
          </a:p>
        </p:txBody>
      </p:sp>
    </p:spTree>
  </p:cSld>
  <p:clrMapOvr>
    <a:masterClrMapping/>
  </p:clrMapOvr>
  <p:transition spd="med">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14291"/>
            <a:ext cx="7772400" cy="1928826"/>
          </a:xfrm>
        </p:spPr>
        <p:txBody>
          <a:bodyPr/>
          <a:lstStyle/>
          <a:p>
            <a:r>
              <a:rPr lang="ar-IQ" sz="5400" b="1" i="1" smtClean="0">
                <a:latin typeface="Andalus" pitchFamily="18" charset="-78"/>
                <a:cs typeface="Andalus" pitchFamily="18" charset="-78"/>
              </a:rPr>
              <a:t>بسم الله الرحمن الرحيم</a:t>
            </a:r>
            <a:r>
              <a:rPr lang="ar-IQ" smtClean="0"/>
              <a:t/>
            </a:r>
            <a:br>
              <a:rPr lang="ar-IQ" smtClean="0"/>
            </a:br>
            <a:endParaRPr lang="ar-IQ" dirty="0"/>
          </a:p>
        </p:txBody>
      </p:sp>
      <p:sp>
        <p:nvSpPr>
          <p:cNvPr id="3" name="عنوان فرعي 2"/>
          <p:cNvSpPr>
            <a:spLocks noGrp="1"/>
          </p:cNvSpPr>
          <p:nvPr>
            <p:ph type="subTitle" idx="1"/>
          </p:nvPr>
        </p:nvSpPr>
        <p:spPr>
          <a:xfrm>
            <a:off x="1285852" y="3357562"/>
            <a:ext cx="6858048" cy="2643206"/>
          </a:xfrm>
          <a:ln>
            <a:solidFill>
              <a:schemeClr val="bg2"/>
            </a:solidFill>
          </a:ln>
        </p:spPr>
        <p:txBody>
          <a:bodyPr>
            <a:normAutofit/>
          </a:bodyPr>
          <a:lstStyle/>
          <a:p>
            <a:endParaRPr lang="ar-IQ" dirty="0" smtClean="0"/>
          </a:p>
        </p:txBody>
      </p:sp>
      <p:sp>
        <p:nvSpPr>
          <p:cNvPr id="4" name="موجة مزدوجة 3"/>
          <p:cNvSpPr/>
          <p:nvPr/>
        </p:nvSpPr>
        <p:spPr>
          <a:xfrm>
            <a:off x="2071669" y="357166"/>
            <a:ext cx="5357851" cy="2000265"/>
          </a:xfrm>
          <a:prstGeom prst="doubleWave">
            <a:avLst>
              <a:gd name="adj1" fmla="val 6250"/>
              <a:gd name="adj2" fmla="val 291"/>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4800" b="1" i="1" dirty="0" smtClean="0">
                <a:latin typeface="Andalus" pitchFamily="18" charset="-78"/>
                <a:cs typeface="Andalus" pitchFamily="18" charset="-78"/>
              </a:rPr>
              <a:t>بسم الله الرحمن الرحيم</a:t>
            </a:r>
            <a:endParaRPr lang="ar-IQ" sz="4800" b="1" i="1" dirty="0">
              <a:latin typeface="Andalus" pitchFamily="18" charset="-78"/>
              <a:cs typeface="Andalus" pitchFamily="18" charset="-78"/>
            </a:endParaRPr>
          </a:p>
        </p:txBody>
      </p:sp>
      <p:sp>
        <p:nvSpPr>
          <p:cNvPr id="8" name="تمرير عمودي 7"/>
          <p:cNvSpPr/>
          <p:nvPr/>
        </p:nvSpPr>
        <p:spPr>
          <a:xfrm>
            <a:off x="6286513" y="3429000"/>
            <a:ext cx="71439" cy="14287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3" name="تمرير أفقي 12"/>
          <p:cNvSpPr/>
          <p:nvPr/>
        </p:nvSpPr>
        <p:spPr>
          <a:xfrm>
            <a:off x="1357290" y="2500306"/>
            <a:ext cx="6858048" cy="3571900"/>
          </a:xfrm>
          <a:prstGeom prst="horizontalScroll">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4800" b="1" dirty="0" smtClean="0">
                <a:solidFill>
                  <a:schemeClr val="bg1">
                    <a:lumMod val="95000"/>
                    <a:lumOff val="5000"/>
                  </a:schemeClr>
                </a:solidFill>
                <a:latin typeface="Andalus" pitchFamily="18" charset="-78"/>
              </a:rPr>
              <a:t>المحاضرة الأولى</a:t>
            </a:r>
          </a:p>
          <a:p>
            <a:pPr algn="ctr"/>
            <a:r>
              <a:rPr lang="ar-IQ" sz="4800" b="1" dirty="0" smtClean="0">
                <a:solidFill>
                  <a:schemeClr val="bg1">
                    <a:lumMod val="95000"/>
                    <a:lumOff val="5000"/>
                  </a:schemeClr>
                </a:solidFill>
                <a:latin typeface="Andalus" pitchFamily="18" charset="-78"/>
              </a:rPr>
              <a:t> القانون المدني العراقي          رقم 40لسنة 1951 المعدل</a:t>
            </a:r>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6000" dirty="0" smtClean="0">
                <a:latin typeface="Andalus" pitchFamily="18" charset="-78"/>
                <a:cs typeface="Andalus" pitchFamily="18" charset="-78"/>
              </a:rPr>
              <a:t>توطئة</a:t>
            </a:r>
            <a:endParaRPr lang="ar-IQ" sz="6000" dirty="0">
              <a:latin typeface="Andalus" pitchFamily="18" charset="-78"/>
              <a:cs typeface="Andalus" pitchFamily="18" charset="-78"/>
            </a:endParaRPr>
          </a:p>
        </p:txBody>
      </p:sp>
      <p:sp>
        <p:nvSpPr>
          <p:cNvPr id="3" name="عنصر نائب للمحتوى 2"/>
          <p:cNvSpPr>
            <a:spLocks noGrp="1"/>
          </p:cNvSpPr>
          <p:nvPr>
            <p:ph idx="1"/>
          </p:nvPr>
        </p:nvSpPr>
        <p:spPr>
          <a:xfrm>
            <a:off x="457200" y="1785927"/>
            <a:ext cx="8229600" cy="4340237"/>
          </a:xfrm>
        </p:spPr>
        <p:txBody>
          <a:bodyPr/>
          <a:lstStyle/>
          <a:p>
            <a:r>
              <a:rPr lang="ar-IQ" sz="3600" b="1" dirty="0" smtClean="0">
                <a:solidFill>
                  <a:srgbClr val="C00000"/>
                </a:solidFill>
              </a:rPr>
              <a:t>أولا:-</a:t>
            </a:r>
            <a:r>
              <a:rPr lang="ar-IQ" b="1" dirty="0" smtClean="0">
                <a:solidFill>
                  <a:schemeClr val="bg1">
                    <a:lumMod val="95000"/>
                    <a:lumOff val="5000"/>
                  </a:schemeClr>
                </a:solidFill>
              </a:rPr>
              <a:t>صدر هذا القانون في عام 1951 ونشر في الجريدة الرسمية(الوقائع العراقية)في 8/ 9/ 1951 </a:t>
            </a:r>
          </a:p>
          <a:p>
            <a:r>
              <a:rPr lang="ar-IQ" b="1" dirty="0" smtClean="0">
                <a:solidFill>
                  <a:schemeClr val="bg1">
                    <a:lumMod val="95000"/>
                    <a:lumOff val="5000"/>
                  </a:schemeClr>
                </a:solidFill>
              </a:rPr>
              <a:t>أصبح نافذا في 8/ 9/ 1953 أي بعد مرور سنتين على نشره في الجريدة الرسمية ,استنادا لنص المادة 1382 من القانون التي تشير الى نفاذه بعد مرور سنتين على نشره في الجريدة الرسمية </a:t>
            </a:r>
            <a:endParaRPr lang="ar-IQ" b="1" dirty="0">
              <a:solidFill>
                <a:schemeClr val="bg1">
                  <a:lumMod val="95000"/>
                  <a:lumOff val="5000"/>
                </a:schemeClr>
              </a:solidFill>
            </a:endParaRPr>
          </a:p>
        </p:txBody>
      </p:sp>
      <p:sp>
        <p:nvSpPr>
          <p:cNvPr id="5" name="دبوس زينة 4"/>
          <p:cNvSpPr/>
          <p:nvPr/>
        </p:nvSpPr>
        <p:spPr>
          <a:xfrm>
            <a:off x="2428861" y="285729"/>
            <a:ext cx="4929223" cy="1357322"/>
          </a:xfrm>
          <a:prstGeom prst="plaqu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8800" b="1" dirty="0" smtClean="0"/>
              <a:t>توطئه</a:t>
            </a:r>
            <a:endParaRPr lang="ar-IQ" b="1" dirty="0"/>
          </a:p>
        </p:txBody>
      </p:sp>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solidFill>
                  <a:srgbClr val="FF0000"/>
                </a:solidFill>
              </a:rPr>
              <a:t>ثانيا:-</a:t>
            </a:r>
            <a:r>
              <a:rPr lang="ar-IQ" b="1" dirty="0" smtClean="0">
                <a:solidFill>
                  <a:schemeClr val="bg1">
                    <a:lumMod val="95000"/>
                    <a:lumOff val="5000"/>
                  </a:schemeClr>
                </a:solidFill>
              </a:rPr>
              <a:t>تضمن هذا القانون 1383 مادة قانونية</a:t>
            </a:r>
            <a:endParaRPr lang="ar-IQ" b="1" dirty="0">
              <a:solidFill>
                <a:schemeClr val="bg1">
                  <a:lumMod val="95000"/>
                  <a:lumOff val="5000"/>
                </a:schemeClr>
              </a:solidFill>
            </a:endParaRPr>
          </a:p>
        </p:txBody>
      </p:sp>
      <p:sp>
        <p:nvSpPr>
          <p:cNvPr id="4" name="مستطيل 3"/>
          <p:cNvSpPr/>
          <p:nvPr/>
        </p:nvSpPr>
        <p:spPr>
          <a:xfrm>
            <a:off x="357158" y="2285991"/>
            <a:ext cx="8358246" cy="3170099"/>
          </a:xfrm>
          <a:prstGeom prst="rect">
            <a:avLst/>
          </a:prstGeom>
        </p:spPr>
        <p:txBody>
          <a:bodyPr wrap="square">
            <a:spAutoFit/>
          </a:bodyPr>
          <a:lstStyle/>
          <a:p>
            <a:r>
              <a:rPr lang="ar-IQ" sz="3200" b="1" dirty="0" smtClean="0">
                <a:solidFill>
                  <a:srgbClr val="FF0000"/>
                </a:solidFill>
              </a:rPr>
              <a:t>ثالثا:-</a:t>
            </a:r>
            <a:r>
              <a:rPr lang="ar-IQ" sz="3200" b="1" dirty="0" smtClean="0">
                <a:solidFill>
                  <a:schemeClr val="bg1">
                    <a:lumMod val="95000"/>
                    <a:lumOff val="5000"/>
                  </a:schemeClr>
                </a:solidFill>
              </a:rPr>
              <a:t>جاءت مواده مقسمة حسب التفصيل الآتي:-</a:t>
            </a:r>
          </a:p>
          <a:p>
            <a:pPr algn="ctr"/>
            <a:r>
              <a:rPr lang="ar-IQ" sz="3600" b="1" dirty="0" smtClean="0">
                <a:solidFill>
                  <a:schemeClr val="bg1">
                    <a:lumMod val="95000"/>
                    <a:lumOff val="5000"/>
                  </a:schemeClr>
                </a:solidFill>
              </a:rPr>
              <a:t>1.الباب التمهيدي </a:t>
            </a:r>
          </a:p>
          <a:p>
            <a:r>
              <a:rPr lang="ar-IQ" sz="3200" b="1" dirty="0" smtClean="0">
                <a:solidFill>
                  <a:schemeClr val="bg1">
                    <a:lumMod val="95000"/>
                    <a:lumOff val="5000"/>
                  </a:schemeClr>
                </a:solidFill>
              </a:rPr>
              <a:t>تضمن هذا الباب المواد من 1-72 وعلى ثلاثة فصول:-</a:t>
            </a:r>
          </a:p>
          <a:p>
            <a:r>
              <a:rPr lang="ar-IQ" sz="3200" b="1" dirty="0" smtClean="0">
                <a:solidFill>
                  <a:srgbClr val="C00000"/>
                </a:solidFill>
              </a:rPr>
              <a:t>الفصل الاول:-</a:t>
            </a:r>
            <a:r>
              <a:rPr lang="ar-IQ" sz="3200" b="1" dirty="0" smtClean="0">
                <a:solidFill>
                  <a:schemeClr val="bg1">
                    <a:lumMod val="95000"/>
                    <a:lumOff val="5000"/>
                  </a:schemeClr>
                </a:solidFill>
              </a:rPr>
              <a:t>تحت عنوان تطبيق القانون من المادة 1-33</a:t>
            </a:r>
          </a:p>
          <a:p>
            <a:r>
              <a:rPr lang="ar-IQ" sz="3200" b="1" dirty="0" smtClean="0">
                <a:solidFill>
                  <a:srgbClr val="C00000"/>
                </a:solidFill>
              </a:rPr>
              <a:t>الفصل الثاني :- </a:t>
            </a:r>
            <a:r>
              <a:rPr lang="ar-IQ" sz="3200" b="1" dirty="0" smtClean="0">
                <a:solidFill>
                  <a:schemeClr val="bg1">
                    <a:lumMod val="95000"/>
                    <a:lumOff val="5000"/>
                  </a:schemeClr>
                </a:solidFill>
              </a:rPr>
              <a:t>الأشخاص من المادة 34-60</a:t>
            </a:r>
          </a:p>
          <a:p>
            <a:r>
              <a:rPr lang="ar-IQ" sz="3200" b="1" dirty="0" smtClean="0">
                <a:solidFill>
                  <a:srgbClr val="C00000"/>
                </a:solidFill>
              </a:rPr>
              <a:t>الفصل الثالث:-</a:t>
            </a:r>
            <a:r>
              <a:rPr lang="ar-IQ" sz="3200" b="1" dirty="0" smtClean="0">
                <a:solidFill>
                  <a:schemeClr val="bg1">
                    <a:lumMod val="95000"/>
                    <a:lumOff val="5000"/>
                  </a:schemeClr>
                </a:solidFill>
              </a:rPr>
              <a:t>الأشياء والأموال والحقوق من المادة 61-72</a:t>
            </a:r>
            <a:endParaRPr lang="ar-IQ" sz="3200" b="1" dirty="0">
              <a:solidFill>
                <a:schemeClr val="bg1">
                  <a:lumMod val="95000"/>
                  <a:lumOff val="5000"/>
                </a:schemeClr>
              </a:solidFill>
            </a:endParaRPr>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chemeClr val="bg1">
                    <a:lumMod val="95000"/>
                    <a:lumOff val="5000"/>
                  </a:schemeClr>
                </a:solidFill>
                <a:latin typeface="Andalus" pitchFamily="18" charset="-78"/>
                <a:cs typeface="Andalus" pitchFamily="18" charset="-78"/>
              </a:rPr>
              <a:t>2-القسم الاول (الحقوق الشخصية )الالتزامات</a:t>
            </a:r>
            <a:r>
              <a:rPr lang="ar-IQ" dirty="0" smtClean="0"/>
              <a:t/>
            </a:r>
            <a:br>
              <a:rPr lang="ar-IQ" dirty="0" smtClean="0"/>
            </a:br>
            <a:endParaRPr lang="ar-IQ" dirty="0"/>
          </a:p>
        </p:txBody>
      </p:sp>
      <p:sp>
        <p:nvSpPr>
          <p:cNvPr id="3" name="عنصر نائب للمحتوى 2"/>
          <p:cNvSpPr>
            <a:spLocks noGrp="1"/>
          </p:cNvSpPr>
          <p:nvPr>
            <p:ph idx="1"/>
          </p:nvPr>
        </p:nvSpPr>
        <p:spPr/>
        <p:txBody>
          <a:bodyPr/>
          <a:lstStyle/>
          <a:p>
            <a:r>
              <a:rPr lang="ar-IQ" b="1" dirty="0" smtClean="0">
                <a:solidFill>
                  <a:schemeClr val="bg1">
                    <a:lumMod val="95000"/>
                    <a:lumOff val="5000"/>
                  </a:schemeClr>
                </a:solidFill>
              </a:rPr>
              <a:t>ويتضمن هذا القسم كتابين:-</a:t>
            </a:r>
          </a:p>
          <a:p>
            <a:r>
              <a:rPr lang="ar-IQ" b="1" dirty="0" smtClean="0">
                <a:solidFill>
                  <a:srgbClr val="C00000"/>
                </a:solidFill>
              </a:rPr>
              <a:t>الكتاب الأول :- </a:t>
            </a:r>
            <a:r>
              <a:rPr lang="ar-IQ" b="1" dirty="0" smtClean="0">
                <a:solidFill>
                  <a:schemeClr val="bg1">
                    <a:lumMod val="95000"/>
                    <a:lumOff val="5000"/>
                  </a:schemeClr>
                </a:solidFill>
              </a:rPr>
              <a:t>نظرية الالتزام </a:t>
            </a:r>
          </a:p>
          <a:p>
            <a:r>
              <a:rPr lang="ar-IQ" b="1" dirty="0" smtClean="0">
                <a:solidFill>
                  <a:srgbClr val="C00000"/>
                </a:solidFill>
              </a:rPr>
              <a:t>الكتاب الثاني:- </a:t>
            </a:r>
            <a:r>
              <a:rPr lang="ar-IQ" b="1" dirty="0" smtClean="0">
                <a:solidFill>
                  <a:schemeClr val="bg1">
                    <a:lumMod val="95000"/>
                    <a:lumOff val="5000"/>
                  </a:schemeClr>
                </a:solidFill>
              </a:rPr>
              <a:t>العقود المسماة</a:t>
            </a:r>
            <a:r>
              <a:rPr lang="ar-IQ" dirty="0" smtClean="0"/>
              <a:t> </a:t>
            </a:r>
            <a:endParaRPr lang="ar-IQ" dirty="0"/>
          </a:p>
        </p:txBody>
      </p:sp>
    </p:spTree>
  </p:cSld>
  <p:clrMapOvr>
    <a:masterClrMapping/>
  </p:clrMapOvr>
  <p:transition spd="med">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chemeClr val="bg1">
                    <a:lumMod val="95000"/>
                    <a:lumOff val="5000"/>
                  </a:schemeClr>
                </a:solidFill>
                <a:latin typeface="Andalus" pitchFamily="18" charset="-78"/>
                <a:cs typeface="Andalus" pitchFamily="18" charset="-78"/>
              </a:rPr>
              <a:t>3-القسم الثاني (الحقوق العينية)</a:t>
            </a:r>
            <a:endParaRPr lang="ar-IQ" b="1" dirty="0">
              <a:solidFill>
                <a:schemeClr val="bg1">
                  <a:lumMod val="95000"/>
                  <a:lumOff val="5000"/>
                </a:schemeClr>
              </a:solidFill>
              <a:latin typeface="Andalus" pitchFamily="18" charset="-78"/>
              <a:cs typeface="Andalus" pitchFamily="18" charset="-78"/>
            </a:endParaRPr>
          </a:p>
        </p:txBody>
      </p:sp>
      <p:sp>
        <p:nvSpPr>
          <p:cNvPr id="3" name="عنصر نائب للمحتوى 2"/>
          <p:cNvSpPr>
            <a:spLocks noGrp="1"/>
          </p:cNvSpPr>
          <p:nvPr>
            <p:ph idx="1"/>
          </p:nvPr>
        </p:nvSpPr>
        <p:spPr/>
        <p:txBody>
          <a:bodyPr/>
          <a:lstStyle/>
          <a:p>
            <a:r>
              <a:rPr lang="ar-IQ" b="1" dirty="0" smtClean="0">
                <a:solidFill>
                  <a:schemeClr val="bg1">
                    <a:lumMod val="95000"/>
                    <a:lumOff val="5000"/>
                  </a:schemeClr>
                </a:solidFill>
              </a:rPr>
              <a:t>ويتضمن كتابين أيضا:-</a:t>
            </a:r>
          </a:p>
          <a:p>
            <a:r>
              <a:rPr lang="ar-IQ" b="1" dirty="0" smtClean="0">
                <a:solidFill>
                  <a:schemeClr val="bg1">
                    <a:lumMod val="95000"/>
                    <a:lumOff val="5000"/>
                  </a:schemeClr>
                </a:solidFill>
              </a:rPr>
              <a:t>الكتاب الثالث ((الحقوق العينية الأصلية)).</a:t>
            </a:r>
          </a:p>
          <a:p>
            <a:r>
              <a:rPr lang="ar-IQ" b="1" dirty="0" smtClean="0">
                <a:solidFill>
                  <a:schemeClr val="bg1">
                    <a:lumMod val="95000"/>
                    <a:lumOff val="5000"/>
                  </a:schemeClr>
                </a:solidFill>
              </a:rPr>
              <a:t>الكتاب الرابع ((الحقوق العينية التبعية)).</a:t>
            </a:r>
            <a:endParaRPr lang="ar-IQ" b="1" dirty="0">
              <a:solidFill>
                <a:schemeClr val="bg1">
                  <a:lumMod val="95000"/>
                  <a:lumOff val="5000"/>
                </a:schemeClr>
              </a:solidFill>
            </a:endParaRP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85728"/>
            <a:ext cx="7772400" cy="1571613"/>
          </a:xfrm>
        </p:spPr>
        <p:txBody>
          <a:bodyPr>
            <a:normAutofit fontScale="90000"/>
          </a:bodyPr>
          <a:lstStyle/>
          <a:p>
            <a:r>
              <a:rPr lang="ar-IQ" b="1" dirty="0" smtClean="0">
                <a:solidFill>
                  <a:schemeClr val="bg1">
                    <a:lumMod val="95000"/>
                    <a:lumOff val="5000"/>
                  </a:schemeClr>
                </a:solidFill>
                <a:latin typeface="Andalus" pitchFamily="18" charset="-78"/>
                <a:cs typeface="Andalus" pitchFamily="18" charset="-78"/>
              </a:rPr>
              <a:t>القسم الاول</a:t>
            </a:r>
            <a:br>
              <a:rPr lang="ar-IQ" b="1" dirty="0" smtClean="0">
                <a:solidFill>
                  <a:schemeClr val="bg1">
                    <a:lumMod val="95000"/>
                    <a:lumOff val="5000"/>
                  </a:schemeClr>
                </a:solidFill>
                <a:latin typeface="Andalus" pitchFamily="18" charset="-78"/>
                <a:cs typeface="Andalus" pitchFamily="18" charset="-78"/>
              </a:rPr>
            </a:br>
            <a:r>
              <a:rPr lang="ar-IQ" b="1" dirty="0" smtClean="0">
                <a:solidFill>
                  <a:schemeClr val="bg1">
                    <a:lumMod val="95000"/>
                    <a:lumOff val="5000"/>
                  </a:schemeClr>
                </a:solidFill>
                <a:latin typeface="Andalus" pitchFamily="18" charset="-78"/>
                <a:cs typeface="Andalus" pitchFamily="18" charset="-78"/>
              </a:rPr>
              <a:t>الحقوق الشخصية (الالتزامات) </a:t>
            </a:r>
            <a:r>
              <a:rPr lang="ar-IQ" b="1" dirty="0" smtClean="0">
                <a:solidFill>
                  <a:schemeClr val="bg1">
                    <a:lumMod val="95000"/>
                    <a:lumOff val="5000"/>
                  </a:schemeClr>
                </a:solidFill>
              </a:rPr>
              <a:t/>
            </a:r>
            <a:br>
              <a:rPr lang="ar-IQ" b="1" dirty="0" smtClean="0">
                <a:solidFill>
                  <a:schemeClr val="bg1">
                    <a:lumMod val="95000"/>
                    <a:lumOff val="5000"/>
                  </a:schemeClr>
                </a:solidFill>
              </a:rPr>
            </a:br>
            <a:endParaRPr lang="ar-IQ" b="1" dirty="0">
              <a:solidFill>
                <a:schemeClr val="bg1">
                  <a:lumMod val="95000"/>
                  <a:lumOff val="5000"/>
                </a:schemeClr>
              </a:solidFill>
            </a:endParaRPr>
          </a:p>
        </p:txBody>
      </p:sp>
      <p:sp>
        <p:nvSpPr>
          <p:cNvPr id="3" name="عنوان فرعي 2"/>
          <p:cNvSpPr>
            <a:spLocks noGrp="1"/>
          </p:cNvSpPr>
          <p:nvPr>
            <p:ph type="subTitle" idx="1"/>
          </p:nvPr>
        </p:nvSpPr>
        <p:spPr>
          <a:xfrm>
            <a:off x="1371600" y="2000240"/>
            <a:ext cx="6400800" cy="4500594"/>
          </a:xfrm>
        </p:spPr>
        <p:txBody>
          <a:bodyPr>
            <a:normAutofit/>
          </a:bodyPr>
          <a:lstStyle/>
          <a:p>
            <a:r>
              <a:rPr lang="ar-IQ" b="1" dirty="0" smtClean="0">
                <a:solidFill>
                  <a:schemeClr val="bg1">
                    <a:lumMod val="95000"/>
                    <a:lumOff val="5000"/>
                  </a:schemeClr>
                </a:solidFill>
                <a:latin typeface="Andalus" pitchFamily="18" charset="-78"/>
                <a:cs typeface="Andalus" pitchFamily="18" charset="-78"/>
              </a:rPr>
              <a:t>الكتاب الاول</a:t>
            </a:r>
          </a:p>
          <a:p>
            <a:r>
              <a:rPr lang="ar-IQ" b="1" dirty="0" smtClean="0">
                <a:solidFill>
                  <a:schemeClr val="bg1">
                    <a:lumMod val="95000"/>
                    <a:lumOff val="5000"/>
                  </a:schemeClr>
                </a:solidFill>
                <a:latin typeface="Andalus" pitchFamily="18" charset="-78"/>
                <a:cs typeface="Andalus" pitchFamily="18" charset="-78"/>
              </a:rPr>
              <a:t>نظرية الالتزام</a:t>
            </a:r>
          </a:p>
          <a:p>
            <a:pPr algn="r"/>
            <a:r>
              <a:rPr lang="ar-IQ" b="1" dirty="0" smtClean="0">
                <a:solidFill>
                  <a:schemeClr val="bg1">
                    <a:lumMod val="95000"/>
                    <a:lumOff val="5000"/>
                  </a:schemeClr>
                </a:solidFill>
              </a:rPr>
              <a:t>تتضمن هذه النظرية جزأين هما:-</a:t>
            </a:r>
          </a:p>
          <a:p>
            <a:pPr algn="r"/>
            <a:r>
              <a:rPr lang="ar-IQ" b="1" dirty="0" smtClean="0">
                <a:solidFill>
                  <a:srgbClr val="C00000"/>
                </a:solidFill>
              </a:rPr>
              <a:t>الجزء الاول </a:t>
            </a:r>
            <a:r>
              <a:rPr lang="ar-IQ" b="1" dirty="0" smtClean="0">
                <a:solidFill>
                  <a:schemeClr val="bg1">
                    <a:lumMod val="95000"/>
                    <a:lumOff val="5000"/>
                  </a:schemeClr>
                </a:solidFill>
              </a:rPr>
              <a:t>:-مصادر الالتزام.</a:t>
            </a:r>
          </a:p>
          <a:p>
            <a:pPr algn="r"/>
            <a:r>
              <a:rPr lang="ar-IQ" b="1" dirty="0" smtClean="0">
                <a:solidFill>
                  <a:srgbClr val="C00000"/>
                </a:solidFill>
              </a:rPr>
              <a:t>الجزء الثاني</a:t>
            </a:r>
            <a:r>
              <a:rPr lang="ar-IQ" dirty="0" smtClean="0">
                <a:solidFill>
                  <a:schemeClr val="bg1">
                    <a:lumMod val="95000"/>
                    <a:lumOff val="5000"/>
                  </a:schemeClr>
                </a:solidFill>
              </a:rPr>
              <a:t>:-</a:t>
            </a:r>
            <a:r>
              <a:rPr lang="ar-IQ" b="1" dirty="0" smtClean="0">
                <a:solidFill>
                  <a:schemeClr val="bg1">
                    <a:lumMod val="95000"/>
                    <a:lumOff val="5000"/>
                  </a:schemeClr>
                </a:solidFill>
              </a:rPr>
              <a:t>أحكام الالتزام.</a:t>
            </a:r>
          </a:p>
        </p:txBody>
      </p:sp>
    </p:spTree>
  </p:cSld>
  <p:clrMapOvr>
    <a:masterClrMapping/>
  </p:clrMapOvr>
  <p:transition spd="med">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chemeClr val="bg1">
                    <a:lumMod val="95000"/>
                    <a:lumOff val="5000"/>
                  </a:schemeClr>
                </a:solidFill>
                <a:latin typeface="Andalus" pitchFamily="18" charset="-78"/>
                <a:cs typeface="Andalus" pitchFamily="18" charset="-78"/>
              </a:rPr>
              <a:t>الجزء الاول</a:t>
            </a:r>
            <a:r>
              <a:rPr lang="ar-IQ" b="1" dirty="0" smtClean="0">
                <a:solidFill>
                  <a:schemeClr val="bg1">
                    <a:lumMod val="95000"/>
                    <a:lumOff val="5000"/>
                  </a:schemeClr>
                </a:solidFill>
              </a:rPr>
              <a:t/>
            </a:r>
            <a:br>
              <a:rPr lang="ar-IQ" b="1" dirty="0" smtClean="0">
                <a:solidFill>
                  <a:schemeClr val="bg1">
                    <a:lumMod val="95000"/>
                    <a:lumOff val="5000"/>
                  </a:schemeClr>
                </a:solidFill>
              </a:rPr>
            </a:br>
            <a:r>
              <a:rPr lang="ar-IQ" b="1" dirty="0" smtClean="0">
                <a:solidFill>
                  <a:schemeClr val="bg1">
                    <a:lumMod val="95000"/>
                    <a:lumOff val="5000"/>
                  </a:schemeClr>
                </a:solidFill>
                <a:latin typeface="Andalus" pitchFamily="18" charset="-78"/>
                <a:cs typeface="Andalus" pitchFamily="18" charset="-78"/>
              </a:rPr>
              <a:t>مصادر الالتزام</a:t>
            </a:r>
            <a:endParaRPr lang="ar-IQ" b="1" dirty="0">
              <a:solidFill>
                <a:schemeClr val="bg1">
                  <a:lumMod val="95000"/>
                  <a:lumOff val="5000"/>
                </a:schemeClr>
              </a:solidFill>
              <a:latin typeface="Andalus" pitchFamily="18" charset="-78"/>
              <a:cs typeface="Andalus" pitchFamily="18" charset="-78"/>
            </a:endParaRPr>
          </a:p>
        </p:txBody>
      </p:sp>
      <p:sp>
        <p:nvSpPr>
          <p:cNvPr id="3" name="عنصر نائب للمحتوى 2"/>
          <p:cNvSpPr>
            <a:spLocks noGrp="1"/>
          </p:cNvSpPr>
          <p:nvPr>
            <p:ph idx="1"/>
          </p:nvPr>
        </p:nvSpPr>
        <p:spPr>
          <a:xfrm>
            <a:off x="457200" y="1600200"/>
            <a:ext cx="8229600" cy="5043510"/>
          </a:xfrm>
        </p:spPr>
        <p:txBody>
          <a:bodyPr>
            <a:normAutofit fontScale="77500" lnSpcReduction="20000"/>
          </a:bodyPr>
          <a:lstStyle/>
          <a:p>
            <a:pPr>
              <a:buNone/>
            </a:pPr>
            <a:r>
              <a:rPr lang="ar-IQ" b="1" dirty="0" smtClean="0">
                <a:solidFill>
                  <a:schemeClr val="bg1">
                    <a:lumMod val="95000"/>
                    <a:lumOff val="5000"/>
                  </a:schemeClr>
                </a:solidFill>
              </a:rPr>
              <a:t>نمهد</a:t>
            </a:r>
            <a:r>
              <a:rPr lang="ar-IQ" dirty="0" smtClean="0"/>
              <a:t> </a:t>
            </a:r>
            <a:r>
              <a:rPr lang="ar-IQ" b="1" dirty="0" smtClean="0">
                <a:solidFill>
                  <a:schemeClr val="bg1">
                    <a:lumMod val="95000"/>
                    <a:lumOff val="5000"/>
                  </a:schemeClr>
                </a:solidFill>
              </a:rPr>
              <a:t>الكلام لمصادر الالتزام أربع فقرات هي:-</a:t>
            </a:r>
          </a:p>
          <a:p>
            <a:pPr>
              <a:buNone/>
            </a:pPr>
            <a:r>
              <a:rPr lang="ar-IQ" b="1" dirty="0" smtClean="0">
                <a:solidFill>
                  <a:schemeClr val="bg1">
                    <a:lumMod val="95000"/>
                    <a:lumOff val="5000"/>
                  </a:schemeClr>
                </a:solidFill>
              </a:rPr>
              <a:t>1-تعريف الالتزام وخصائصه </a:t>
            </a:r>
          </a:p>
          <a:p>
            <a:pPr>
              <a:buNone/>
            </a:pPr>
            <a:r>
              <a:rPr lang="ar-IQ" b="1" dirty="0" smtClean="0">
                <a:solidFill>
                  <a:schemeClr val="bg1">
                    <a:lumMod val="95000"/>
                    <a:lumOff val="5000"/>
                  </a:schemeClr>
                </a:solidFill>
              </a:rPr>
              <a:t>2-أهمية نظرية الالتزام </a:t>
            </a:r>
          </a:p>
          <a:p>
            <a:pPr>
              <a:buNone/>
            </a:pPr>
            <a:r>
              <a:rPr lang="ar-IQ" b="1" dirty="0" smtClean="0">
                <a:solidFill>
                  <a:schemeClr val="bg1">
                    <a:lumMod val="95000"/>
                    <a:lumOff val="5000"/>
                  </a:schemeClr>
                </a:solidFill>
              </a:rPr>
              <a:t>3-المذهب الشخصي والمادي في نظرية الالتزام </a:t>
            </a:r>
          </a:p>
          <a:p>
            <a:pPr>
              <a:buNone/>
            </a:pPr>
            <a:r>
              <a:rPr lang="ar-IQ" b="1" dirty="0" smtClean="0">
                <a:solidFill>
                  <a:schemeClr val="bg1">
                    <a:lumMod val="95000"/>
                    <a:lumOff val="5000"/>
                  </a:schemeClr>
                </a:solidFill>
              </a:rPr>
              <a:t>4-أنواع الالتزامات</a:t>
            </a:r>
          </a:p>
          <a:p>
            <a:pPr algn="ctr">
              <a:buNone/>
            </a:pPr>
            <a:r>
              <a:rPr lang="ar-IQ" sz="4100" b="1" dirty="0" smtClean="0">
                <a:solidFill>
                  <a:schemeClr val="bg1">
                    <a:lumMod val="95000"/>
                    <a:lumOff val="5000"/>
                  </a:schemeClr>
                </a:solidFill>
              </a:rPr>
              <a:t>1- تعريف الالتزام وخصائصه </a:t>
            </a:r>
          </a:p>
          <a:p>
            <a:pPr marL="0" indent="0" algn="just">
              <a:buNone/>
            </a:pPr>
            <a:r>
              <a:rPr lang="ar-IQ" b="1" dirty="0" smtClean="0">
                <a:solidFill>
                  <a:schemeClr val="bg1">
                    <a:lumMod val="95000"/>
                    <a:lumOff val="5000"/>
                  </a:schemeClr>
                </a:solidFill>
              </a:rPr>
              <a:t>عرفت المادة 1/69 مدني عراقي الالتزام بأنه:رابطة قانونية بين شخصين دائن ومدين بمقتضاها يطالب الدائن مدينه بنقل حق عيني او قيام بعمل او امتناع عن عمل</a:t>
            </a:r>
          </a:p>
          <a:p>
            <a:pPr marL="0" indent="0">
              <a:buNone/>
            </a:pPr>
            <a:r>
              <a:rPr lang="ar-IQ" b="1" dirty="0" smtClean="0">
                <a:solidFill>
                  <a:schemeClr val="bg1">
                    <a:lumMod val="95000"/>
                    <a:lumOff val="5000"/>
                  </a:schemeClr>
                </a:solidFill>
              </a:rPr>
              <a:t>واشاره المادة 3/69  مدني الى ان لفظ الالتزام ولفظ الدين يِؤديا نفس المعنى الذي يؤديه التعبير بلفظ الحق الشخصي ونستنتج مما تقدم الآتي:-</a:t>
            </a:r>
          </a:p>
          <a:p>
            <a:pPr>
              <a:buNone/>
            </a:pPr>
            <a:r>
              <a:rPr lang="ar-IQ" b="1" dirty="0" smtClean="0">
                <a:solidFill>
                  <a:srgbClr val="FF0000"/>
                </a:solidFill>
              </a:rPr>
              <a:t>أولا: -</a:t>
            </a:r>
            <a:r>
              <a:rPr lang="ar-IQ" b="1" dirty="0" smtClean="0">
                <a:solidFill>
                  <a:schemeClr val="bg1">
                    <a:lumMod val="95000"/>
                    <a:lumOff val="5000"/>
                  </a:schemeClr>
                </a:solidFill>
              </a:rPr>
              <a:t>ان أركان الحق الشخصي ثلاث (دائن ,مدين,الأداء)</a:t>
            </a:r>
          </a:p>
          <a:p>
            <a:pPr>
              <a:buNone/>
            </a:pPr>
            <a:r>
              <a:rPr lang="ar-IQ" b="1" dirty="0" smtClean="0">
                <a:solidFill>
                  <a:srgbClr val="C00000"/>
                </a:solidFill>
              </a:rPr>
              <a:t>ثانيا:- </a:t>
            </a:r>
            <a:r>
              <a:rPr lang="ar-IQ" b="1" dirty="0" smtClean="0">
                <a:solidFill>
                  <a:schemeClr val="bg1">
                    <a:lumMod val="95000"/>
                    <a:lumOff val="5000"/>
                  </a:schemeClr>
                </a:solidFill>
              </a:rPr>
              <a:t>ان الحق  الشخصي والدين والالتزام تؤدي معنى واحد</a:t>
            </a:r>
            <a:endParaRPr lang="ar-IQ" b="1" dirty="0">
              <a:solidFill>
                <a:schemeClr val="bg1">
                  <a:lumMod val="95000"/>
                  <a:lumOff val="5000"/>
                </a:schemeClr>
              </a:solidFill>
            </a:endParaRPr>
          </a:p>
        </p:txBody>
      </p:sp>
    </p:spTree>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endParaRPr lang="ar-IQ" dirty="0"/>
          </a:p>
        </p:txBody>
      </p:sp>
      <p:sp>
        <p:nvSpPr>
          <p:cNvPr id="3" name="عنصر نائب للمحتوى 2"/>
          <p:cNvSpPr>
            <a:spLocks noGrp="1"/>
          </p:cNvSpPr>
          <p:nvPr>
            <p:ph idx="1"/>
          </p:nvPr>
        </p:nvSpPr>
        <p:spPr>
          <a:xfrm>
            <a:off x="214282" y="571480"/>
            <a:ext cx="8586791" cy="5000660"/>
          </a:xfrm>
        </p:spPr>
        <p:txBody>
          <a:bodyPr>
            <a:normAutofit fontScale="92500"/>
          </a:bodyPr>
          <a:lstStyle/>
          <a:p>
            <a:r>
              <a:rPr lang="ar-IQ" b="1" dirty="0" smtClean="0">
                <a:solidFill>
                  <a:schemeClr val="bg1">
                    <a:lumMod val="95000"/>
                    <a:lumOff val="5000"/>
                  </a:schemeClr>
                </a:solidFill>
              </a:rPr>
              <a:t>وان اختلفت في الصياغة ,وكل ما بالأمر ان الرابطة القانونية بين الدائن والمدين إذا نظرنا إليها من جانب الدائن سميت حق شخصي ,وإذا نظرنا إليها من جانب المدين سميت بالدين او الالتزام.</a:t>
            </a:r>
          </a:p>
          <a:p>
            <a:endParaRPr lang="ar-IQ" b="1" dirty="0" smtClean="0">
              <a:solidFill>
                <a:schemeClr val="bg1">
                  <a:lumMod val="95000"/>
                  <a:lumOff val="5000"/>
                </a:schemeClr>
              </a:solidFill>
            </a:endParaRPr>
          </a:p>
          <a:p>
            <a:r>
              <a:rPr lang="ar-IQ" sz="3900" b="1" dirty="0" smtClean="0">
                <a:solidFill>
                  <a:srgbClr val="C00000"/>
                </a:solidFill>
              </a:rPr>
              <a:t>ثالثا:-</a:t>
            </a:r>
            <a:r>
              <a:rPr lang="ar-IQ" b="1" dirty="0" smtClean="0">
                <a:solidFill>
                  <a:schemeClr val="bg1">
                    <a:lumMod val="95000"/>
                    <a:lumOff val="5000"/>
                  </a:schemeClr>
                </a:solidFill>
              </a:rPr>
              <a:t>ان الالتزام رابطة تثبت لها الخصائص الآتية:-</a:t>
            </a:r>
          </a:p>
          <a:p>
            <a:r>
              <a:rPr lang="ar-IQ" b="1" dirty="0" smtClean="0">
                <a:solidFill>
                  <a:srgbClr val="C00000"/>
                </a:solidFill>
              </a:rPr>
              <a:t>1-</a:t>
            </a:r>
            <a:r>
              <a:rPr lang="ar-IQ" b="1" dirty="0" smtClean="0">
                <a:solidFill>
                  <a:schemeClr val="bg1">
                    <a:lumMod val="95000"/>
                    <a:lumOff val="5000"/>
                  </a:schemeClr>
                </a:solidFill>
              </a:rPr>
              <a:t> الالتزام رابطة قانونية </a:t>
            </a:r>
          </a:p>
          <a:p>
            <a:r>
              <a:rPr lang="ar-IQ" b="1" dirty="0" smtClean="0">
                <a:solidFill>
                  <a:srgbClr val="C00000"/>
                </a:solidFill>
              </a:rPr>
              <a:t>2- </a:t>
            </a:r>
            <a:r>
              <a:rPr lang="ar-IQ" b="1" dirty="0" smtClean="0">
                <a:solidFill>
                  <a:schemeClr val="bg1"/>
                </a:solidFill>
              </a:rPr>
              <a:t>الالتزام </a:t>
            </a:r>
            <a:r>
              <a:rPr lang="ar-IQ" b="1" dirty="0" smtClean="0">
                <a:solidFill>
                  <a:schemeClr val="bg1">
                    <a:lumMod val="95000"/>
                    <a:lumOff val="5000"/>
                  </a:schemeClr>
                </a:solidFill>
              </a:rPr>
              <a:t>رابطة شخصيه</a:t>
            </a:r>
          </a:p>
          <a:p>
            <a:r>
              <a:rPr lang="ar-IQ" b="1" dirty="0" smtClean="0">
                <a:solidFill>
                  <a:srgbClr val="C00000"/>
                </a:solidFill>
              </a:rPr>
              <a:t>3-</a:t>
            </a:r>
            <a:r>
              <a:rPr lang="ar-IQ" b="1" dirty="0" smtClean="0">
                <a:solidFill>
                  <a:schemeClr val="bg1"/>
                </a:solidFill>
              </a:rPr>
              <a:t>الالتزام </a:t>
            </a:r>
            <a:r>
              <a:rPr lang="ar-IQ" b="1" dirty="0" smtClean="0">
                <a:solidFill>
                  <a:schemeClr val="bg1">
                    <a:lumMod val="95000"/>
                    <a:lumOff val="5000"/>
                  </a:schemeClr>
                </a:solidFill>
              </a:rPr>
              <a:t>رابطة محلها ذات قيمه مالية </a:t>
            </a:r>
          </a:p>
          <a:p>
            <a:r>
              <a:rPr lang="ar-IQ" b="1" dirty="0" smtClean="0">
                <a:solidFill>
                  <a:srgbClr val="C00000"/>
                </a:solidFill>
              </a:rPr>
              <a:t>4-</a:t>
            </a:r>
            <a:r>
              <a:rPr lang="ar-IQ" b="1" dirty="0" smtClean="0">
                <a:solidFill>
                  <a:schemeClr val="bg1">
                    <a:lumMod val="95000"/>
                    <a:lumOff val="5000"/>
                  </a:schemeClr>
                </a:solidFill>
              </a:rPr>
              <a:t> الالتزام رابطة مؤقتة</a:t>
            </a:r>
          </a:p>
        </p:txBody>
      </p:sp>
    </p:spTree>
  </p:cSld>
  <p:clrMapOvr>
    <a:masterClrMapping/>
  </p:clrMapOvr>
  <p:transition spd="med">
    <p:cover dir="ru"/>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619</Words>
  <Application>Microsoft Office PowerPoint</Application>
  <PresentationFormat>On-screen Show (4:3)</PresentationFormat>
  <Paragraphs>80</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بسم الله الرحمن الرحيم </vt:lpstr>
      <vt:lpstr>بسم الله الرحمن الرحيم </vt:lpstr>
      <vt:lpstr>توطئة</vt:lpstr>
      <vt:lpstr>PowerPoint Presentation</vt:lpstr>
      <vt:lpstr>2-القسم الاول (الحقوق الشخصية )الالتزامات </vt:lpstr>
      <vt:lpstr>3-القسم الثاني (الحقوق العينية)</vt:lpstr>
      <vt:lpstr>القسم الاول الحقوق الشخصية (الالتزامات)  </vt:lpstr>
      <vt:lpstr>الجزء الاول مصادر الالتزام</vt:lpstr>
      <vt:lpstr> </vt:lpstr>
      <vt:lpstr>PowerPoint Presentation</vt:lpstr>
      <vt:lpstr>PowerPoint Presentation</vt:lpstr>
      <vt:lpstr>PowerPoint Presentation</vt:lpstr>
      <vt:lpstr>PowerPoint Presentation</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Shamfuture</dc:creator>
  <cp:lastModifiedBy>ahl</cp:lastModifiedBy>
  <cp:revision>165</cp:revision>
  <dcterms:created xsi:type="dcterms:W3CDTF">2013-06-18T18:06:12Z</dcterms:created>
  <dcterms:modified xsi:type="dcterms:W3CDTF">2013-10-13T10:29:35Z</dcterms:modified>
</cp:coreProperties>
</file>