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928-09EE-4BC7-A405-2D489714C8C5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96DF-76B8-42BF-8008-B693152844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025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928-09EE-4BC7-A405-2D489714C8C5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96DF-76B8-42BF-8008-B693152844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743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928-09EE-4BC7-A405-2D489714C8C5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96DF-76B8-42BF-8008-B693152844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3489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928-09EE-4BC7-A405-2D489714C8C5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96DF-76B8-42BF-8008-B693152844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79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928-09EE-4BC7-A405-2D489714C8C5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96DF-76B8-42BF-8008-B693152844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388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928-09EE-4BC7-A405-2D489714C8C5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96DF-76B8-42BF-8008-B693152844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557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928-09EE-4BC7-A405-2D489714C8C5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96DF-76B8-42BF-8008-B693152844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145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928-09EE-4BC7-A405-2D489714C8C5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96DF-76B8-42BF-8008-B693152844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766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928-09EE-4BC7-A405-2D489714C8C5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96DF-76B8-42BF-8008-B693152844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840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928-09EE-4BC7-A405-2D489714C8C5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96DF-76B8-42BF-8008-B693152844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826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928-09EE-4BC7-A405-2D489714C8C5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96DF-76B8-42BF-8008-B693152844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549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51928-09EE-4BC7-A405-2D489714C8C5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296DF-76B8-42BF-8008-B693152844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23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 </a:t>
            </a:r>
            <a:r>
              <a:rPr lang="ar-IQ" smtClean="0">
                <a:solidFill>
                  <a:srgbClr val="FF0000"/>
                </a:solidFill>
              </a:rPr>
              <a:t>المحاضرة الأولى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36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المحاور التي سيتم مناقشتها في محاضرة </a:t>
            </a:r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المحور الأول: </a:t>
            </a:r>
            <a:r>
              <a:rPr lang="ar-IQ" sz="3600" dirty="0">
                <a:latin typeface="Simplified Arabic" pitchFamily="18" charset="-78"/>
                <a:cs typeface="Simplified Arabic" pitchFamily="18" charset="-78"/>
              </a:rPr>
              <a:t>هات تعريف للإعلان من التعريفات العديدة التي قدمها الخبراء في مجال الإعلان مع ذكر التعارض والترابط بين </a:t>
            </a:r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الإعلام والإعلان والدعاية.</a:t>
            </a:r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المحور الثاني</a:t>
            </a:r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: </a:t>
            </a:r>
            <a:r>
              <a:rPr lang="ar-IQ" sz="3600" dirty="0">
                <a:latin typeface="Simplified Arabic" pitchFamily="18" charset="-78"/>
                <a:cs typeface="Simplified Arabic" pitchFamily="18" charset="-78"/>
              </a:rPr>
              <a:t>قُدمت تعريفات عدة للإعلان الصحفي إ</a:t>
            </a:r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ذكر </a:t>
            </a:r>
            <a:r>
              <a:rPr lang="ar-IQ" sz="3600" dirty="0">
                <a:latin typeface="Simplified Arabic" pitchFamily="18" charset="-78"/>
                <a:cs typeface="Simplified Arabic" pitchFamily="18" charset="-78"/>
              </a:rPr>
              <a:t>أ</a:t>
            </a:r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حدهما </a:t>
            </a:r>
            <a:r>
              <a:rPr lang="ar-IQ" sz="3600" dirty="0">
                <a:latin typeface="Simplified Arabic" pitchFamily="18" charset="-78"/>
                <a:cs typeface="Simplified Arabic" pitchFamily="18" charset="-78"/>
              </a:rPr>
              <a:t>؟ مع ذكر </a:t>
            </a:r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أهداف الإعلان.</a:t>
            </a:r>
            <a:endParaRPr lang="ar-IQ" sz="3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247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 </a:t>
            </a:r>
            <a:r>
              <a:rPr lang="ar-IQ" dirty="0">
                <a:solidFill>
                  <a:srgbClr val="FF0000"/>
                </a:solidFill>
              </a:rPr>
              <a:t>محاضرات الإعلان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4400" dirty="0" smtClean="0">
                <a:latin typeface="Simplified Arabic" pitchFamily="18" charset="-78"/>
                <a:cs typeface="Simplified Arabic" pitchFamily="18" charset="-78"/>
              </a:rPr>
              <a:t>المحور الثالث: </a:t>
            </a:r>
            <a:r>
              <a:rPr lang="ar-IQ" sz="3600" b="1" dirty="0">
                <a:latin typeface="Simplified Arabic" pitchFamily="18" charset="-78"/>
                <a:cs typeface="Simplified Arabic" pitchFamily="18" charset="-78"/>
              </a:rPr>
              <a:t>أذكر </a:t>
            </a:r>
            <a:r>
              <a:rPr lang="ar-IQ" sz="36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سمات الإعلان </a:t>
            </a:r>
            <a:r>
              <a:rPr lang="ar-IQ" sz="3600" b="1" dirty="0">
                <a:latin typeface="Simplified Arabic" pitchFamily="18" charset="-78"/>
                <a:cs typeface="Simplified Arabic" pitchFamily="18" charset="-78"/>
              </a:rPr>
              <a:t>في ظل التعارض والترابط  بين الدعاية والإعلان والإعلام. </a:t>
            </a:r>
          </a:p>
          <a:p>
            <a:pPr marL="0" lvl="0" indent="0" algn="just">
              <a:buNone/>
            </a:pPr>
            <a:r>
              <a:rPr lang="ar-IQ" sz="4400" dirty="0" smtClean="0">
                <a:latin typeface="Simplified Arabic" pitchFamily="18" charset="-78"/>
                <a:cs typeface="Simplified Arabic" pitchFamily="18" charset="-78"/>
              </a:rPr>
              <a:t>المحور الرابع: </a:t>
            </a:r>
            <a:r>
              <a:rPr lang="ar-IQ" sz="4400" dirty="0">
                <a:latin typeface="Simplified Arabic" pitchFamily="18" charset="-78"/>
                <a:cs typeface="Simplified Arabic" pitchFamily="18" charset="-78"/>
              </a:rPr>
              <a:t>يتفق معظم </a:t>
            </a:r>
            <a:r>
              <a:rPr lang="ar-IQ" sz="4400" dirty="0" smtClean="0">
                <a:latin typeface="Simplified Arabic" pitchFamily="18" charset="-78"/>
                <a:cs typeface="Simplified Arabic" pitchFamily="18" charset="-78"/>
              </a:rPr>
              <a:t>الكتاب في </a:t>
            </a:r>
            <a:r>
              <a:rPr lang="ar-IQ" sz="4400" dirty="0">
                <a:latin typeface="Simplified Arabic" pitchFamily="18" charset="-78"/>
                <a:cs typeface="Simplified Arabic" pitchFamily="18" charset="-78"/>
              </a:rPr>
              <a:t>أ</a:t>
            </a:r>
            <a:r>
              <a:rPr lang="ar-IQ" sz="4400" dirty="0" smtClean="0">
                <a:latin typeface="Simplified Arabic" pitchFamily="18" charset="-78"/>
                <a:cs typeface="Simplified Arabic" pitchFamily="18" charset="-78"/>
              </a:rPr>
              <a:t>ن </a:t>
            </a:r>
            <a:r>
              <a:rPr lang="ar-IQ" sz="4400" dirty="0">
                <a:latin typeface="Simplified Arabic" pitchFamily="18" charset="-78"/>
                <a:cs typeface="Simplified Arabic" pitchFamily="18" charset="-78"/>
              </a:rPr>
              <a:t>للإعلان مجموعة من الوظائف عددها </a:t>
            </a:r>
            <a:r>
              <a:rPr lang="ar-IQ" sz="4400" dirty="0" smtClean="0">
                <a:latin typeface="Simplified Arabic" pitchFamily="18" charset="-78"/>
                <a:cs typeface="Simplified Arabic" pitchFamily="18" charset="-78"/>
              </a:rPr>
              <a:t>فقط.</a:t>
            </a:r>
            <a:endParaRPr lang="ar-IQ" sz="4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813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الإجابات على المحاور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إجابات المحور الأول:هات </a:t>
            </a:r>
            <a:r>
              <a:rPr lang="ar-IQ" sz="36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تعريف للإعلان </a:t>
            </a:r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من التعريفات العديدة التي قدمها الخبراء في مجال الإعلان مع ذكر </a:t>
            </a:r>
            <a:r>
              <a:rPr lang="ar-IQ" sz="3600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التعارض والترابط بين </a:t>
            </a:r>
            <a:r>
              <a:rPr lang="ar-IQ" sz="36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الإعلام</a:t>
            </a:r>
            <a:r>
              <a:rPr lang="ar-IQ" sz="3600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3600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والإعلان</a:t>
            </a:r>
            <a:r>
              <a:rPr lang="ar-IQ" sz="3600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3600" dirty="0" smtClean="0">
                <a:solidFill>
                  <a:schemeClr val="accent2"/>
                </a:solidFill>
                <a:latin typeface="Simplified Arabic" pitchFamily="18" charset="-78"/>
                <a:cs typeface="Simplified Arabic" pitchFamily="18" charset="-78"/>
              </a:rPr>
              <a:t>والدعاية.</a:t>
            </a:r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أي شكل من أشكال لاتصال المدفوع الأجر، وغير الشخصي للترويج للسلع والأفكار والخدمات لحساب شركات أو ممولين معروفين. </a:t>
            </a:r>
          </a:p>
        </p:txBody>
      </p:sp>
    </p:spTree>
    <p:extLst>
      <p:ext uri="{BB962C8B-B14F-4D97-AF65-F5344CB8AC3E}">
        <p14:creationId xmlns:p14="http://schemas.microsoft.com/office/powerpoint/2010/main" val="230576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rgbClr val="7030A0"/>
                </a:solidFill>
                <a:latin typeface="Simplified Arabic" pitchFamily="18" charset="-78"/>
                <a:cs typeface="Simplified Arabic" pitchFamily="18" charset="-78"/>
              </a:rPr>
              <a:t>إجابات </a:t>
            </a:r>
            <a:r>
              <a:rPr lang="ar-IQ" dirty="0" smtClean="0">
                <a:solidFill>
                  <a:srgbClr val="7030A0"/>
                </a:solidFill>
                <a:latin typeface="Simplified Arabic" pitchFamily="18" charset="-78"/>
                <a:cs typeface="Simplified Arabic" pitchFamily="18" charset="-78"/>
              </a:rPr>
              <a:t>المحورالأول</a:t>
            </a:r>
            <a:endParaRPr lang="ar-IQ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القسم الثاني من السؤال: </a:t>
            </a:r>
            <a:r>
              <a:rPr lang="ar-IQ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الترابط والتعارض بين الدعاية والإعلان والإعلام. </a:t>
            </a:r>
          </a:p>
          <a:p>
            <a:pPr marL="0" indent="0">
              <a:buNone/>
            </a:pPr>
            <a:r>
              <a:rPr lang="ar-IQ" b="1" dirty="0" smtClean="0"/>
              <a:t>التعارض </a:t>
            </a:r>
            <a:r>
              <a:rPr lang="ar-IQ" b="1" dirty="0"/>
              <a:t>والترابط :	</a:t>
            </a:r>
            <a:endParaRPr lang="en-US" dirty="0"/>
          </a:p>
          <a:p>
            <a:pPr algn="just"/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الإعلان 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يهدف 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إلى 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التأثير في الجماهير وجذبها نحو سلع وخدمات 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معينة، 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بهدف الترويج لهذه السلع والخدمات ( هدف تجاري ) 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dirty="0">
                <a:latin typeface="Simplified Arabic" pitchFamily="18" charset="-78"/>
                <a:cs typeface="Simplified Arabic" pitchFamily="18" charset="-78"/>
              </a:rPr>
              <a:t>الدعاية تهدف للترويج للمبادئ والمعتقدات وهو هدف سياسي 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أو 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أ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دبي 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أ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و فني.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الإعلام 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هو يحمل مضامين توجيهية وترفيهية وتعليمية وتثقيفية ويعتمد على عنصري ( الحقيقة 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والصدق)  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وكلما 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استخدم 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الإعلان 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الصدق 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والحقيقة أقترب من الإعلام وابتعد عن 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الدعاية، 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والعكس صحيح بمعنى كلما 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أحتوى 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الإعلان 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أكاذيب 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اقترب من الدعاية وابتعد عن الإعلام.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marL="0" indent="0">
              <a:buNone/>
            </a:pPr>
            <a:endParaRPr lang="ar-IQ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76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إجابات المحور الثاني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4000" dirty="0">
                <a:latin typeface="Simplified Arabic" pitchFamily="18" charset="-78"/>
                <a:cs typeface="Simplified Arabic" pitchFamily="18" charset="-78"/>
              </a:rPr>
              <a:t>قُدمت </a:t>
            </a:r>
            <a:r>
              <a:rPr lang="ar-IQ" sz="4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تعريفات عدة للإعلان </a:t>
            </a:r>
            <a:r>
              <a:rPr lang="ar-IQ" sz="4000" dirty="0">
                <a:latin typeface="Simplified Arabic" pitchFamily="18" charset="-78"/>
                <a:cs typeface="Simplified Arabic" pitchFamily="18" charset="-78"/>
              </a:rPr>
              <a:t>الصحفي إذكر </a:t>
            </a:r>
            <a:r>
              <a:rPr lang="ar-IQ" sz="4000" dirty="0" smtClean="0">
                <a:latin typeface="Simplified Arabic" pitchFamily="18" charset="-78"/>
                <a:cs typeface="Simplified Arabic" pitchFamily="18" charset="-78"/>
              </a:rPr>
              <a:t>أحدهما؟ </a:t>
            </a:r>
            <a:r>
              <a:rPr lang="ar-IQ" sz="4000" dirty="0">
                <a:latin typeface="Simplified Arabic" pitchFamily="18" charset="-78"/>
                <a:cs typeface="Simplified Arabic" pitchFamily="18" charset="-78"/>
              </a:rPr>
              <a:t>مع ذكر </a:t>
            </a:r>
            <a:r>
              <a:rPr lang="ar-IQ" sz="4000" dirty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أهداف </a:t>
            </a:r>
            <a:r>
              <a:rPr lang="ar-IQ" sz="4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الإعلان</a:t>
            </a:r>
            <a:r>
              <a:rPr lang="ar-IQ" sz="4000" dirty="0" smtClean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0" indent="0" algn="just">
              <a:buNone/>
            </a:pPr>
            <a:r>
              <a:rPr lang="ar-IQ" sz="4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تعريف الإعلان.</a:t>
            </a:r>
          </a:p>
          <a:p>
            <a:pPr marL="0" indent="0" algn="just">
              <a:buNone/>
            </a:pPr>
            <a:r>
              <a:rPr lang="ar-IQ" sz="4000" dirty="0">
                <a:latin typeface="Simplified Arabic" pitchFamily="18" charset="-78"/>
                <a:cs typeface="Simplified Arabic" pitchFamily="18" charset="-78"/>
              </a:rPr>
              <a:t>هو الجهود غير الشخصية التي </a:t>
            </a:r>
            <a:r>
              <a:rPr lang="ar-IQ" sz="4000" dirty="0" smtClean="0">
                <a:latin typeface="Simplified Arabic" pitchFamily="18" charset="-78"/>
                <a:cs typeface="Simplified Arabic" pitchFamily="18" charset="-78"/>
              </a:rPr>
              <a:t>يُدفع </a:t>
            </a:r>
            <a:r>
              <a:rPr lang="ar-IQ" sz="4000" dirty="0">
                <a:latin typeface="Simplified Arabic" pitchFamily="18" charset="-78"/>
                <a:cs typeface="Simplified Arabic" pitchFamily="18" charset="-78"/>
              </a:rPr>
              <a:t>عنها مقابل بواسطة ممول معين لعرض الأفكار </a:t>
            </a:r>
            <a:r>
              <a:rPr lang="ar-IQ" sz="4000" dirty="0" smtClean="0">
                <a:latin typeface="Simplified Arabic" pitchFamily="18" charset="-78"/>
                <a:cs typeface="Simplified Arabic" pitchFamily="18" charset="-78"/>
              </a:rPr>
              <a:t>أو </a:t>
            </a:r>
            <a:r>
              <a:rPr lang="ar-IQ" sz="4000" dirty="0">
                <a:latin typeface="Simplified Arabic" pitchFamily="18" charset="-78"/>
                <a:cs typeface="Simplified Arabic" pitchFamily="18" charset="-78"/>
              </a:rPr>
              <a:t>السلع </a:t>
            </a:r>
            <a:r>
              <a:rPr lang="ar-IQ" sz="4000" dirty="0" smtClean="0">
                <a:latin typeface="Simplified Arabic" pitchFamily="18" charset="-78"/>
                <a:cs typeface="Simplified Arabic" pitchFamily="18" charset="-78"/>
              </a:rPr>
              <a:t>أو </a:t>
            </a:r>
            <a:r>
              <a:rPr lang="ar-IQ" sz="4000" dirty="0">
                <a:latin typeface="Simplified Arabic" pitchFamily="18" charset="-78"/>
                <a:cs typeface="Simplified Arabic" pitchFamily="18" charset="-78"/>
              </a:rPr>
              <a:t>الخدمات </a:t>
            </a:r>
            <a:r>
              <a:rPr lang="ar-IQ" sz="4000" dirty="0" smtClean="0">
                <a:latin typeface="Simplified Arabic" pitchFamily="18" charset="-78"/>
                <a:cs typeface="Simplified Arabic" pitchFamily="18" charset="-78"/>
              </a:rPr>
              <a:t>وترويجها.</a:t>
            </a:r>
          </a:p>
          <a:p>
            <a:pPr marL="0" indent="0" algn="just">
              <a:buNone/>
            </a:pPr>
            <a:endParaRPr lang="ar-IQ" sz="40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164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إجابات المحور الثاني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ar-IQ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أهداف الإعلان. </a:t>
            </a:r>
          </a:p>
          <a:p>
            <a:pPr lvl="0" algn="just"/>
            <a:r>
              <a:rPr lang="ar-IQ" dirty="0">
                <a:latin typeface="Simplified Arabic" pitchFamily="18" charset="-78"/>
                <a:cs typeface="Simplified Arabic" pitchFamily="18" charset="-78"/>
              </a:rPr>
              <a:t>التذكير بوجود السلعة والحث على استخدامها ، وخاصةً بالنسبة للسلع التي يتم شرائها بصفة منتظمة 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lvl="0" algn="just"/>
            <a:r>
              <a:rPr lang="ar-IQ" dirty="0">
                <a:latin typeface="Simplified Arabic" pitchFamily="18" charset="-78"/>
                <a:cs typeface="Simplified Arabic" pitchFamily="18" charset="-78"/>
              </a:rPr>
              <a:t>خلق استخدامات جديدة للسلعة والحث على استخدامها ويستخدم هذا الهدف في تدعيم الطلب على السلعة 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lvl="0" algn="just"/>
            <a:r>
              <a:rPr lang="ar-IQ" dirty="0">
                <a:latin typeface="Simplified Arabic" pitchFamily="18" charset="-78"/>
                <a:cs typeface="Simplified Arabic" pitchFamily="18" charset="-78"/>
              </a:rPr>
              <a:t>تغير المعتقدات نحو سلع المنافسين كمحاولة لتدعيم خصائص السلعة مقارنة بالسلعة المنافسة من اجل اضهار الاختلافات فيما بينهم 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lvl="0" algn="just"/>
            <a:r>
              <a:rPr lang="ar-IQ" dirty="0">
                <a:latin typeface="Simplified Arabic" pitchFamily="18" charset="-78"/>
                <a:cs typeface="Simplified Arabic" pitchFamily="18" charset="-78"/>
              </a:rPr>
              <a:t>تكوين قناعات إيجابية حول ما يروج له الإعلان 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lvl="0" algn="just"/>
            <a:r>
              <a:rPr lang="ar-IQ" dirty="0">
                <a:latin typeface="Simplified Arabic" pitchFamily="18" charset="-78"/>
                <a:cs typeface="Simplified Arabic" pitchFamily="18" charset="-78"/>
              </a:rPr>
              <a:t>تكوين اتجاهات وتفضيلات معينة لدى المستهلك نحو السلع والخدمات المعلن عنها 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lvl="0" algn="just"/>
            <a:r>
              <a:rPr lang="ar-IQ" dirty="0">
                <a:latin typeface="Simplified Arabic" pitchFamily="18" charset="-78"/>
                <a:cs typeface="Simplified Arabic" pitchFamily="18" charset="-78"/>
              </a:rPr>
              <a:t>حث المستهلكين المرتقبين على اقتناء السلع او شراء الخدمات 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lvl="0" algn="just"/>
            <a:r>
              <a:rPr lang="ar-IQ" dirty="0">
                <a:latin typeface="Simplified Arabic" pitchFamily="18" charset="-78"/>
                <a:cs typeface="Simplified Arabic" pitchFamily="18" charset="-78"/>
              </a:rPr>
              <a:t>تعظيم المبيعات 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lvl="0" algn="just"/>
            <a:r>
              <a:rPr lang="ar-IQ" dirty="0">
                <a:latin typeface="Simplified Arabic" pitchFamily="18" charset="-78"/>
                <a:cs typeface="Simplified Arabic" pitchFamily="18" charset="-78"/>
              </a:rPr>
              <a:t>تعظيم الربح 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lvl="0" algn="just"/>
            <a:r>
              <a:rPr lang="ar-IQ" dirty="0">
                <a:latin typeface="Simplified Arabic" pitchFamily="18" charset="-78"/>
                <a:cs typeface="Simplified Arabic" pitchFamily="18" charset="-78"/>
              </a:rPr>
              <a:t>قبول هؤلاء المستهلكين للسلعة والخدمات او الأفكار 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lvl="0" algn="just"/>
            <a:r>
              <a:rPr lang="ar-IQ" dirty="0">
                <a:latin typeface="Simplified Arabic" pitchFamily="18" charset="-78"/>
                <a:cs typeface="Simplified Arabic" pitchFamily="18" charset="-78"/>
              </a:rPr>
              <a:t>فتح أسواق جديدة ، سواء بالبيع لشرائح جديدة في السوق 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None/>
            </a:pPr>
            <a:endParaRPr lang="ar-IQ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070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أجابات المحور الثالث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ar-IQ" sz="2400" b="1" dirty="0">
                <a:latin typeface="Simplified Arabic" pitchFamily="18" charset="-78"/>
                <a:cs typeface="Simplified Arabic" pitchFamily="18" charset="-78"/>
              </a:rPr>
              <a:t>أذكر </a:t>
            </a:r>
            <a:r>
              <a:rPr lang="ar-IQ" sz="24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سمات الإعلان </a:t>
            </a:r>
            <a:r>
              <a:rPr lang="ar-IQ" sz="2400" b="1" dirty="0">
                <a:latin typeface="Simplified Arabic" pitchFamily="18" charset="-78"/>
                <a:cs typeface="Simplified Arabic" pitchFamily="18" charset="-78"/>
              </a:rPr>
              <a:t>في ظل التعارض والترابط </a:t>
            </a:r>
            <a:r>
              <a:rPr lang="ar-IQ" sz="2400" b="1" dirty="0" smtClean="0">
                <a:latin typeface="Simplified Arabic" pitchFamily="18" charset="-78"/>
                <a:cs typeface="Simplified Arabic" pitchFamily="18" charset="-78"/>
              </a:rPr>
              <a:t> بين الدعاية والإعلان والإعلام. </a:t>
            </a:r>
          </a:p>
          <a:p>
            <a:pPr lvl="0"/>
            <a:r>
              <a:rPr lang="ar-IQ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نشاط مدفوع الاجر .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نشاط غير شخصي ، فالاتصال بين المعلن وجمهور المستقبلين يتم عن طريق وسيط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أعلاني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كرجل الإعلان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أو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وكالة الإعلان .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فن لتقديم سلعة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أو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خدمة من المعلن إ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لى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المعلن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إليه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عملية اتصالية ، والتي تهدف الى التأثير على المشتري لقبول شراء السلعة .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يوظف جميع الوسائل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الإعلامية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لنقل الرسائل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الإعلانية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يستخدم كافة قنوات الاتصال للاتصال بالجمهور لبيع السلع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أو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تقديم الخدمات .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عملية إعلامية ، ويستخدم فيها مختلف الأساليب الاقناعية بهدف اقناع المستهلك لشراء السلع او الخدمات .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  <a:p>
            <a:pPr marL="0" indent="0">
              <a:buNone/>
            </a:pPr>
            <a:endParaRPr lang="ar-IQ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>
              <a:buNone/>
            </a:pP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   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  <a:p>
            <a:pPr marL="0" indent="0">
              <a:buNone/>
            </a:pP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913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إجابات المحور الرابع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ar-IQ" sz="3600" b="1" dirty="0"/>
              <a:t>يتفق معظم الكتاب ان للإعلان مجموعة من الوظائف عددها </a:t>
            </a:r>
            <a:r>
              <a:rPr lang="ar-IQ" sz="3600" b="1" dirty="0" smtClean="0"/>
              <a:t>فقط؟.</a:t>
            </a:r>
            <a:endParaRPr lang="ar-IQ" sz="36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None/>
            </a:pPr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يتفق </a:t>
            </a:r>
            <a:r>
              <a:rPr lang="ar-IQ" sz="3600" dirty="0">
                <a:latin typeface="Simplified Arabic" pitchFamily="18" charset="-78"/>
                <a:cs typeface="Simplified Arabic" pitchFamily="18" charset="-78"/>
              </a:rPr>
              <a:t>معظم الكتاب في أن للإعلان مجموعة من الوظائف عددها </a:t>
            </a:r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فقط.</a:t>
            </a:r>
          </a:p>
          <a:p>
            <a:pPr lvl="0" algn="just"/>
            <a:r>
              <a:rPr lang="ar-IQ" sz="3600" dirty="0"/>
              <a:t>جذب انتباه المتلقي .</a:t>
            </a:r>
            <a:endParaRPr lang="en-US" sz="3600" dirty="0"/>
          </a:p>
          <a:p>
            <a:pPr lvl="0" algn="just"/>
            <a:r>
              <a:rPr lang="ar-IQ" sz="3600" dirty="0"/>
              <a:t>اثارة اهتمام المتلقي .</a:t>
            </a:r>
            <a:endParaRPr lang="en-US" sz="3600" dirty="0"/>
          </a:p>
          <a:p>
            <a:pPr lvl="0" algn="just"/>
            <a:r>
              <a:rPr lang="ar-IQ" sz="3600" dirty="0"/>
              <a:t>خلق او تطوير الرغبة لدى المتلقي نحو السلعة المعلن </a:t>
            </a:r>
            <a:r>
              <a:rPr lang="ar-IQ" sz="3600" dirty="0" smtClean="0"/>
              <a:t>عنها.</a:t>
            </a:r>
            <a:endParaRPr lang="en-US" sz="3600" dirty="0"/>
          </a:p>
          <a:p>
            <a:pPr lvl="0" algn="just"/>
            <a:r>
              <a:rPr lang="ar-IQ" sz="3600" dirty="0"/>
              <a:t>اقناع المتلقي بشراء السلعة المعلن عنها .</a:t>
            </a:r>
            <a:endParaRPr lang="en-US" sz="3600" dirty="0"/>
          </a:p>
          <a:p>
            <a:pPr algn="just"/>
            <a:r>
              <a:rPr lang="ar-IQ" sz="3600" dirty="0"/>
              <a:t>ارشاد المتلقي الى المكان الذي يمكن له شراء السلعة </a:t>
            </a:r>
            <a:r>
              <a:rPr lang="ar-IQ" sz="3600" dirty="0" smtClean="0"/>
              <a:t>منه.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17217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 </a:t>
            </a:r>
            <a:r>
              <a:rPr lang="ar-IQ" dirty="0" smtClean="0"/>
              <a:t>ما أبرز العوامل التي ساعدت عل تطور الإعلان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58483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469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المحاضرة الأولى</vt:lpstr>
      <vt:lpstr> محاضرات الإعلان</vt:lpstr>
      <vt:lpstr>الإجابات على المحاور</vt:lpstr>
      <vt:lpstr>إجابات المحورالأول</vt:lpstr>
      <vt:lpstr>إجابات المحور الثاني</vt:lpstr>
      <vt:lpstr>إجابات المحور الثاني</vt:lpstr>
      <vt:lpstr>أجابات المحور الثالث</vt:lpstr>
      <vt:lpstr>إجابات المحور الرابع</vt:lpstr>
      <vt:lpstr> ما أبرز العوامل التي ساعدت عل تطور الإعلان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DR.Ahmed Saker</cp:lastModifiedBy>
  <cp:revision>13</cp:revision>
  <dcterms:created xsi:type="dcterms:W3CDTF">2018-11-08T05:25:44Z</dcterms:created>
  <dcterms:modified xsi:type="dcterms:W3CDTF">2018-11-15T16:44:05Z</dcterms:modified>
</cp:coreProperties>
</file>