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64" r:id="rId3"/>
    <p:sldId id="266" r:id="rId4"/>
    <p:sldId id="265" r:id="rId5"/>
    <p:sldId id="258" r:id="rId6"/>
    <p:sldId id="259" r:id="rId7"/>
    <p:sldId id="260" r:id="rId8"/>
    <p:sldId id="261" r:id="rId9"/>
    <p:sldId id="262" r:id="rId10"/>
    <p:sldId id="263" r:id="rId11"/>
    <p:sldId id="267" r:id="rId12"/>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66" d="100"/>
          <a:sy n="66"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D51426BB-EEC7-48DD-A4AB-29C45AC6EEA0}" type="datetimeFigureOut">
              <a:rPr lang="ar-IQ" smtClean="0"/>
              <a:t>16/09/1440</a:t>
            </a:fld>
            <a:endParaRPr lang="ar-IQ"/>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ar-IQ"/>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2B73E19B-AB8C-4C40-8754-32750C9BDE56}" type="slidenum">
              <a:rPr lang="ar-IQ" smtClean="0"/>
              <a:t>‹#›</a:t>
            </a:fld>
            <a:endParaRPr lang="ar-IQ"/>
          </a:p>
        </p:txBody>
      </p:sp>
    </p:spTree>
    <p:extLst>
      <p:ext uri="{BB962C8B-B14F-4D97-AF65-F5344CB8AC3E}">
        <p14:creationId xmlns:p14="http://schemas.microsoft.com/office/powerpoint/2010/main" val="1512665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1426BB-EEC7-48DD-A4AB-29C45AC6EEA0}" type="datetimeFigureOut">
              <a:rPr lang="ar-IQ" smtClean="0"/>
              <a:t>16/09/1440</a:t>
            </a:fld>
            <a:endParaRPr lang="ar-IQ"/>
          </a:p>
        </p:txBody>
      </p:sp>
      <p:sp>
        <p:nvSpPr>
          <p:cNvPr id="6" name="Footer Placeholder 5"/>
          <p:cNvSpPr>
            <a:spLocks noGrp="1"/>
          </p:cNvSpPr>
          <p:nvPr>
            <p:ph type="ftr" sz="quarter" idx="11"/>
          </p:nvPr>
        </p:nvSpPr>
        <p:spPr/>
        <p:txBody>
          <a:bodyPr/>
          <a:lstStyle/>
          <a:p>
            <a:endParaRPr lang="ar-IQ"/>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2059424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1426BB-EEC7-48DD-A4AB-29C45AC6EEA0}" type="datetimeFigureOut">
              <a:rPr lang="ar-IQ" smtClean="0"/>
              <a:t>16/09/1440</a:t>
            </a:fld>
            <a:endParaRPr lang="ar-IQ"/>
          </a:p>
        </p:txBody>
      </p:sp>
      <p:sp>
        <p:nvSpPr>
          <p:cNvPr id="5" name="Footer Placeholder 4"/>
          <p:cNvSpPr>
            <a:spLocks noGrp="1"/>
          </p:cNvSpPr>
          <p:nvPr>
            <p:ph type="ftr" sz="quarter" idx="11"/>
          </p:nvPr>
        </p:nvSpPr>
        <p:spPr/>
        <p:txBody>
          <a:bodyPr/>
          <a:lstStyle/>
          <a:p>
            <a:endParaRPr lang="ar-IQ"/>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4105213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smtClean="0"/>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1426BB-EEC7-48DD-A4AB-29C45AC6EEA0}" type="datetimeFigureOut">
              <a:rPr lang="ar-IQ" smtClean="0"/>
              <a:t>16/09/1440</a:t>
            </a:fld>
            <a:endParaRPr lang="ar-IQ"/>
          </a:p>
        </p:txBody>
      </p:sp>
      <p:sp>
        <p:nvSpPr>
          <p:cNvPr id="5" name="Footer Placeholder 4"/>
          <p:cNvSpPr>
            <a:spLocks noGrp="1"/>
          </p:cNvSpPr>
          <p:nvPr>
            <p:ph type="ftr" sz="quarter" idx="11"/>
          </p:nvPr>
        </p:nvSpPr>
        <p:spPr/>
        <p:txBody>
          <a:bodyPr/>
          <a:lstStyle/>
          <a:p>
            <a:endParaRPr lang="ar-IQ"/>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687862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1426BB-EEC7-48DD-A4AB-29C45AC6EEA0}" type="datetimeFigureOut">
              <a:rPr lang="ar-IQ" smtClean="0"/>
              <a:t>16/09/1440</a:t>
            </a:fld>
            <a:endParaRPr lang="ar-IQ"/>
          </a:p>
        </p:txBody>
      </p:sp>
      <p:sp>
        <p:nvSpPr>
          <p:cNvPr id="5" name="Footer Placeholder 4"/>
          <p:cNvSpPr>
            <a:spLocks noGrp="1"/>
          </p:cNvSpPr>
          <p:nvPr>
            <p:ph type="ftr" sz="quarter" idx="11"/>
          </p:nvPr>
        </p:nvSpPr>
        <p:spPr/>
        <p:txBody>
          <a:bodyPr/>
          <a:lstStyle/>
          <a:p>
            <a:endParaRPr lang="ar-IQ"/>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2939800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51426BB-EEC7-48DD-A4AB-29C45AC6EEA0}" type="datetimeFigureOut">
              <a:rPr lang="ar-IQ" smtClean="0"/>
              <a:t>16/09/1440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1697262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51426BB-EEC7-48DD-A4AB-29C45AC6EEA0}" type="datetimeFigureOut">
              <a:rPr lang="ar-IQ" smtClean="0"/>
              <a:t>16/09/1440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3972130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1426BB-EEC7-48DD-A4AB-29C45AC6EEA0}" type="datetimeFigureOut">
              <a:rPr lang="ar-IQ" smtClean="0"/>
              <a:t>16/09/1440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17912709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1426BB-EEC7-48DD-A4AB-29C45AC6EEA0}" type="datetimeFigureOut">
              <a:rPr lang="ar-IQ" smtClean="0"/>
              <a:t>16/09/1440</a:t>
            </a:fld>
            <a:endParaRPr lang="ar-IQ"/>
          </a:p>
        </p:txBody>
      </p:sp>
      <p:sp>
        <p:nvSpPr>
          <p:cNvPr id="5" name="Footer Placeholder 4"/>
          <p:cNvSpPr>
            <a:spLocks noGrp="1"/>
          </p:cNvSpPr>
          <p:nvPr>
            <p:ph type="ftr" sz="quarter" idx="11"/>
          </p:nvPr>
        </p:nvSpPr>
        <p:spPr/>
        <p:txBody>
          <a:bodyPr/>
          <a:lstStyle/>
          <a:p>
            <a:endParaRPr lang="ar-IQ"/>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3879887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1426BB-EEC7-48DD-A4AB-29C45AC6EEA0}" type="datetimeFigureOut">
              <a:rPr lang="ar-IQ" smtClean="0"/>
              <a:t>16/09/1440</a:t>
            </a:fld>
            <a:endParaRPr lang="ar-IQ"/>
          </a:p>
        </p:txBody>
      </p:sp>
      <p:sp>
        <p:nvSpPr>
          <p:cNvPr id="5" name="Footer Placeholder 4"/>
          <p:cNvSpPr>
            <a:spLocks noGrp="1"/>
          </p:cNvSpPr>
          <p:nvPr>
            <p:ph type="ftr" sz="quarter" idx="11"/>
          </p:nvPr>
        </p:nvSpPr>
        <p:spPr/>
        <p:txBody>
          <a:bodyPr/>
          <a:lstStyle>
            <a:lvl1pPr>
              <a:defRPr sz="1000" b="1"/>
            </a:lvl1pPr>
          </a:lstStyle>
          <a:p>
            <a:endParaRPr lang="ar-IQ"/>
          </a:p>
        </p:txBody>
      </p:sp>
      <p:sp>
        <p:nvSpPr>
          <p:cNvPr id="6" name="Slide Number Placeholder 5"/>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3847573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1426BB-EEC7-48DD-A4AB-29C45AC6EEA0}" type="datetimeFigureOut">
              <a:rPr lang="ar-IQ" smtClean="0"/>
              <a:t>16/09/1440</a:t>
            </a:fld>
            <a:endParaRPr lang="ar-IQ"/>
          </a:p>
        </p:txBody>
      </p:sp>
      <p:sp>
        <p:nvSpPr>
          <p:cNvPr id="5" name="Footer Placeholder 4"/>
          <p:cNvSpPr>
            <a:spLocks noGrp="1"/>
          </p:cNvSpPr>
          <p:nvPr>
            <p:ph type="ftr" sz="quarter" idx="11"/>
          </p:nvPr>
        </p:nvSpPr>
        <p:spPr/>
        <p:txBody>
          <a:bodyPr/>
          <a:lstStyle>
            <a:lvl1pPr>
              <a:defRPr sz="1000" b="1"/>
            </a:lvl1pPr>
          </a:lstStyle>
          <a:p>
            <a:endParaRPr lang="ar-IQ"/>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617660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51426BB-EEC7-48DD-A4AB-29C45AC6EEA0}" type="datetimeFigureOut">
              <a:rPr lang="ar-IQ" smtClean="0"/>
              <a:t>16/09/1440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951530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51426BB-EEC7-48DD-A4AB-29C45AC6EEA0}" type="datetimeFigureOut">
              <a:rPr lang="ar-IQ" smtClean="0"/>
              <a:t>16/09/1440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1659514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51426BB-EEC7-48DD-A4AB-29C45AC6EEA0}" type="datetimeFigureOut">
              <a:rPr lang="ar-IQ" smtClean="0"/>
              <a:t>16/09/1440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3598284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1426BB-EEC7-48DD-A4AB-29C45AC6EEA0}" type="datetimeFigureOut">
              <a:rPr lang="ar-IQ" smtClean="0"/>
              <a:t>16/09/1440</a:t>
            </a:fld>
            <a:endParaRPr lang="ar-IQ"/>
          </a:p>
        </p:txBody>
      </p:sp>
      <p:sp>
        <p:nvSpPr>
          <p:cNvPr id="3" name="Footer Placeholder 2"/>
          <p:cNvSpPr>
            <a:spLocks noGrp="1"/>
          </p:cNvSpPr>
          <p:nvPr>
            <p:ph type="ftr" sz="quarter" idx="11"/>
          </p:nvPr>
        </p:nvSpPr>
        <p:spPr/>
        <p:txBody>
          <a:bodyPr/>
          <a:lstStyle/>
          <a:p>
            <a:endParaRPr lang="ar-IQ"/>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954491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1426BB-EEC7-48DD-A4AB-29C45AC6EEA0}" type="datetimeFigureOut">
              <a:rPr lang="ar-IQ" smtClean="0"/>
              <a:t>16/09/1440</a:t>
            </a:fld>
            <a:endParaRPr lang="ar-IQ"/>
          </a:p>
        </p:txBody>
      </p:sp>
      <p:sp>
        <p:nvSpPr>
          <p:cNvPr id="6" name="Footer Placeholder 5"/>
          <p:cNvSpPr>
            <a:spLocks noGrp="1"/>
          </p:cNvSpPr>
          <p:nvPr>
            <p:ph type="ftr" sz="quarter" idx="11"/>
          </p:nvPr>
        </p:nvSpPr>
        <p:spPr/>
        <p:txBody>
          <a:bodyPr/>
          <a:lstStyle/>
          <a:p>
            <a:endParaRPr lang="ar-IQ"/>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1656444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1426BB-EEC7-48DD-A4AB-29C45AC6EEA0}" type="datetimeFigureOut">
              <a:rPr lang="ar-IQ" smtClean="0"/>
              <a:t>16/09/1440</a:t>
            </a:fld>
            <a:endParaRPr lang="ar-IQ"/>
          </a:p>
        </p:txBody>
      </p:sp>
      <p:sp>
        <p:nvSpPr>
          <p:cNvPr id="6" name="Footer Placeholder 5"/>
          <p:cNvSpPr>
            <a:spLocks noGrp="1"/>
          </p:cNvSpPr>
          <p:nvPr>
            <p:ph type="ftr" sz="quarter" idx="11"/>
          </p:nvPr>
        </p:nvSpPr>
        <p:spPr/>
        <p:txBody>
          <a:bodyPr/>
          <a:lstStyle/>
          <a:p>
            <a:endParaRPr lang="ar-IQ"/>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B73E19B-AB8C-4C40-8754-32750C9BDE56}" type="slidenum">
              <a:rPr lang="ar-IQ" smtClean="0"/>
              <a:t>‹#›</a:t>
            </a:fld>
            <a:endParaRPr lang="ar-IQ"/>
          </a:p>
        </p:txBody>
      </p:sp>
    </p:spTree>
    <p:extLst>
      <p:ext uri="{BB962C8B-B14F-4D97-AF65-F5344CB8AC3E}">
        <p14:creationId xmlns:p14="http://schemas.microsoft.com/office/powerpoint/2010/main" val="1725266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D51426BB-EEC7-48DD-A4AB-29C45AC6EEA0}" type="datetimeFigureOut">
              <a:rPr lang="ar-IQ" smtClean="0"/>
              <a:t>16/09/1440</a:t>
            </a:fld>
            <a:endParaRPr lang="ar-IQ"/>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ar-IQ"/>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2B73E19B-AB8C-4C40-8754-32750C9BDE56}" type="slidenum">
              <a:rPr lang="ar-IQ" smtClean="0"/>
              <a:t>‹#›</a:t>
            </a:fld>
            <a:endParaRPr lang="ar-IQ"/>
          </a:p>
        </p:txBody>
      </p:sp>
    </p:spTree>
    <p:extLst>
      <p:ext uri="{BB962C8B-B14F-4D97-AF65-F5344CB8AC3E}">
        <p14:creationId xmlns:p14="http://schemas.microsoft.com/office/powerpoint/2010/main" val="387235868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1" eaLnBrk="1" latinLnBrk="0" hangingPunct="1">
        <a:spcBef>
          <a:spcPct val="0"/>
        </a:spcBef>
        <a:buNone/>
        <a:defRPr sz="3600" b="0" i="0" kern="1200">
          <a:solidFill>
            <a:schemeClr val="bg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2099733"/>
            <a:ext cx="8825658" cy="1858118"/>
          </a:xfrm>
        </p:spPr>
        <p:txBody>
          <a:bodyPr/>
          <a:lstStyle/>
          <a:p>
            <a:r>
              <a:rPr lang="en-US" sz="6000" b="1" dirty="0" smtClean="0">
                <a:latin typeface="Broadway" panose="04040905080B02020502" pitchFamily="82" charset="0"/>
              </a:rPr>
              <a:t>The Rise of the Novel</a:t>
            </a:r>
            <a:endParaRPr lang="ar-IQ" sz="6000" b="1" dirty="0">
              <a:latin typeface="Broadway" panose="04040905080B02020502" pitchFamily="82" charset="0"/>
            </a:endParaRPr>
          </a:p>
        </p:txBody>
      </p:sp>
    </p:spTree>
    <p:extLst>
      <p:ext uri="{BB962C8B-B14F-4D97-AF65-F5344CB8AC3E}">
        <p14:creationId xmlns:p14="http://schemas.microsoft.com/office/powerpoint/2010/main" val="1517951580"/>
      </p:ext>
    </p:extLst>
  </p:cSld>
  <p:clrMapOvr>
    <a:masterClrMapping/>
  </p:clrMapOvr>
  <mc:AlternateContent xmlns:mc="http://schemas.openxmlformats.org/markup-compatibility/2006" xmlns:p14="http://schemas.microsoft.com/office/powerpoint/2010/main">
    <mc:Choice Requires="p14">
      <p:transition spd="slow" p14:dur="800" advClick="0">
        <p:circle/>
      </p:transition>
    </mc:Choice>
    <mc:Fallback xmlns="">
      <p:transition spd="slow" advClick="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rtl="0">
              <a:buNone/>
            </a:pPr>
            <a:r>
              <a:rPr lang="en-US" sz="2400" b="1" dirty="0">
                <a:solidFill>
                  <a:schemeClr val="tx1"/>
                </a:solidFill>
              </a:rPr>
              <a:t>6</a:t>
            </a:r>
            <a:r>
              <a:rPr lang="en-US" sz="2400" b="1" dirty="0" smtClean="0">
                <a:solidFill>
                  <a:schemeClr val="tx1"/>
                </a:solidFill>
              </a:rPr>
              <a:t>. Circulating Libraries</a:t>
            </a:r>
          </a:p>
          <a:p>
            <a:pPr marL="0" indent="0" algn="just" rtl="0">
              <a:buNone/>
            </a:pPr>
            <a:r>
              <a:rPr lang="en-US" sz="2400" b="1" dirty="0" smtClean="0">
                <a:solidFill>
                  <a:schemeClr val="tx1"/>
                </a:solidFill>
              </a:rPr>
              <a:t>A </a:t>
            </a:r>
            <a:r>
              <a:rPr lang="en-US" sz="2400" b="1" dirty="0">
                <a:solidFill>
                  <a:schemeClr val="tx1"/>
                </a:solidFill>
              </a:rPr>
              <a:t>circulating library is quite similar to the public libraries that we have today.  </a:t>
            </a:r>
            <a:r>
              <a:rPr lang="en-US" sz="2400" b="1" dirty="0" smtClean="0">
                <a:solidFill>
                  <a:schemeClr val="tx1"/>
                </a:solidFill>
              </a:rPr>
              <a:t>People </a:t>
            </a:r>
            <a:r>
              <a:rPr lang="en-US" sz="2400" b="1" dirty="0">
                <a:solidFill>
                  <a:schemeClr val="tx1"/>
                </a:solidFill>
              </a:rPr>
              <a:t>were able to borrow a limited number of books for a set length of time, and they were subject to fines if items were lost, damaged, or returned after the due date.  Likewise, circulating libraries stocked a wide range of items including non-fiction, fiction, and eventually children’s books</a:t>
            </a:r>
            <a:r>
              <a:rPr lang="en-US" sz="2400" b="1" dirty="0" smtClean="0">
                <a:solidFill>
                  <a:schemeClr val="tx1"/>
                </a:solidFill>
              </a:rPr>
              <a:t>.</a:t>
            </a:r>
            <a:endParaRPr lang="ar-IQ" sz="2400" b="1" dirty="0">
              <a:solidFill>
                <a:schemeClr val="tx1"/>
              </a:solidFill>
            </a:endParaRPr>
          </a:p>
        </p:txBody>
      </p:sp>
    </p:spTree>
    <p:extLst>
      <p:ext uri="{BB962C8B-B14F-4D97-AF65-F5344CB8AC3E}">
        <p14:creationId xmlns:p14="http://schemas.microsoft.com/office/powerpoint/2010/main" val="2466375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954" y="3080824"/>
            <a:ext cx="8825659" cy="2938975"/>
          </a:xfrm>
        </p:spPr>
        <p:txBody>
          <a:bodyPr>
            <a:normAutofit/>
          </a:bodyPr>
          <a:lstStyle/>
          <a:p>
            <a:pPr marL="0" indent="0" algn="ctr">
              <a:buNone/>
            </a:pPr>
            <a:r>
              <a:rPr lang="en-US" sz="7200" dirty="0" smtClean="0">
                <a:latin typeface="Broadway" panose="04040905080B02020502" pitchFamily="82" charset="0"/>
              </a:rPr>
              <a:t>Thank You</a:t>
            </a:r>
            <a:endParaRPr lang="ar-IQ" sz="7200" dirty="0">
              <a:latin typeface="Broadway" panose="04040905080B02020502" pitchFamily="82" charset="0"/>
            </a:endParaRPr>
          </a:p>
        </p:txBody>
      </p:sp>
    </p:spTree>
    <p:extLst>
      <p:ext uri="{BB962C8B-B14F-4D97-AF65-F5344CB8AC3E}">
        <p14:creationId xmlns:p14="http://schemas.microsoft.com/office/powerpoint/2010/main" val="2269870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2639" y="2267487"/>
            <a:ext cx="9025270" cy="4339167"/>
          </a:xfrm>
        </p:spPr>
        <p:txBody>
          <a:bodyPr>
            <a:normAutofit/>
          </a:bodyPr>
          <a:lstStyle/>
          <a:p>
            <a:pPr algn="just" rtl="0"/>
            <a:endParaRPr lang="en-US" sz="2400" b="1" dirty="0" smtClean="0">
              <a:cs typeface="+mj-cs"/>
            </a:endParaRPr>
          </a:p>
          <a:p>
            <a:pPr marL="0" indent="0" algn="just" rtl="0">
              <a:buNone/>
            </a:pPr>
            <a:r>
              <a:rPr lang="en-US" sz="2400" b="1" dirty="0" smtClean="0">
                <a:cs typeface="+mj-cs"/>
              </a:rPr>
              <a:t>A</a:t>
            </a:r>
            <a:r>
              <a:rPr lang="en-US" sz="2400" b="1" dirty="0">
                <a:cs typeface="+mj-cs"/>
              </a:rPr>
              <a:t> </a:t>
            </a:r>
            <a:r>
              <a:rPr lang="en-US" sz="2400" b="1" dirty="0">
                <a:latin typeface="Broadway" panose="04040905080B02020502" pitchFamily="82" charset="0"/>
                <a:cs typeface="+mj-cs"/>
              </a:rPr>
              <a:t>novel</a:t>
            </a:r>
            <a:r>
              <a:rPr lang="en-US" sz="2400" b="1" dirty="0">
                <a:cs typeface="+mj-cs"/>
              </a:rPr>
              <a:t> is a </a:t>
            </a:r>
            <a:r>
              <a:rPr lang="en-US" sz="2400" b="1" dirty="0" smtClean="0">
                <a:cs typeface="+mj-cs"/>
              </a:rPr>
              <a:t>long </a:t>
            </a:r>
            <a:r>
              <a:rPr lang="en-US" sz="2400" b="1" dirty="0">
                <a:cs typeface="+mj-cs"/>
              </a:rPr>
              <a:t>work of narrative fiction, normally written in prose form, and which is typically published as a </a:t>
            </a:r>
            <a:r>
              <a:rPr lang="en-US" sz="2400" b="1" dirty="0" smtClean="0">
                <a:cs typeface="+mj-cs"/>
              </a:rPr>
              <a:t>book.</a:t>
            </a:r>
          </a:p>
          <a:p>
            <a:pPr marL="0" indent="0" algn="just" rtl="0">
              <a:buNone/>
            </a:pPr>
            <a:endParaRPr lang="en-US" sz="2400" b="1" dirty="0" smtClean="0">
              <a:cs typeface="+mj-cs"/>
            </a:endParaRPr>
          </a:p>
          <a:p>
            <a:pPr marL="0" indent="0" algn="just" rtl="0">
              <a:buNone/>
            </a:pPr>
            <a:r>
              <a:rPr lang="en-US" sz="2400" b="1" dirty="0" smtClean="0">
                <a:cs typeface="+mj-cs"/>
              </a:rPr>
              <a:t>The </a:t>
            </a:r>
            <a:r>
              <a:rPr lang="en-US" sz="2400" b="1" dirty="0">
                <a:cs typeface="+mj-cs"/>
              </a:rPr>
              <a:t>term for the novel in most European language is </a:t>
            </a:r>
            <a:r>
              <a:rPr lang="en-US" sz="2400" b="1" i="1" u="sng" dirty="0">
                <a:cs typeface="+mj-cs"/>
              </a:rPr>
              <a:t>roman</a:t>
            </a:r>
            <a:r>
              <a:rPr lang="en-US" sz="2400" b="1" dirty="0">
                <a:cs typeface="+mj-cs"/>
              </a:rPr>
              <a:t>, which suggests  its closeness to the medieval romance.  The English name is derived from the Italian </a:t>
            </a:r>
            <a:r>
              <a:rPr lang="en-US" sz="2400" b="1" u="sng" dirty="0">
                <a:cs typeface="+mj-cs"/>
              </a:rPr>
              <a:t>novella</a:t>
            </a:r>
            <a:r>
              <a:rPr lang="en-US" sz="2400" b="1" dirty="0">
                <a:cs typeface="+mj-cs"/>
              </a:rPr>
              <a:t> meaning “a little new </a:t>
            </a:r>
            <a:r>
              <a:rPr lang="en-US" sz="2400" b="1" dirty="0" smtClean="0">
                <a:cs typeface="+mj-cs"/>
              </a:rPr>
              <a:t>thing”. </a:t>
            </a:r>
            <a:r>
              <a:rPr lang="en-US" sz="2400" b="1" dirty="0">
                <a:cs typeface="+mj-cs"/>
              </a:rPr>
              <a:t>Romances and </a:t>
            </a:r>
            <a:r>
              <a:rPr lang="en-US" sz="2400" b="1" dirty="0" smtClean="0">
                <a:cs typeface="+mj-cs"/>
              </a:rPr>
              <a:t>novellas, short </a:t>
            </a:r>
            <a:r>
              <a:rPr lang="en-US" sz="2400" b="1" dirty="0">
                <a:cs typeface="+mj-cs"/>
              </a:rPr>
              <a:t>tales in prose, were predecessors of the novel. </a:t>
            </a:r>
          </a:p>
          <a:p>
            <a:pPr marL="0" indent="0" algn="just" rtl="0">
              <a:buNone/>
            </a:pPr>
            <a:endParaRPr lang="en-US" sz="2400" b="1" dirty="0">
              <a:cs typeface="+mj-cs"/>
            </a:endParaRPr>
          </a:p>
          <a:p>
            <a:pPr algn="just" rtl="0"/>
            <a:endParaRPr lang="en-US" sz="2400" b="1" dirty="0">
              <a:cs typeface="+mj-cs"/>
            </a:endParaRPr>
          </a:p>
          <a:p>
            <a:pPr algn="just" rtl="0"/>
            <a:endParaRPr lang="ar-IQ" sz="2400" b="1" dirty="0">
              <a:cs typeface="+mj-cs"/>
            </a:endParaRPr>
          </a:p>
        </p:txBody>
      </p:sp>
    </p:spTree>
    <p:extLst>
      <p:ext uri="{BB962C8B-B14F-4D97-AF65-F5344CB8AC3E}">
        <p14:creationId xmlns:p14="http://schemas.microsoft.com/office/powerpoint/2010/main" val="3976137079"/>
      </p:ext>
    </p:extLst>
  </p:cSld>
  <p:clrMapOvr>
    <a:masterClrMapping/>
  </p:clrMapOvr>
  <mc:AlternateContent xmlns:mc="http://schemas.openxmlformats.org/markup-compatibility/2006" xmlns:p14="http://schemas.microsoft.com/office/powerpoint/2010/main">
    <mc:Choice Requires="p14">
      <p:transition spd="slow" p14:dur="2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250"/>
                                        <p:tgtEl>
                                          <p:spTgt spid="3">
                                            <p:txEl>
                                              <p:pRg st="1" end="1"/>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circle(in)">
                                      <p:cBhvr>
                                        <p:cTn id="10" dur="22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1154954" y="2442949"/>
            <a:ext cx="8825659" cy="3576851"/>
          </a:xfrm>
        </p:spPr>
        <p:txBody>
          <a:bodyPr>
            <a:normAutofit/>
          </a:bodyPr>
          <a:lstStyle/>
          <a:p>
            <a:pPr marL="0" indent="0" algn="just" rtl="0">
              <a:buNone/>
            </a:pPr>
            <a:r>
              <a:rPr lang="en-US" sz="2400" b="1" dirty="0" smtClean="0">
                <a:solidFill>
                  <a:schemeClr val="tx1"/>
                </a:solidFill>
              </a:rPr>
              <a:t>Romance </a:t>
            </a:r>
            <a:r>
              <a:rPr lang="en-US" sz="2400" b="1" dirty="0">
                <a:solidFill>
                  <a:schemeClr val="tx1"/>
                </a:solidFill>
              </a:rPr>
              <a:t>or chivalric romance </a:t>
            </a:r>
            <a:endParaRPr lang="en-US" sz="2400" b="1" dirty="0" smtClean="0">
              <a:solidFill>
                <a:schemeClr val="tx1"/>
              </a:solidFill>
            </a:endParaRPr>
          </a:p>
          <a:p>
            <a:pPr marL="0" indent="0" algn="just" rtl="0">
              <a:buNone/>
            </a:pPr>
            <a:r>
              <a:rPr lang="en-US" sz="2400" b="1" dirty="0">
                <a:solidFill>
                  <a:schemeClr val="tx1"/>
                </a:solidFill>
              </a:rPr>
              <a:t>is a type of narrative in prose or verse popular in the aristocratic circles of High Medieval and Early Modern Europe. They were marvel-filled adventures, often of a </a:t>
            </a:r>
            <a:r>
              <a:rPr lang="en-US" sz="2400" b="1" dirty="0" smtClean="0">
                <a:solidFill>
                  <a:schemeClr val="tx1"/>
                </a:solidFill>
              </a:rPr>
              <a:t>knight</a:t>
            </a:r>
            <a:r>
              <a:rPr lang="en-US" sz="2400" b="1" dirty="0">
                <a:solidFill>
                  <a:schemeClr val="tx1"/>
                </a:solidFill>
              </a:rPr>
              <a:t> with heroic qualities, who </a:t>
            </a:r>
            <a:r>
              <a:rPr lang="en-US" sz="2400" b="1" dirty="0" smtClean="0">
                <a:solidFill>
                  <a:schemeClr val="tx1"/>
                </a:solidFill>
              </a:rPr>
              <a:t>carries out </a:t>
            </a:r>
            <a:r>
              <a:rPr lang="en-US" sz="2400" b="1" dirty="0">
                <a:solidFill>
                  <a:schemeClr val="tx1"/>
                </a:solidFill>
              </a:rPr>
              <a:t>a </a:t>
            </a:r>
            <a:r>
              <a:rPr lang="en-US" sz="2400" b="1" dirty="0" smtClean="0">
                <a:solidFill>
                  <a:schemeClr val="tx1"/>
                </a:solidFill>
              </a:rPr>
              <a:t>quest. In </a:t>
            </a:r>
            <a:r>
              <a:rPr lang="en-US" sz="2400" b="1" dirty="0">
                <a:solidFill>
                  <a:schemeClr val="tx1"/>
                </a:solidFill>
              </a:rPr>
              <a:t>later romances, particularly those of French origin, there is a marked tendency to emphasize themes of courtly love.</a:t>
            </a:r>
          </a:p>
          <a:p>
            <a:pPr marL="0" indent="0" rtl="0">
              <a:buNone/>
            </a:pPr>
            <a:r>
              <a:rPr lang="en-US" sz="2400" b="1" dirty="0">
                <a:solidFill>
                  <a:schemeClr val="tx1"/>
                </a:solidFill>
              </a:rPr>
              <a:t> </a:t>
            </a:r>
          </a:p>
          <a:p>
            <a:endParaRPr lang="ar-IQ" sz="2400" b="1" dirty="0">
              <a:solidFill>
                <a:schemeClr val="tx1"/>
              </a:solidFill>
            </a:endParaRPr>
          </a:p>
        </p:txBody>
      </p:sp>
    </p:spTree>
    <p:extLst>
      <p:ext uri="{BB962C8B-B14F-4D97-AF65-F5344CB8AC3E}">
        <p14:creationId xmlns:p14="http://schemas.microsoft.com/office/powerpoint/2010/main" val="3380568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1154953" y="2576204"/>
            <a:ext cx="8825659" cy="3416300"/>
          </a:xfrm>
        </p:spPr>
        <p:txBody>
          <a:bodyPr>
            <a:normAutofit/>
          </a:bodyPr>
          <a:lstStyle/>
          <a:p>
            <a:pPr marL="0" indent="0" algn="just" rtl="0">
              <a:buNone/>
            </a:pPr>
            <a:r>
              <a:rPr lang="en-US" sz="2400" b="1" dirty="0" smtClean="0">
                <a:solidFill>
                  <a:schemeClr val="tx1"/>
                </a:solidFill>
                <a:cs typeface="+mj-cs"/>
              </a:rPr>
              <a:t>Italian Novella</a:t>
            </a:r>
          </a:p>
          <a:p>
            <a:pPr marL="0" indent="0" algn="just" rtl="0">
              <a:buNone/>
            </a:pPr>
            <a:r>
              <a:rPr lang="en-US" sz="2400" b="1" dirty="0" smtClean="0">
                <a:solidFill>
                  <a:schemeClr val="tx1"/>
                </a:solidFill>
                <a:cs typeface="+mj-cs"/>
              </a:rPr>
              <a:t>Since </a:t>
            </a:r>
            <a:r>
              <a:rPr lang="en-US" sz="2400" b="1" dirty="0">
                <a:solidFill>
                  <a:schemeClr val="tx1"/>
                </a:solidFill>
                <a:cs typeface="+mj-cs"/>
              </a:rPr>
              <a:t>the 18th century, the term "novella", or "</a:t>
            </a:r>
            <a:r>
              <a:rPr lang="en-US" sz="2400" b="1" dirty="0" err="1">
                <a:solidFill>
                  <a:schemeClr val="tx1"/>
                </a:solidFill>
                <a:cs typeface="+mj-cs"/>
              </a:rPr>
              <a:t>novelle</a:t>
            </a:r>
            <a:r>
              <a:rPr lang="en-US" sz="2400" b="1" dirty="0">
                <a:solidFill>
                  <a:schemeClr val="tx1"/>
                </a:solidFill>
                <a:cs typeface="+mj-cs"/>
              </a:rPr>
              <a:t>" in German, has been used in English and other European languages to describe a long short story or a short novel</a:t>
            </a:r>
            <a:r>
              <a:rPr lang="en-US" sz="2400" b="1" dirty="0" smtClean="0">
                <a:solidFill>
                  <a:schemeClr val="tx1"/>
                </a:solidFill>
                <a:cs typeface="+mj-cs"/>
              </a:rPr>
              <a:t>.</a:t>
            </a:r>
            <a:endParaRPr lang="en-US" sz="2400" b="1" dirty="0">
              <a:solidFill>
                <a:schemeClr val="tx1"/>
              </a:solidFill>
              <a:cs typeface="+mj-cs"/>
            </a:endParaRPr>
          </a:p>
          <a:p>
            <a:pPr marL="0" indent="0" algn="just" rtl="0">
              <a:buNone/>
            </a:pPr>
            <a:r>
              <a:rPr lang="en-US" sz="2400" b="1" dirty="0" smtClean="0">
                <a:solidFill>
                  <a:schemeClr val="tx1"/>
                </a:solidFill>
                <a:cs typeface="+mj-cs"/>
              </a:rPr>
              <a:t>First English novel is said to be Daniel Defoe’s </a:t>
            </a:r>
            <a:r>
              <a:rPr lang="en-US" sz="2400" b="1" i="1" dirty="0" smtClean="0">
                <a:solidFill>
                  <a:schemeClr val="tx1"/>
                </a:solidFill>
                <a:cs typeface="+mj-cs"/>
              </a:rPr>
              <a:t>Robinson Crusoe </a:t>
            </a:r>
            <a:r>
              <a:rPr lang="en-US" sz="2400" b="1" dirty="0" smtClean="0">
                <a:solidFill>
                  <a:schemeClr val="tx1"/>
                </a:solidFill>
                <a:cs typeface="+mj-cs"/>
              </a:rPr>
              <a:t>1719 and the his </a:t>
            </a:r>
            <a:r>
              <a:rPr lang="en-US" sz="2400" b="1" i="1" dirty="0" smtClean="0">
                <a:solidFill>
                  <a:schemeClr val="tx1"/>
                </a:solidFill>
                <a:cs typeface="+mj-cs"/>
              </a:rPr>
              <a:t>Moll Flanders </a:t>
            </a:r>
            <a:r>
              <a:rPr lang="en-US" sz="2400" b="1" dirty="0" smtClean="0">
                <a:solidFill>
                  <a:schemeClr val="tx1"/>
                </a:solidFill>
                <a:cs typeface="+mj-cs"/>
              </a:rPr>
              <a:t>1722.</a:t>
            </a:r>
            <a:endParaRPr lang="en-US" sz="2400" b="1" dirty="0">
              <a:solidFill>
                <a:schemeClr val="tx1"/>
              </a:solidFill>
              <a:cs typeface="+mj-cs"/>
            </a:endParaRPr>
          </a:p>
        </p:txBody>
      </p:sp>
    </p:spTree>
    <p:extLst>
      <p:ext uri="{BB962C8B-B14F-4D97-AF65-F5344CB8AC3E}">
        <p14:creationId xmlns:p14="http://schemas.microsoft.com/office/powerpoint/2010/main" val="18045126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54954" y="787791"/>
            <a:ext cx="10268012" cy="1645920"/>
          </a:xfrm>
        </p:spPr>
        <p:txBody>
          <a:bodyPr/>
          <a:lstStyle/>
          <a:p>
            <a:pPr algn="ctr"/>
            <a:r>
              <a:rPr lang="en-US" b="1" dirty="0">
                <a:solidFill>
                  <a:schemeClr val="bg1"/>
                </a:solidFill>
                <a:latin typeface="Broadway" panose="04040905080B02020502" pitchFamily="82" charset="0"/>
              </a:rPr>
              <a:t>Factors Responsible for the Rise of Novel in the 18th Century</a:t>
            </a:r>
            <a:br>
              <a:rPr lang="en-US" b="1" dirty="0">
                <a:solidFill>
                  <a:schemeClr val="bg1"/>
                </a:solidFill>
                <a:latin typeface="Broadway" panose="04040905080B02020502" pitchFamily="82" charset="0"/>
              </a:rPr>
            </a:br>
            <a:endParaRPr lang="ar-IQ" dirty="0">
              <a:solidFill>
                <a:schemeClr val="bg1"/>
              </a:solidFill>
            </a:endParaRPr>
          </a:p>
        </p:txBody>
      </p:sp>
      <p:sp>
        <p:nvSpPr>
          <p:cNvPr id="3" name="Content Placeholder 2"/>
          <p:cNvSpPr>
            <a:spLocks noGrp="1"/>
          </p:cNvSpPr>
          <p:nvPr>
            <p:ph idx="1"/>
          </p:nvPr>
        </p:nvSpPr>
        <p:spPr>
          <a:xfrm>
            <a:off x="1154954" y="2053883"/>
            <a:ext cx="8825659" cy="4529797"/>
          </a:xfrm>
        </p:spPr>
        <p:txBody>
          <a:bodyPr>
            <a:noAutofit/>
          </a:bodyPr>
          <a:lstStyle/>
          <a:p>
            <a:pPr marL="0" indent="0" algn="just" rtl="0" fontAlgn="base">
              <a:buNone/>
            </a:pPr>
            <a:r>
              <a:rPr lang="en-US" sz="2000" b="1" dirty="0">
                <a:solidFill>
                  <a:schemeClr val="tx1"/>
                </a:solidFill>
                <a:cs typeface="+mj-cs"/>
              </a:rPr>
              <a:t>1</a:t>
            </a:r>
            <a:r>
              <a:rPr lang="en-US" sz="2000" b="1" dirty="0" smtClean="0">
                <a:solidFill>
                  <a:schemeClr val="tx1"/>
                </a:solidFill>
                <a:cs typeface="+mj-cs"/>
              </a:rPr>
              <a:t>. Rise </a:t>
            </a:r>
            <a:r>
              <a:rPr lang="en-US" sz="2000" b="1" dirty="0">
                <a:solidFill>
                  <a:schemeClr val="tx1"/>
                </a:solidFill>
                <a:cs typeface="+mj-cs"/>
              </a:rPr>
              <a:t>of Realism</a:t>
            </a:r>
          </a:p>
          <a:p>
            <a:pPr marL="0" indent="0" algn="just" rtl="0" fontAlgn="base">
              <a:buNone/>
            </a:pPr>
            <a:r>
              <a:rPr lang="en-US" sz="2000" b="1" dirty="0">
                <a:solidFill>
                  <a:schemeClr val="tx1"/>
                </a:solidFill>
                <a:cs typeface="+mj-cs"/>
              </a:rPr>
              <a:t>The 18th-century literature was </a:t>
            </a:r>
            <a:r>
              <a:rPr lang="en-US" sz="2000" b="1" dirty="0" smtClean="0">
                <a:solidFill>
                  <a:schemeClr val="tx1"/>
                </a:solidFill>
                <a:cs typeface="+mj-cs"/>
              </a:rPr>
              <a:t>characterized </a:t>
            </a:r>
            <a:r>
              <a:rPr lang="en-US" sz="2000" b="1" dirty="0">
                <a:solidFill>
                  <a:schemeClr val="tx1"/>
                </a:solidFill>
                <a:cs typeface="+mj-cs"/>
              </a:rPr>
              <a:t>by the spirit of </a:t>
            </a:r>
            <a:r>
              <a:rPr lang="en-US" sz="2000" b="1" dirty="0" smtClean="0">
                <a:solidFill>
                  <a:schemeClr val="tx1"/>
                </a:solidFill>
                <a:cs typeface="+mj-cs"/>
              </a:rPr>
              <a:t>realism. Reason</a:t>
            </a:r>
            <a:r>
              <a:rPr lang="en-US" sz="2000" b="1" dirty="0">
                <a:solidFill>
                  <a:schemeClr val="tx1"/>
                </a:solidFill>
                <a:cs typeface="+mj-cs"/>
              </a:rPr>
              <a:t>, intellect</a:t>
            </a:r>
            <a:r>
              <a:rPr lang="en-US" sz="2000" b="1" dirty="0" smtClean="0">
                <a:solidFill>
                  <a:schemeClr val="tx1"/>
                </a:solidFill>
                <a:cs typeface="+mj-cs"/>
              </a:rPr>
              <a:t>, and correctness were </a:t>
            </a:r>
            <a:r>
              <a:rPr lang="en-US" sz="2000" b="1" dirty="0">
                <a:solidFill>
                  <a:schemeClr val="tx1"/>
                </a:solidFill>
                <a:cs typeface="+mj-cs"/>
              </a:rPr>
              <a:t>the main characteristics of 18th-century literature</a:t>
            </a:r>
            <a:r>
              <a:rPr lang="en-US" sz="2000" b="1" dirty="0" smtClean="0">
                <a:solidFill>
                  <a:schemeClr val="tx1"/>
                </a:solidFill>
                <a:cs typeface="+mj-cs"/>
              </a:rPr>
              <a:t>.</a:t>
            </a:r>
            <a:r>
              <a:rPr lang="en-US" sz="2000" b="1" dirty="0">
                <a:solidFill>
                  <a:schemeClr val="tx1"/>
                </a:solidFill>
                <a:cs typeface="+mj-cs"/>
              </a:rPr>
              <a:t> It is also considered as a product of an intellectual milieu shaped by the seventeenth-century philosophers as Descartes and Locke, who insisted upon the importance of individual experience</a:t>
            </a:r>
            <a:r>
              <a:rPr lang="en-US" sz="2000" b="1" dirty="0" smtClean="0">
                <a:solidFill>
                  <a:schemeClr val="tx1"/>
                </a:solidFill>
                <a:cs typeface="+mj-cs"/>
              </a:rPr>
              <a:t>.</a:t>
            </a:r>
          </a:p>
          <a:p>
            <a:pPr marL="0" indent="0" algn="just" rtl="0" fontAlgn="base">
              <a:buNone/>
            </a:pPr>
            <a:r>
              <a:rPr lang="en-US" sz="2000" b="1" dirty="0" smtClean="0">
                <a:solidFill>
                  <a:schemeClr val="tx1"/>
                </a:solidFill>
                <a:cs typeface="+mj-cs"/>
              </a:rPr>
              <a:t>The reading </a:t>
            </a:r>
            <a:r>
              <a:rPr lang="en-US" sz="2000" b="1" dirty="0">
                <a:solidFill>
                  <a:schemeClr val="tx1"/>
                </a:solidFill>
                <a:cs typeface="+mj-cs"/>
              </a:rPr>
              <a:t>public wanted to see their lives reflected in a literary </a:t>
            </a:r>
            <a:r>
              <a:rPr lang="en-US" sz="2000" b="1" dirty="0" smtClean="0">
                <a:solidFill>
                  <a:schemeClr val="tx1"/>
                </a:solidFill>
                <a:cs typeface="+mj-cs"/>
              </a:rPr>
              <a:t>form. Novelists </a:t>
            </a:r>
            <a:r>
              <a:rPr lang="en-US" sz="2000" b="1" dirty="0">
                <a:solidFill>
                  <a:schemeClr val="tx1"/>
                </a:solidFill>
                <a:cs typeface="+mj-cs"/>
              </a:rPr>
              <a:t>like Defoe and Richardson, </a:t>
            </a:r>
            <a:r>
              <a:rPr lang="en-US" sz="2000" b="1" dirty="0" smtClean="0">
                <a:solidFill>
                  <a:schemeClr val="tx1"/>
                </a:solidFill>
                <a:cs typeface="+mj-cs"/>
              </a:rPr>
              <a:t>were </a:t>
            </a:r>
            <a:r>
              <a:rPr lang="en-US" sz="2000" b="1" dirty="0">
                <a:solidFill>
                  <a:schemeClr val="tx1"/>
                </a:solidFill>
                <a:cs typeface="+mj-cs"/>
              </a:rPr>
              <a:t>writing about the struggles of middle-class people and using experiences that were clearly recognizable to the reading public</a:t>
            </a:r>
            <a:r>
              <a:rPr lang="en-US" sz="2000" b="1" dirty="0" smtClean="0">
                <a:solidFill>
                  <a:schemeClr val="tx1"/>
                </a:solidFill>
                <a:cs typeface="+mj-cs"/>
              </a:rPr>
              <a:t>. They represented characters in particular places and times with familiar naming. Subjects were relevant to 18</a:t>
            </a:r>
            <a:r>
              <a:rPr lang="en-US" sz="2000" b="1" baseline="30000" dirty="0" smtClean="0">
                <a:solidFill>
                  <a:schemeClr val="tx1"/>
                </a:solidFill>
                <a:cs typeface="+mj-cs"/>
              </a:rPr>
              <a:t>th</a:t>
            </a:r>
            <a:r>
              <a:rPr lang="en-US" sz="2000" b="1" dirty="0" smtClean="0">
                <a:solidFill>
                  <a:schemeClr val="tx1"/>
                </a:solidFill>
                <a:cs typeface="+mj-cs"/>
              </a:rPr>
              <a:t> century concerns.</a:t>
            </a:r>
            <a:endParaRPr lang="en-US" sz="2000" b="1" dirty="0">
              <a:solidFill>
                <a:schemeClr val="tx1"/>
              </a:solidFill>
              <a:cs typeface="+mj-cs"/>
            </a:endParaRPr>
          </a:p>
          <a:p>
            <a:pPr algn="just" rtl="0"/>
            <a:endParaRPr lang="ar-IQ" sz="2000" b="1" dirty="0">
              <a:solidFill>
                <a:schemeClr val="tx1"/>
              </a:solidFill>
              <a:cs typeface="+mj-cs"/>
            </a:endParaRPr>
          </a:p>
        </p:txBody>
      </p:sp>
    </p:spTree>
    <p:extLst>
      <p:ext uri="{BB962C8B-B14F-4D97-AF65-F5344CB8AC3E}">
        <p14:creationId xmlns:p14="http://schemas.microsoft.com/office/powerpoint/2010/main" val="204532182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a:xfrm>
            <a:off x="1154954" y="2306472"/>
            <a:ext cx="8825659" cy="3713328"/>
          </a:xfrm>
        </p:spPr>
        <p:txBody>
          <a:bodyPr>
            <a:noAutofit/>
          </a:bodyPr>
          <a:lstStyle/>
          <a:p>
            <a:pPr marL="0" indent="0" algn="just" rtl="0" fontAlgn="base">
              <a:buNone/>
            </a:pPr>
            <a:r>
              <a:rPr lang="en-US" sz="2400" b="1" dirty="0" smtClean="0">
                <a:solidFill>
                  <a:schemeClr val="tx1"/>
                </a:solidFill>
              </a:rPr>
              <a:t>2. Availability of </a:t>
            </a:r>
            <a:r>
              <a:rPr lang="en-US" sz="2400" b="1" dirty="0">
                <a:solidFill>
                  <a:schemeClr val="tx1"/>
                </a:solidFill>
              </a:rPr>
              <a:t>P</a:t>
            </a:r>
            <a:r>
              <a:rPr lang="en-US" sz="2400" b="1" dirty="0" smtClean="0">
                <a:solidFill>
                  <a:schemeClr val="tx1"/>
                </a:solidFill>
              </a:rPr>
              <a:t>rinted </a:t>
            </a:r>
            <a:r>
              <a:rPr lang="en-US" sz="2400" b="1" dirty="0">
                <a:solidFill>
                  <a:schemeClr val="tx1"/>
                </a:solidFill>
              </a:rPr>
              <a:t>M</a:t>
            </a:r>
            <a:r>
              <a:rPr lang="en-US" sz="2400" b="1" dirty="0" smtClean="0">
                <a:solidFill>
                  <a:schemeClr val="tx1"/>
                </a:solidFill>
              </a:rPr>
              <a:t>aterials</a:t>
            </a:r>
            <a:endParaRPr lang="en-US" sz="2400" b="1" dirty="0">
              <a:solidFill>
                <a:schemeClr val="tx1"/>
              </a:solidFill>
            </a:endParaRPr>
          </a:p>
          <a:p>
            <a:pPr marL="0" indent="0" algn="just" rtl="0" fontAlgn="base">
              <a:buNone/>
            </a:pPr>
            <a:r>
              <a:rPr lang="en-US" sz="2400" b="1" dirty="0">
                <a:solidFill>
                  <a:schemeClr val="tx1"/>
                </a:solidFill>
              </a:rPr>
              <a:t>In the 18th century, the appearance of newspapers and magazines attracted a large number of readers from the middle class. These new readers had little interest in the romances and the tragedies which had interested the upper class.</a:t>
            </a:r>
          </a:p>
          <a:p>
            <a:pPr marL="0" indent="0" algn="just" rtl="0" fontAlgn="base">
              <a:buNone/>
            </a:pPr>
            <a:r>
              <a:rPr lang="en-US" sz="2400" b="1" dirty="0" smtClean="0">
                <a:solidFill>
                  <a:schemeClr val="tx1"/>
                </a:solidFill>
              </a:rPr>
              <a:t>Thus, the need </a:t>
            </a:r>
            <a:r>
              <a:rPr lang="en-US" sz="2400" b="1" dirty="0">
                <a:solidFill>
                  <a:schemeClr val="tx1"/>
                </a:solidFill>
              </a:rPr>
              <a:t>for new type of literature </a:t>
            </a:r>
            <a:r>
              <a:rPr lang="en-US" sz="2400" b="1" dirty="0" smtClean="0">
                <a:solidFill>
                  <a:schemeClr val="tx1"/>
                </a:solidFill>
              </a:rPr>
              <a:t>that </a:t>
            </a:r>
            <a:r>
              <a:rPr lang="en-US" sz="2400" b="1" dirty="0">
                <a:solidFill>
                  <a:schemeClr val="tx1"/>
                </a:solidFill>
              </a:rPr>
              <a:t>would express the new ideas of the 18th century </a:t>
            </a:r>
            <a:r>
              <a:rPr lang="en-US" sz="2400" b="1" dirty="0" smtClean="0">
                <a:solidFill>
                  <a:schemeClr val="tx1"/>
                </a:solidFill>
              </a:rPr>
              <a:t>rose, and </a:t>
            </a:r>
            <a:r>
              <a:rPr lang="en-US" sz="2400" b="1" dirty="0">
                <a:solidFill>
                  <a:schemeClr val="tx1"/>
                </a:solidFill>
              </a:rPr>
              <a:t>this new type of literature was none but novel.</a:t>
            </a:r>
          </a:p>
          <a:p>
            <a:pPr algn="just" rtl="0"/>
            <a:endParaRPr lang="en-US" sz="2400" b="1" dirty="0">
              <a:solidFill>
                <a:schemeClr val="tx1"/>
              </a:solidFill>
            </a:endParaRPr>
          </a:p>
          <a:p>
            <a:pPr algn="just" rtl="0"/>
            <a:endParaRPr lang="ar-IQ" sz="2400" b="1" dirty="0">
              <a:solidFill>
                <a:schemeClr val="tx1"/>
              </a:solidFill>
            </a:endParaRPr>
          </a:p>
        </p:txBody>
      </p:sp>
    </p:spTree>
    <p:extLst>
      <p:ext uri="{BB962C8B-B14F-4D97-AF65-F5344CB8AC3E}">
        <p14:creationId xmlns:p14="http://schemas.microsoft.com/office/powerpoint/2010/main" val="392119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anim calcmode="lin" valueType="num">
                                      <p:cBhvr>
                                        <p:cTn id="13"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1" end="1"/>
                                            </p:txEl>
                                          </p:spTgt>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anim calcmode="lin" valueType="num">
                                      <p:cBhvr>
                                        <p:cTn id="18"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9"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4525" y="2307101"/>
            <a:ext cx="10710133" cy="4094835"/>
          </a:xfrm>
          <a:solidFill>
            <a:schemeClr val="bg1">
              <a:alpha val="97000"/>
            </a:schemeClr>
          </a:solidFill>
          <a:ln>
            <a:solidFill>
              <a:schemeClr val="bg1"/>
            </a:solidFill>
          </a:ln>
        </p:spPr>
        <p:txBody>
          <a:bodyPr>
            <a:noAutofit/>
          </a:bodyPr>
          <a:lstStyle/>
          <a:p>
            <a:pPr algn="just" rtl="0" fontAlgn="base"/>
            <a:endParaRPr lang="en-US" sz="2400" b="1" dirty="0" smtClean="0">
              <a:solidFill>
                <a:schemeClr val="tx1"/>
              </a:solidFill>
            </a:endParaRPr>
          </a:p>
          <a:p>
            <a:pPr marL="0" indent="0" algn="just" rtl="0" fontAlgn="base">
              <a:buNone/>
            </a:pPr>
            <a:r>
              <a:rPr lang="en-US" sz="2400" b="1" dirty="0">
                <a:solidFill>
                  <a:schemeClr val="tx1"/>
                </a:solidFill>
              </a:rPr>
              <a:t>3</a:t>
            </a:r>
            <a:r>
              <a:rPr lang="en-US" sz="2400" b="1" dirty="0" smtClean="0">
                <a:solidFill>
                  <a:schemeClr val="tx1"/>
                </a:solidFill>
              </a:rPr>
              <a:t>. Rise of Middle Class</a:t>
            </a:r>
          </a:p>
          <a:p>
            <a:pPr marL="0" indent="0" algn="just" rtl="0" fontAlgn="base">
              <a:buNone/>
            </a:pPr>
            <a:r>
              <a:rPr lang="en-US" sz="2400" b="1" dirty="0" smtClean="0">
                <a:solidFill>
                  <a:schemeClr val="tx1"/>
                </a:solidFill>
              </a:rPr>
              <a:t>An equally important </a:t>
            </a:r>
            <a:r>
              <a:rPr lang="en-US" sz="2400" b="1" dirty="0">
                <a:solidFill>
                  <a:schemeClr val="tx1"/>
                </a:solidFill>
              </a:rPr>
              <a:t>element in the rise of the novel was </a:t>
            </a:r>
            <a:r>
              <a:rPr lang="en-US" sz="2400" b="1" dirty="0" smtClean="0">
                <a:solidFill>
                  <a:schemeClr val="tx1"/>
                </a:solidFill>
              </a:rPr>
              <a:t>economic. As </a:t>
            </a:r>
            <a:r>
              <a:rPr lang="en-US" sz="2400" b="1" dirty="0">
                <a:solidFill>
                  <a:schemeClr val="tx1"/>
                </a:solidFill>
              </a:rPr>
              <a:t>industrialization increased, a middle class developed rapidly in England.  With the increasing middle class came more education and leisure time, both ingredients in the popularity of the novel as more people had time to read and more money to buy books.  </a:t>
            </a:r>
            <a:endParaRPr lang="ar-IQ" sz="2400" b="1" dirty="0">
              <a:solidFill>
                <a:schemeClr val="tx1"/>
              </a:solidFill>
            </a:endParaRPr>
          </a:p>
        </p:txBody>
      </p:sp>
    </p:spTree>
    <p:extLst>
      <p:ext uri="{BB962C8B-B14F-4D97-AF65-F5344CB8AC3E}">
        <p14:creationId xmlns:p14="http://schemas.microsoft.com/office/powerpoint/2010/main" val="3744939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ircle(in)">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rtl="0" fontAlgn="base">
              <a:buNone/>
            </a:pPr>
            <a:r>
              <a:rPr lang="en-US" sz="2400" b="1" dirty="0">
                <a:solidFill>
                  <a:schemeClr val="tx1"/>
                </a:solidFill>
              </a:rPr>
              <a:t>4</a:t>
            </a:r>
            <a:r>
              <a:rPr lang="en-US" sz="2400" b="1" dirty="0" smtClean="0">
                <a:solidFill>
                  <a:schemeClr val="tx1"/>
                </a:solidFill>
              </a:rPr>
              <a:t>. Role </a:t>
            </a:r>
            <a:r>
              <a:rPr lang="en-US" sz="2400" b="1" dirty="0">
                <a:solidFill>
                  <a:schemeClr val="tx1"/>
                </a:solidFill>
              </a:rPr>
              <a:t>of Women</a:t>
            </a:r>
          </a:p>
          <a:p>
            <a:pPr marL="0" indent="0" algn="just" rtl="0" fontAlgn="base">
              <a:buNone/>
            </a:pPr>
            <a:r>
              <a:rPr lang="en-US" sz="2400" b="1" dirty="0">
                <a:solidFill>
                  <a:schemeClr val="tx1"/>
                </a:solidFill>
              </a:rPr>
              <a:t>In the 18th century, women of upper classes and the middle classes could </a:t>
            </a:r>
            <a:r>
              <a:rPr lang="en-US" sz="2400" b="1" dirty="0" smtClean="0">
                <a:solidFill>
                  <a:schemeClr val="tx1"/>
                </a:solidFill>
              </a:rPr>
              <a:t>not participate </a:t>
            </a:r>
            <a:r>
              <a:rPr lang="en-US" sz="2400" b="1" dirty="0">
                <a:solidFill>
                  <a:schemeClr val="tx1"/>
                </a:solidFill>
              </a:rPr>
              <a:t>in </a:t>
            </a:r>
            <a:r>
              <a:rPr lang="en-US" sz="2400" b="1" dirty="0" smtClean="0">
                <a:solidFill>
                  <a:schemeClr val="tx1"/>
                </a:solidFill>
              </a:rPr>
              <a:t>the activities </a:t>
            </a:r>
            <a:r>
              <a:rPr lang="en-US" sz="2400" b="1" dirty="0">
                <a:solidFill>
                  <a:schemeClr val="tx1"/>
                </a:solidFill>
              </a:rPr>
              <a:t>of men. </a:t>
            </a:r>
            <a:r>
              <a:rPr lang="en-US" sz="2400" b="1" dirty="0" smtClean="0">
                <a:solidFill>
                  <a:schemeClr val="tx1"/>
                </a:solidFill>
              </a:rPr>
              <a:t>They </a:t>
            </a:r>
            <a:r>
              <a:rPr lang="en-US" sz="2400" b="1" dirty="0">
                <a:solidFill>
                  <a:schemeClr val="tx1"/>
                </a:solidFill>
              </a:rPr>
              <a:t>could not engage themselves in administration, politics, hunting, drinking etc. hence, in their leisure time, they used to read novels.</a:t>
            </a:r>
          </a:p>
          <a:p>
            <a:pPr algn="just" rtl="0"/>
            <a:endParaRPr lang="ar-IQ" sz="2400" b="1" dirty="0">
              <a:solidFill>
                <a:schemeClr val="tx1"/>
              </a:solidFill>
            </a:endParaRPr>
          </a:p>
        </p:txBody>
      </p:sp>
    </p:spTree>
    <p:extLst>
      <p:ext uri="{BB962C8B-B14F-4D97-AF65-F5344CB8AC3E}">
        <p14:creationId xmlns:p14="http://schemas.microsoft.com/office/powerpoint/2010/main" val="1821233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rtl="0" fontAlgn="base">
              <a:buNone/>
            </a:pPr>
            <a:r>
              <a:rPr lang="en-US" sz="2400" b="1" dirty="0">
                <a:solidFill>
                  <a:schemeClr val="tx1"/>
                </a:solidFill>
              </a:rPr>
              <a:t>5</a:t>
            </a:r>
            <a:r>
              <a:rPr lang="en-US" sz="2400" b="1" dirty="0" smtClean="0">
                <a:solidFill>
                  <a:schemeClr val="tx1"/>
                </a:solidFill>
              </a:rPr>
              <a:t>. Decline </a:t>
            </a:r>
            <a:r>
              <a:rPr lang="en-US" sz="2400" b="1" dirty="0">
                <a:solidFill>
                  <a:schemeClr val="tx1"/>
                </a:solidFill>
              </a:rPr>
              <a:t>of Drama</a:t>
            </a:r>
          </a:p>
          <a:p>
            <a:pPr marL="0" indent="0" algn="just" rtl="0" fontAlgn="base">
              <a:buNone/>
            </a:pPr>
            <a:r>
              <a:rPr lang="en-US" sz="2400" b="1" dirty="0">
                <a:solidFill>
                  <a:schemeClr val="tx1"/>
                </a:solidFill>
              </a:rPr>
              <a:t>The decline of drama also contributed to the rise of the novel in the 18</a:t>
            </a:r>
            <a:r>
              <a:rPr lang="en-US" sz="2400" b="1" baseline="30000" dirty="0">
                <a:solidFill>
                  <a:schemeClr val="tx1"/>
                </a:solidFill>
              </a:rPr>
              <a:t>th</a:t>
            </a:r>
            <a:r>
              <a:rPr lang="en-US" sz="2400" b="1" dirty="0">
                <a:solidFill>
                  <a:schemeClr val="tx1"/>
                </a:solidFill>
              </a:rPr>
              <a:t> century. In the 18</a:t>
            </a:r>
            <a:r>
              <a:rPr lang="en-US" sz="2400" b="1" baseline="30000" dirty="0">
                <a:solidFill>
                  <a:schemeClr val="tx1"/>
                </a:solidFill>
              </a:rPr>
              <a:t>th</a:t>
            </a:r>
            <a:r>
              <a:rPr lang="en-US" sz="2400" b="1" dirty="0">
                <a:solidFill>
                  <a:schemeClr val="tx1"/>
                </a:solidFill>
              </a:rPr>
              <a:t>century, drama lost its fame that it had in the Elizabethan Age.</a:t>
            </a:r>
          </a:p>
          <a:p>
            <a:pPr marL="0" indent="0" algn="just" rtl="0" fontAlgn="base">
              <a:buNone/>
            </a:pPr>
            <a:r>
              <a:rPr lang="en-US" sz="2400" b="1" dirty="0">
                <a:solidFill>
                  <a:schemeClr val="tx1"/>
                </a:solidFill>
              </a:rPr>
              <a:t>It did not remain an influential literary </a:t>
            </a:r>
            <a:r>
              <a:rPr lang="en-US" sz="2400" b="1" dirty="0" smtClean="0">
                <a:solidFill>
                  <a:schemeClr val="tx1"/>
                </a:solidFill>
              </a:rPr>
              <a:t>form, thus its </a:t>
            </a:r>
            <a:r>
              <a:rPr lang="en-US" sz="2400" b="1" dirty="0">
                <a:solidFill>
                  <a:schemeClr val="tx1"/>
                </a:solidFill>
              </a:rPr>
              <a:t>place was filled by the English novel after </a:t>
            </a:r>
            <a:r>
              <a:rPr lang="en-US" sz="2400" b="1" dirty="0" smtClean="0">
                <a:solidFill>
                  <a:schemeClr val="tx1"/>
                </a:solidFill>
              </a:rPr>
              <a:t>1740. </a:t>
            </a:r>
            <a:r>
              <a:rPr lang="en-US" sz="2400" b="1" dirty="0">
                <a:solidFill>
                  <a:schemeClr val="tx1"/>
                </a:solidFill>
              </a:rPr>
              <a:t>Thus the decline of drama led to the rise of the English novel.</a:t>
            </a:r>
          </a:p>
          <a:p>
            <a:pPr algn="just" rtl="0"/>
            <a:endParaRPr lang="ar-IQ" sz="2400" b="1" dirty="0">
              <a:solidFill>
                <a:schemeClr val="tx1"/>
              </a:solidFill>
            </a:endParaRPr>
          </a:p>
        </p:txBody>
      </p:sp>
    </p:spTree>
    <p:extLst>
      <p:ext uri="{BB962C8B-B14F-4D97-AF65-F5344CB8AC3E}">
        <p14:creationId xmlns:p14="http://schemas.microsoft.com/office/powerpoint/2010/main" val="2355391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Ion Boardroom</Template>
  <TotalTime>211</TotalTime>
  <Words>176</Words>
  <Application>Microsoft Office PowerPoint</Application>
  <PresentationFormat>Widescreen</PresentationFormat>
  <Paragraphs>30</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Broadway</vt:lpstr>
      <vt:lpstr>Century Gothic</vt:lpstr>
      <vt:lpstr>Times New Roman</vt:lpstr>
      <vt:lpstr>Wingdings 3</vt:lpstr>
      <vt:lpstr>Ion Boardroom</vt:lpstr>
      <vt:lpstr>The Rise of the Novel</vt:lpstr>
      <vt:lpstr>PowerPoint Presentation</vt:lpstr>
      <vt:lpstr>PowerPoint Presentation</vt:lpstr>
      <vt:lpstr>PowerPoint Presentation</vt:lpstr>
      <vt:lpstr>Factors Responsible for the Rise of Novel in the 18th Century </vt:lpstr>
      <vt:lpstr>PowerPoint Presentation</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DR.Ahmed Saker 2O14</dc:creator>
  <cp:lastModifiedBy>sabah auda</cp:lastModifiedBy>
  <cp:revision>40</cp:revision>
  <dcterms:created xsi:type="dcterms:W3CDTF">2019-04-14T17:08:24Z</dcterms:created>
  <dcterms:modified xsi:type="dcterms:W3CDTF">2019-05-19T22:53:04Z</dcterms:modified>
</cp:coreProperties>
</file>