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0" r:id="rId1"/>
  </p:sldMasterIdLst>
  <p:notesMasterIdLst>
    <p:notesMasterId r:id="rId16"/>
  </p:notesMasterIdLst>
  <p:handoutMasterIdLst>
    <p:handoutMasterId r:id="rId17"/>
  </p:handoutMasterIdLst>
  <p:sldIdLst>
    <p:sldId id="256" r:id="rId2"/>
    <p:sldId id="258" r:id="rId3"/>
    <p:sldId id="259" r:id="rId4"/>
    <p:sldId id="260" r:id="rId5"/>
    <p:sldId id="264" r:id="rId6"/>
    <p:sldId id="263" r:id="rId7"/>
    <p:sldId id="261" r:id="rId8"/>
    <p:sldId id="262" r:id="rId9"/>
    <p:sldId id="265" r:id="rId10"/>
    <p:sldId id="266" r:id="rId11"/>
    <p:sldId id="267" r:id="rId12"/>
    <p:sldId id="268" r:id="rId13"/>
    <p:sldId id="269" r:id="rId14"/>
    <p:sldId id="270" r:id="rId15"/>
  </p:sldIdLst>
  <p:sldSz cx="12192000" cy="6858000"/>
  <p:notesSz cx="6950075" cy="9236075"/>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38376" y="0"/>
            <a:ext cx="3011699" cy="463408"/>
          </a:xfrm>
          <a:prstGeom prst="rect">
            <a:avLst/>
          </a:prstGeom>
        </p:spPr>
        <p:txBody>
          <a:bodyPr vert="horz" lIns="92492" tIns="46246" rIns="92492" bIns="46246" rtlCol="1"/>
          <a:lstStyle>
            <a:lvl1pPr algn="r">
              <a:defRPr sz="1200"/>
            </a:lvl1pPr>
          </a:lstStyle>
          <a:p>
            <a:endParaRPr lang="ar-IQ"/>
          </a:p>
        </p:txBody>
      </p:sp>
      <p:sp>
        <p:nvSpPr>
          <p:cNvPr id="3" name="Date Placeholder 2"/>
          <p:cNvSpPr>
            <a:spLocks noGrp="1"/>
          </p:cNvSpPr>
          <p:nvPr>
            <p:ph type="dt" sz="quarter" idx="1"/>
          </p:nvPr>
        </p:nvSpPr>
        <p:spPr>
          <a:xfrm>
            <a:off x="1609" y="0"/>
            <a:ext cx="3011699" cy="463408"/>
          </a:xfrm>
          <a:prstGeom prst="rect">
            <a:avLst/>
          </a:prstGeom>
        </p:spPr>
        <p:txBody>
          <a:bodyPr vert="horz" lIns="92492" tIns="46246" rIns="92492" bIns="46246" rtlCol="1"/>
          <a:lstStyle>
            <a:lvl1pPr algn="l">
              <a:defRPr sz="1200"/>
            </a:lvl1pPr>
          </a:lstStyle>
          <a:p>
            <a:fld id="{787543E8-1B68-45F4-AEB2-5EF873202901}" type="datetimeFigureOut">
              <a:rPr lang="ar-IQ" smtClean="0"/>
              <a:t>16/09/1440</a:t>
            </a:fld>
            <a:endParaRPr lang="ar-IQ"/>
          </a:p>
        </p:txBody>
      </p:sp>
      <p:sp>
        <p:nvSpPr>
          <p:cNvPr id="4" name="Footer Placeholder 3"/>
          <p:cNvSpPr>
            <a:spLocks noGrp="1"/>
          </p:cNvSpPr>
          <p:nvPr>
            <p:ph type="ftr" sz="quarter" idx="2"/>
          </p:nvPr>
        </p:nvSpPr>
        <p:spPr>
          <a:xfrm>
            <a:off x="3938376" y="8772669"/>
            <a:ext cx="3011699" cy="463407"/>
          </a:xfrm>
          <a:prstGeom prst="rect">
            <a:avLst/>
          </a:prstGeom>
        </p:spPr>
        <p:txBody>
          <a:bodyPr vert="horz" lIns="92492" tIns="46246" rIns="92492" bIns="46246" rtlCol="1" anchor="b"/>
          <a:lstStyle>
            <a:lvl1pPr algn="r">
              <a:defRPr sz="1200"/>
            </a:lvl1pPr>
          </a:lstStyle>
          <a:p>
            <a:endParaRPr lang="ar-IQ"/>
          </a:p>
        </p:txBody>
      </p:sp>
      <p:sp>
        <p:nvSpPr>
          <p:cNvPr id="5" name="Slide Number Placeholder 4"/>
          <p:cNvSpPr>
            <a:spLocks noGrp="1"/>
          </p:cNvSpPr>
          <p:nvPr>
            <p:ph type="sldNum" sz="quarter" idx="3"/>
          </p:nvPr>
        </p:nvSpPr>
        <p:spPr>
          <a:xfrm>
            <a:off x="1609" y="8772669"/>
            <a:ext cx="3011699" cy="463407"/>
          </a:xfrm>
          <a:prstGeom prst="rect">
            <a:avLst/>
          </a:prstGeom>
        </p:spPr>
        <p:txBody>
          <a:bodyPr vert="horz" lIns="92492" tIns="46246" rIns="92492" bIns="46246" rtlCol="1" anchor="b"/>
          <a:lstStyle>
            <a:lvl1pPr algn="l">
              <a:defRPr sz="1200"/>
            </a:lvl1pPr>
          </a:lstStyle>
          <a:p>
            <a:fld id="{F79DDC95-307E-4D58-8FB5-5B05AC9356F5}" type="slidenum">
              <a:rPr lang="ar-IQ" smtClean="0"/>
              <a:t>‹#›</a:t>
            </a:fld>
            <a:endParaRPr lang="ar-IQ"/>
          </a:p>
        </p:txBody>
      </p:sp>
    </p:spTree>
    <p:extLst>
      <p:ext uri="{BB962C8B-B14F-4D97-AF65-F5344CB8AC3E}">
        <p14:creationId xmlns:p14="http://schemas.microsoft.com/office/powerpoint/2010/main" val="137424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38376" y="0"/>
            <a:ext cx="3011699" cy="463408"/>
          </a:xfrm>
          <a:prstGeom prst="rect">
            <a:avLst/>
          </a:prstGeom>
        </p:spPr>
        <p:txBody>
          <a:bodyPr vert="horz" lIns="92492" tIns="46246" rIns="92492" bIns="46246" rtlCol="1"/>
          <a:lstStyle>
            <a:lvl1pPr algn="r">
              <a:defRPr sz="1200"/>
            </a:lvl1pPr>
          </a:lstStyle>
          <a:p>
            <a:endParaRPr lang="ar-IQ"/>
          </a:p>
        </p:txBody>
      </p:sp>
      <p:sp>
        <p:nvSpPr>
          <p:cNvPr id="3" name="Date Placeholder 2"/>
          <p:cNvSpPr>
            <a:spLocks noGrp="1"/>
          </p:cNvSpPr>
          <p:nvPr>
            <p:ph type="dt" idx="1"/>
          </p:nvPr>
        </p:nvSpPr>
        <p:spPr>
          <a:xfrm>
            <a:off x="1609" y="0"/>
            <a:ext cx="3011699" cy="463408"/>
          </a:xfrm>
          <a:prstGeom prst="rect">
            <a:avLst/>
          </a:prstGeom>
        </p:spPr>
        <p:txBody>
          <a:bodyPr vert="horz" lIns="92492" tIns="46246" rIns="92492" bIns="46246" rtlCol="1"/>
          <a:lstStyle>
            <a:lvl1pPr algn="l">
              <a:defRPr sz="1200"/>
            </a:lvl1pPr>
          </a:lstStyle>
          <a:p>
            <a:fld id="{E16A2F1F-1A06-48BD-A221-EF9088193F3B}" type="datetimeFigureOut">
              <a:rPr lang="ar-IQ" smtClean="0"/>
              <a:t>16/09/1440</a:t>
            </a:fld>
            <a:endParaRPr lang="ar-IQ"/>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1" anchor="ctr"/>
          <a:lstStyle/>
          <a:p>
            <a:endParaRPr lang="ar-IQ"/>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938376" y="8772669"/>
            <a:ext cx="3011699" cy="463407"/>
          </a:xfrm>
          <a:prstGeom prst="rect">
            <a:avLst/>
          </a:prstGeom>
        </p:spPr>
        <p:txBody>
          <a:bodyPr vert="horz" lIns="92492" tIns="46246" rIns="92492" bIns="46246" rtlCol="1" anchor="b"/>
          <a:lstStyle>
            <a:lvl1pPr algn="r">
              <a:defRPr sz="1200"/>
            </a:lvl1pPr>
          </a:lstStyle>
          <a:p>
            <a:endParaRPr lang="ar-IQ"/>
          </a:p>
        </p:txBody>
      </p:sp>
      <p:sp>
        <p:nvSpPr>
          <p:cNvPr id="7" name="Slide Number Placeholder 6"/>
          <p:cNvSpPr>
            <a:spLocks noGrp="1"/>
          </p:cNvSpPr>
          <p:nvPr>
            <p:ph type="sldNum" sz="quarter" idx="5"/>
          </p:nvPr>
        </p:nvSpPr>
        <p:spPr>
          <a:xfrm>
            <a:off x="1609" y="8772669"/>
            <a:ext cx="3011699" cy="463407"/>
          </a:xfrm>
          <a:prstGeom prst="rect">
            <a:avLst/>
          </a:prstGeom>
        </p:spPr>
        <p:txBody>
          <a:bodyPr vert="horz" lIns="92492" tIns="46246" rIns="92492" bIns="46246" rtlCol="1" anchor="b"/>
          <a:lstStyle>
            <a:lvl1pPr algn="l">
              <a:defRPr sz="1200"/>
            </a:lvl1pPr>
          </a:lstStyle>
          <a:p>
            <a:fld id="{40DCD748-DDE8-453E-B28D-14CA93E527E7}" type="slidenum">
              <a:rPr lang="ar-IQ" smtClean="0"/>
              <a:t>‹#›</a:t>
            </a:fld>
            <a:endParaRPr lang="ar-IQ"/>
          </a:p>
        </p:txBody>
      </p:sp>
    </p:spTree>
    <p:extLst>
      <p:ext uri="{BB962C8B-B14F-4D97-AF65-F5344CB8AC3E}">
        <p14:creationId xmlns:p14="http://schemas.microsoft.com/office/powerpoint/2010/main" val="3638865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a:p>
        </p:txBody>
      </p:sp>
      <p:sp>
        <p:nvSpPr>
          <p:cNvPr id="4" name="Slide Number Placeholder 3"/>
          <p:cNvSpPr>
            <a:spLocks noGrp="1"/>
          </p:cNvSpPr>
          <p:nvPr>
            <p:ph type="sldNum" sz="quarter" idx="10"/>
          </p:nvPr>
        </p:nvSpPr>
        <p:spPr/>
        <p:txBody>
          <a:bodyPr/>
          <a:lstStyle/>
          <a:p>
            <a:fld id="{40DCD748-DDE8-453E-B28D-14CA93E527E7}" type="slidenum">
              <a:rPr lang="ar-IQ" smtClean="0"/>
              <a:t>1</a:t>
            </a:fld>
            <a:endParaRPr lang="ar-IQ"/>
          </a:p>
        </p:txBody>
      </p:sp>
    </p:spTree>
    <p:extLst>
      <p:ext uri="{BB962C8B-B14F-4D97-AF65-F5344CB8AC3E}">
        <p14:creationId xmlns:p14="http://schemas.microsoft.com/office/powerpoint/2010/main" val="2357897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6B9A05B-B906-42C4-B213-60DE0EF985E5}"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3C750C6-B4AA-4AD1-A0C9-DF70BE428995}" type="slidenum">
              <a:rPr lang="ar-IQ" smtClean="0"/>
              <a:t>‹#›</a:t>
            </a:fld>
            <a:endParaRPr lang="ar-IQ"/>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349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B9A05B-B906-42C4-B213-60DE0EF985E5}"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3497048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B9A05B-B906-42C4-B213-60DE0EF985E5}"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3804308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B9A05B-B906-42C4-B213-60DE0EF985E5}"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518697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B9A05B-B906-42C4-B213-60DE0EF985E5}"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3C750C6-B4AA-4AD1-A0C9-DF70BE428995}" type="slidenum">
              <a:rPr lang="ar-IQ" smtClean="0"/>
              <a:t>‹#›</a:t>
            </a:fld>
            <a:endParaRPr lang="ar-IQ"/>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2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B9A05B-B906-42C4-B213-60DE0EF985E5}"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4210801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B9A05B-B906-42C4-B213-60DE0EF985E5}" type="datetimeFigureOut">
              <a:rPr lang="ar-IQ" smtClean="0"/>
              <a:t>16/09/1440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202229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6B9A05B-B906-42C4-B213-60DE0EF985E5}" type="datetimeFigureOut">
              <a:rPr lang="ar-IQ" smtClean="0"/>
              <a:t>16/09/1440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906078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6B9A05B-B906-42C4-B213-60DE0EF985E5}" type="datetimeFigureOut">
              <a:rPr lang="ar-IQ" smtClean="0"/>
              <a:t>16/09/1440</a:t>
            </a:fld>
            <a:endParaRPr lang="ar-IQ"/>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IQ"/>
          </a:p>
        </p:txBody>
      </p:sp>
      <p:sp>
        <p:nvSpPr>
          <p:cNvPr id="9" name="Slide Number Placeholder 8"/>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4118663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6B9A05B-B906-42C4-B213-60DE0EF985E5}" type="datetimeFigureOut">
              <a:rPr lang="ar-IQ" smtClean="0"/>
              <a:t>16/09/1440</a:t>
            </a:fld>
            <a:endParaRPr lang="ar-IQ"/>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IQ"/>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3C750C6-B4AA-4AD1-A0C9-DF70BE428995}" type="slidenum">
              <a:rPr lang="ar-IQ" smtClean="0"/>
              <a:t>‹#›</a:t>
            </a:fld>
            <a:endParaRPr lang="ar-IQ"/>
          </a:p>
        </p:txBody>
      </p:sp>
    </p:spTree>
    <p:extLst>
      <p:ext uri="{BB962C8B-B14F-4D97-AF65-F5344CB8AC3E}">
        <p14:creationId xmlns:p14="http://schemas.microsoft.com/office/powerpoint/2010/main" val="2901720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B9A05B-B906-42C4-B213-60DE0EF985E5}"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3C750C6-B4AA-4AD1-A0C9-DF70BE428995}" type="slidenum">
              <a:rPr lang="ar-IQ" smtClean="0"/>
              <a:t>‹#›</a:t>
            </a:fld>
            <a:endParaRPr lang="ar-IQ"/>
          </a:p>
        </p:txBody>
      </p:sp>
    </p:spTree>
    <p:extLst>
      <p:ext uri="{BB962C8B-B14F-4D97-AF65-F5344CB8AC3E}">
        <p14:creationId xmlns:p14="http://schemas.microsoft.com/office/powerpoint/2010/main" val="1802397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6B9A05B-B906-42C4-B213-60DE0EF985E5}" type="datetimeFigureOut">
              <a:rPr lang="ar-IQ" smtClean="0"/>
              <a:t>16/09/1440</a:t>
            </a:fld>
            <a:endParaRPr lang="ar-IQ"/>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IQ"/>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3C750C6-B4AA-4AD1-A0C9-DF70BE428995}" type="slidenum">
              <a:rPr lang="ar-IQ" smtClean="0"/>
              <a:t>‹#›</a:t>
            </a:fld>
            <a:endParaRPr lang="ar-IQ"/>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985190"/>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tx1"/>
                </a:solidFill>
                <a:latin typeface="Arabic Typesetting" panose="03020402040406030203" pitchFamily="66" charset="-78"/>
                <a:cs typeface="Arabic Typesetting" panose="03020402040406030203" pitchFamily="66" charset="-78"/>
              </a:rPr>
              <a:t>Downward Spiral in Sylvia Plath’s</a:t>
            </a:r>
            <a:r>
              <a:rPr lang="en-US" b="1" dirty="0">
                <a:solidFill>
                  <a:schemeClr val="tx1"/>
                </a:solidFill>
                <a:latin typeface="Arabic Typesetting" panose="03020402040406030203" pitchFamily="66" charset="-78"/>
                <a:cs typeface="Arabic Typesetting" panose="03020402040406030203" pitchFamily="66" charset="-78"/>
              </a:rPr>
              <a:t> </a:t>
            </a:r>
            <a:r>
              <a:rPr lang="en-US" b="1" i="1" dirty="0" smtClean="0">
                <a:solidFill>
                  <a:schemeClr val="tx1"/>
                </a:solidFill>
                <a:latin typeface="Arabic Typesetting" panose="03020402040406030203" pitchFamily="66" charset="-78"/>
                <a:cs typeface="Arabic Typesetting" panose="03020402040406030203" pitchFamily="66" charset="-78"/>
              </a:rPr>
              <a:t>The Bell Jar </a:t>
            </a:r>
            <a:endParaRPr lang="ar-IQ" b="1" i="1" dirty="0">
              <a:solidFill>
                <a:schemeClr val="tx1"/>
              </a:solidFill>
              <a:latin typeface="Arabic Typesetting" panose="03020402040406030203" pitchFamily="66" charset="-78"/>
              <a:cs typeface="Arabic Typesetting" panose="03020402040406030203" pitchFamily="66" charset="-78"/>
            </a:endParaRPr>
          </a:p>
        </p:txBody>
      </p:sp>
      <p:sp>
        <p:nvSpPr>
          <p:cNvPr id="4" name="Content Placeholder 3"/>
          <p:cNvSpPr>
            <a:spLocks noGrp="1"/>
          </p:cNvSpPr>
          <p:nvPr>
            <p:ph idx="1"/>
          </p:nvPr>
        </p:nvSpPr>
        <p:spPr/>
        <p:txBody>
          <a:bodyPr>
            <a:normAutofit/>
          </a:bodyPr>
          <a:lstStyle/>
          <a:p>
            <a:pPr marL="0" indent="0" algn="l">
              <a:buNone/>
            </a:pPr>
            <a:endParaRPr lang="en-US" sz="2800" b="1" dirty="0">
              <a:solidFill>
                <a:schemeClr val="tx1"/>
              </a:solidFill>
              <a:latin typeface="Arabic Typesetting" panose="03020402040406030203" pitchFamily="66" charset="-78"/>
              <a:cs typeface="Arabic Typesetting" panose="03020402040406030203" pitchFamily="66" charset="-78"/>
            </a:endParaRPr>
          </a:p>
          <a:p>
            <a:pPr marL="0" indent="0" algn="l">
              <a:buNone/>
            </a:pPr>
            <a:r>
              <a:rPr lang="en-US" sz="2800" b="1" dirty="0" smtClean="0">
                <a:solidFill>
                  <a:schemeClr val="tx1"/>
                </a:solidFill>
                <a:latin typeface="Arabic Typesetting" panose="03020402040406030203" pitchFamily="66" charset="-78"/>
                <a:cs typeface="Arabic Typesetting" panose="03020402040406030203" pitchFamily="66" charset="-78"/>
              </a:rPr>
              <a:t>Asst. </a:t>
            </a:r>
            <a:r>
              <a:rPr lang="en-US" sz="2800" b="1" dirty="0">
                <a:solidFill>
                  <a:schemeClr val="tx1"/>
                </a:solidFill>
                <a:latin typeface="Arabic Typesetting" panose="03020402040406030203" pitchFamily="66" charset="-78"/>
                <a:cs typeface="Arabic Typesetting" panose="03020402040406030203" pitchFamily="66" charset="-78"/>
              </a:rPr>
              <a:t>I</a:t>
            </a:r>
            <a:r>
              <a:rPr lang="en-US" sz="2800" b="1" dirty="0" smtClean="0">
                <a:solidFill>
                  <a:schemeClr val="tx1"/>
                </a:solidFill>
                <a:latin typeface="Arabic Typesetting" panose="03020402040406030203" pitchFamily="66" charset="-78"/>
                <a:cs typeface="Arabic Typesetting" panose="03020402040406030203" pitchFamily="66" charset="-78"/>
              </a:rPr>
              <a:t>nstr. </a:t>
            </a:r>
            <a:r>
              <a:rPr lang="en-US" sz="2800" b="1" dirty="0" err="1" smtClean="0">
                <a:solidFill>
                  <a:schemeClr val="tx1"/>
                </a:solidFill>
                <a:latin typeface="Arabic Typesetting" panose="03020402040406030203" pitchFamily="66" charset="-78"/>
                <a:cs typeface="Arabic Typesetting" panose="03020402040406030203" pitchFamily="66" charset="-78"/>
              </a:rPr>
              <a:t>Ruwaida</a:t>
            </a:r>
            <a:r>
              <a:rPr lang="en-US" sz="2800" b="1" dirty="0" smtClean="0">
                <a:solidFill>
                  <a:schemeClr val="tx1"/>
                </a:solidFill>
                <a:latin typeface="Arabic Typesetting" panose="03020402040406030203" pitchFamily="66" charset="-78"/>
                <a:cs typeface="Arabic Typesetting" panose="03020402040406030203" pitchFamily="66" charset="-78"/>
              </a:rPr>
              <a:t> </a:t>
            </a:r>
            <a:r>
              <a:rPr lang="en-US" sz="2800" b="1" dirty="0" err="1" smtClean="0">
                <a:solidFill>
                  <a:schemeClr val="tx1"/>
                </a:solidFill>
                <a:latin typeface="Arabic Typesetting" panose="03020402040406030203" pitchFamily="66" charset="-78"/>
                <a:cs typeface="Arabic Typesetting" panose="03020402040406030203" pitchFamily="66" charset="-78"/>
              </a:rPr>
              <a:t>Saad</a:t>
            </a:r>
            <a:r>
              <a:rPr lang="en-US" sz="2800" b="1" dirty="0" smtClean="0">
                <a:solidFill>
                  <a:schemeClr val="tx1"/>
                </a:solidFill>
                <a:latin typeface="Arabic Typesetting" panose="03020402040406030203" pitchFamily="66" charset="-78"/>
                <a:cs typeface="Arabic Typesetting" panose="03020402040406030203" pitchFamily="66" charset="-78"/>
              </a:rPr>
              <a:t> </a:t>
            </a:r>
            <a:r>
              <a:rPr lang="en-US" sz="2800" b="1" dirty="0" err="1" smtClean="0">
                <a:solidFill>
                  <a:schemeClr val="tx1"/>
                </a:solidFill>
                <a:latin typeface="Arabic Typesetting" panose="03020402040406030203" pitchFamily="66" charset="-78"/>
                <a:cs typeface="Arabic Typesetting" panose="03020402040406030203" pitchFamily="66" charset="-78"/>
              </a:rPr>
              <a:t>Safouk</a:t>
            </a:r>
            <a:endParaRPr lang="en-US" sz="2800" b="1" dirty="0" smtClean="0">
              <a:solidFill>
                <a:schemeClr val="tx1"/>
              </a:solidFill>
              <a:latin typeface="Arabic Typesetting" panose="03020402040406030203" pitchFamily="66" charset="-78"/>
              <a:cs typeface="Arabic Typesetting" panose="03020402040406030203" pitchFamily="66" charset="-78"/>
            </a:endParaRPr>
          </a:p>
          <a:p>
            <a:pPr marL="0" indent="0" algn="l">
              <a:buNone/>
            </a:pPr>
            <a:r>
              <a:rPr lang="en-US" sz="2800" b="1" dirty="0" smtClean="0">
                <a:solidFill>
                  <a:schemeClr val="tx1"/>
                </a:solidFill>
                <a:latin typeface="Arabic Typesetting" panose="03020402040406030203" pitchFamily="66" charset="-78"/>
                <a:cs typeface="Arabic Typesetting" panose="03020402040406030203" pitchFamily="66" charset="-78"/>
              </a:rPr>
              <a:t>University of </a:t>
            </a:r>
            <a:r>
              <a:rPr lang="en-US" sz="2800" b="1" dirty="0" err="1" smtClean="0">
                <a:solidFill>
                  <a:schemeClr val="tx1"/>
                </a:solidFill>
                <a:latin typeface="Arabic Typesetting" panose="03020402040406030203" pitchFamily="66" charset="-78"/>
                <a:cs typeface="Arabic Typesetting" panose="03020402040406030203" pitchFamily="66" charset="-78"/>
              </a:rPr>
              <a:t>Ahlulbait</a:t>
            </a:r>
            <a:r>
              <a:rPr lang="en-US" sz="2800" b="1" dirty="0" smtClean="0">
                <a:solidFill>
                  <a:schemeClr val="tx1"/>
                </a:solidFill>
                <a:latin typeface="Arabic Typesetting" panose="03020402040406030203" pitchFamily="66" charset="-78"/>
                <a:cs typeface="Arabic Typesetting" panose="03020402040406030203" pitchFamily="66" charset="-78"/>
              </a:rPr>
              <a:t>  </a:t>
            </a:r>
          </a:p>
          <a:p>
            <a:pPr marL="0" indent="0" algn="l">
              <a:buNone/>
            </a:pPr>
            <a:r>
              <a:rPr lang="en-US" sz="2800" b="1" dirty="0" smtClean="0">
                <a:solidFill>
                  <a:schemeClr val="tx1"/>
                </a:solidFill>
                <a:latin typeface="Arabic Typesetting" panose="03020402040406030203" pitchFamily="66" charset="-78"/>
                <a:cs typeface="Arabic Typesetting" panose="03020402040406030203" pitchFamily="66" charset="-78"/>
              </a:rPr>
              <a:t>College of Arts</a:t>
            </a:r>
          </a:p>
          <a:p>
            <a:pPr marL="0" indent="0" algn="l">
              <a:buNone/>
            </a:pPr>
            <a:r>
              <a:rPr lang="en-US" sz="2800" b="1" dirty="0" smtClean="0">
                <a:solidFill>
                  <a:schemeClr val="tx1"/>
                </a:solidFill>
                <a:latin typeface="Arabic Typesetting" panose="03020402040406030203" pitchFamily="66" charset="-78"/>
                <a:cs typeface="Arabic Typesetting" panose="03020402040406030203" pitchFamily="66" charset="-78"/>
              </a:rPr>
              <a:t>Department of English</a:t>
            </a:r>
          </a:p>
          <a:p>
            <a:pPr marL="0" indent="0" algn="l">
              <a:buNone/>
            </a:pPr>
            <a:endParaRPr lang="en-US" sz="2800" b="1" dirty="0">
              <a:solidFill>
                <a:schemeClr val="tx1"/>
              </a:solidFill>
              <a:latin typeface="Arabic Typesetting" panose="03020402040406030203" pitchFamily="66" charset="-78"/>
              <a:cs typeface="Arabic Typesetting" panose="03020402040406030203" pitchFamily="66" charset="-78"/>
            </a:endParaRPr>
          </a:p>
          <a:p>
            <a:pPr marL="0" indent="0" algn="l">
              <a:buNone/>
            </a:pPr>
            <a:endParaRPr lang="en-US" sz="2800" b="1" dirty="0" smtClean="0">
              <a:solidFill>
                <a:schemeClr val="tx1"/>
              </a:solidFill>
              <a:latin typeface="Arabic Typesetting" panose="03020402040406030203" pitchFamily="66" charset="-78"/>
              <a:cs typeface="Arabic Typesetting" panose="03020402040406030203" pitchFamily="66" charset="-78"/>
            </a:endParaRPr>
          </a:p>
          <a:p>
            <a:pPr marL="0" indent="0" algn="l">
              <a:buNone/>
            </a:pPr>
            <a:endParaRPr lang="ar-IQ" sz="2800" b="1"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690993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Fig Tree</a:t>
            </a:r>
            <a:endParaRPr lang="ar-IQ" sz="2400" b="1" dirty="0">
              <a:solidFill>
                <a:schemeClr val="tx1"/>
              </a:solidFill>
              <a:latin typeface="+mn-lt"/>
            </a:endParaRPr>
          </a:p>
        </p:txBody>
      </p:sp>
      <p:sp>
        <p:nvSpPr>
          <p:cNvPr id="3" name="Content Placeholder 2"/>
          <p:cNvSpPr>
            <a:spLocks noGrp="1"/>
          </p:cNvSpPr>
          <p:nvPr>
            <p:ph idx="1"/>
          </p:nvPr>
        </p:nvSpPr>
        <p:spPr/>
        <p:txBody>
          <a:bodyPr>
            <a:normAutofit fontScale="92500" lnSpcReduction="20000"/>
          </a:bodyPr>
          <a:lstStyle/>
          <a:p>
            <a:pPr algn="just" rtl="0">
              <a:lnSpc>
                <a:spcPct val="150000"/>
              </a:lnSpc>
            </a:pPr>
            <a:r>
              <a:rPr lang="en-US" dirty="0">
                <a:solidFill>
                  <a:schemeClr val="tx1"/>
                </a:solidFill>
              </a:rPr>
              <a:t>A woman cannot have them all in the perspective of Esther, she is caged and her choices are limited. She uses the allegory of the fig tree to illustrate the inability to settle on one </a:t>
            </a:r>
            <a:r>
              <a:rPr lang="en-US" dirty="0" smtClean="0">
                <a:solidFill>
                  <a:schemeClr val="tx1"/>
                </a:solidFill>
              </a:rPr>
              <a:t>choice.</a:t>
            </a:r>
          </a:p>
          <a:p>
            <a:pPr algn="just" rtl="0">
              <a:lnSpc>
                <a:spcPct val="150000"/>
              </a:lnSpc>
            </a:pPr>
            <a:r>
              <a:rPr lang="en-US" dirty="0">
                <a:solidFill>
                  <a:schemeClr val="tx1"/>
                </a:solidFill>
              </a:rPr>
              <a:t>The figs may stand for choices of different lives, but because Esther is being indecisive and she might want them all she stands paralyzed unable to choose, as a result the figs rot and drop on the ground before she make her mind. </a:t>
            </a:r>
            <a:endParaRPr lang="en-US" dirty="0" smtClean="0">
              <a:solidFill>
                <a:schemeClr val="tx1"/>
              </a:solidFill>
            </a:endParaRPr>
          </a:p>
          <a:p>
            <a:pPr algn="just" rtl="0">
              <a:lnSpc>
                <a:spcPct val="150000"/>
              </a:lnSpc>
            </a:pPr>
            <a:r>
              <a:rPr lang="en-US" dirty="0" smtClean="0">
                <a:solidFill>
                  <a:schemeClr val="tx1"/>
                </a:solidFill>
              </a:rPr>
              <a:t>“I </a:t>
            </a:r>
            <a:r>
              <a:rPr lang="en-US" dirty="0">
                <a:solidFill>
                  <a:schemeClr val="tx1"/>
                </a:solidFill>
              </a:rPr>
              <a:t>saw myself sitting in the crotch of this fig tree, starving to death, just because I couldn’t make up my mind which of the figs I would choose. I wanted each and every one of them, but choosing one meant losing all the rest, and , as I sat there, unable to decide, the figs began to wrinkle and grow black, and, one by one, they plopped to the ground at my </a:t>
            </a:r>
            <a:r>
              <a:rPr lang="en-US" dirty="0" smtClean="0">
                <a:solidFill>
                  <a:schemeClr val="tx1"/>
                </a:solidFill>
              </a:rPr>
              <a:t>feet” </a:t>
            </a:r>
            <a:r>
              <a:rPr lang="en-US" dirty="0">
                <a:solidFill>
                  <a:schemeClr val="tx1"/>
                </a:solidFill>
              </a:rPr>
              <a:t>(63).</a:t>
            </a:r>
          </a:p>
          <a:p>
            <a:pPr algn="just" rtl="0">
              <a:lnSpc>
                <a:spcPct val="150000"/>
              </a:lnSpc>
            </a:pPr>
            <a:endParaRPr lang="en-US" dirty="0" smtClean="0">
              <a:solidFill>
                <a:schemeClr val="tx1"/>
              </a:solidFill>
            </a:endParaRPr>
          </a:p>
          <a:p>
            <a:pPr algn="just" rtl="0">
              <a:lnSpc>
                <a:spcPct val="150000"/>
              </a:lnSpc>
            </a:pPr>
            <a:endParaRPr lang="ar-IQ" dirty="0">
              <a:solidFill>
                <a:schemeClr val="tx1"/>
              </a:solidFill>
            </a:endParaRPr>
          </a:p>
        </p:txBody>
      </p:sp>
    </p:spTree>
    <p:extLst>
      <p:ext uri="{BB962C8B-B14F-4D97-AF65-F5344CB8AC3E}">
        <p14:creationId xmlns:p14="http://schemas.microsoft.com/office/powerpoint/2010/main" val="23494194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Deterioration (Downward Spiral of Esther)</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algn="just" rtl="0">
              <a:lnSpc>
                <a:spcPct val="150000"/>
              </a:lnSpc>
            </a:pPr>
            <a:r>
              <a:rPr lang="en-US" dirty="0">
                <a:solidFill>
                  <a:schemeClr val="tx1"/>
                </a:solidFill>
              </a:rPr>
              <a:t>The doctor suggest electroconvulsive therapy, a treatment that Esther describes as good and working as an antidepressant, but as a matter of fact she never resumed being a normal healthy person ever since. Her situation deteriorates severely, and she develops a suicidal tendency. The symbol of the bell jar is used to represent madness and insanity. Esther begins to imagine a suffocating bell jar that is separating her from sanity and the real </a:t>
            </a:r>
            <a:r>
              <a:rPr lang="en-US" dirty="0" smtClean="0">
                <a:solidFill>
                  <a:schemeClr val="tx1"/>
                </a:solidFill>
              </a:rPr>
              <a:t>world.</a:t>
            </a:r>
            <a:endParaRPr lang="ar-IQ" dirty="0">
              <a:solidFill>
                <a:schemeClr val="tx1"/>
              </a:solidFill>
            </a:endParaRPr>
          </a:p>
        </p:txBody>
      </p:sp>
    </p:spTree>
    <p:extLst>
      <p:ext uri="{BB962C8B-B14F-4D97-AF65-F5344CB8AC3E}">
        <p14:creationId xmlns:p14="http://schemas.microsoft.com/office/powerpoint/2010/main" val="2506489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The apex of the Downward Spiral</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algn="just" rtl="0">
              <a:lnSpc>
                <a:spcPct val="150000"/>
              </a:lnSpc>
            </a:pPr>
            <a:r>
              <a:rPr lang="en-US" dirty="0">
                <a:solidFill>
                  <a:schemeClr val="tx1"/>
                </a:solidFill>
              </a:rPr>
              <a:t>She even examines her ability to control her death, the only thing controllable to her meantime. She </a:t>
            </a:r>
            <a:r>
              <a:rPr lang="en-US" dirty="0" smtClean="0">
                <a:solidFill>
                  <a:schemeClr val="tx1"/>
                </a:solidFill>
              </a:rPr>
              <a:t>makes several suicidal attempts, tries </a:t>
            </a:r>
            <a:r>
              <a:rPr lang="en-US" dirty="0">
                <a:solidFill>
                  <a:schemeClr val="tx1"/>
                </a:solidFill>
              </a:rPr>
              <a:t>to wound her </a:t>
            </a:r>
            <a:r>
              <a:rPr lang="en-US" dirty="0" smtClean="0">
                <a:solidFill>
                  <a:schemeClr val="tx1"/>
                </a:solidFill>
              </a:rPr>
              <a:t>wrist. </a:t>
            </a:r>
            <a:r>
              <a:rPr lang="en-US" dirty="0">
                <a:solidFill>
                  <a:schemeClr val="tx1"/>
                </a:solidFill>
              </a:rPr>
              <a:t>She tries to hang </a:t>
            </a:r>
            <a:r>
              <a:rPr lang="en-US" dirty="0" smtClean="0">
                <a:solidFill>
                  <a:schemeClr val="tx1"/>
                </a:solidFill>
              </a:rPr>
              <a:t>herself. </a:t>
            </a:r>
            <a:r>
              <a:rPr lang="en-US" dirty="0">
                <a:solidFill>
                  <a:schemeClr val="tx1"/>
                </a:solidFill>
              </a:rPr>
              <a:t>In another </a:t>
            </a:r>
            <a:r>
              <a:rPr lang="en-US" dirty="0" smtClean="0">
                <a:solidFill>
                  <a:schemeClr val="tx1"/>
                </a:solidFill>
              </a:rPr>
              <a:t>attempt she </a:t>
            </a:r>
            <a:r>
              <a:rPr lang="en-US" dirty="0">
                <a:solidFill>
                  <a:schemeClr val="tx1"/>
                </a:solidFill>
              </a:rPr>
              <a:t>tries to drown </a:t>
            </a:r>
            <a:r>
              <a:rPr lang="en-US" dirty="0" smtClean="0">
                <a:solidFill>
                  <a:schemeClr val="tx1"/>
                </a:solidFill>
              </a:rPr>
              <a:t>herself. </a:t>
            </a:r>
            <a:r>
              <a:rPr lang="en-US" dirty="0">
                <a:solidFill>
                  <a:schemeClr val="tx1"/>
                </a:solidFill>
              </a:rPr>
              <a:t>The downward spiral reaches the apex with Esther's most serious attempt at suicide by swallowing all the pills prescribed for her insomnia hiding in the basement of their house. </a:t>
            </a:r>
            <a:endParaRPr lang="en-US" dirty="0" smtClean="0">
              <a:solidFill>
                <a:schemeClr val="tx1"/>
              </a:solidFill>
            </a:endParaRPr>
          </a:p>
        </p:txBody>
      </p:sp>
    </p:spTree>
    <p:extLst>
      <p:ext uri="{BB962C8B-B14F-4D97-AF65-F5344CB8AC3E}">
        <p14:creationId xmlns:p14="http://schemas.microsoft.com/office/powerpoint/2010/main" val="1908050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Tenuous Upward Spiral</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algn="just" rtl="0">
              <a:lnSpc>
                <a:spcPct val="150000"/>
              </a:lnSpc>
            </a:pPr>
            <a:r>
              <a:rPr lang="en-US" dirty="0" smtClean="0">
                <a:solidFill>
                  <a:schemeClr val="tx1"/>
                </a:solidFill>
              </a:rPr>
              <a:t>This </a:t>
            </a:r>
            <a:r>
              <a:rPr lang="en-US" dirty="0">
                <a:solidFill>
                  <a:schemeClr val="tx1"/>
                </a:solidFill>
              </a:rPr>
              <a:t>attempt </a:t>
            </a:r>
            <a:r>
              <a:rPr lang="en-US" dirty="0" smtClean="0">
                <a:solidFill>
                  <a:schemeClr val="tx1"/>
                </a:solidFill>
              </a:rPr>
              <a:t>at upwards spiraling is </a:t>
            </a:r>
            <a:r>
              <a:rPr lang="en-US" dirty="0">
                <a:solidFill>
                  <a:schemeClr val="tx1"/>
                </a:solidFill>
              </a:rPr>
              <a:t>embodied by her relationship with her </a:t>
            </a:r>
            <a:r>
              <a:rPr lang="en-US" dirty="0" smtClean="0">
                <a:solidFill>
                  <a:schemeClr val="tx1"/>
                </a:solidFill>
              </a:rPr>
              <a:t>psychiatrist </a:t>
            </a:r>
            <a:r>
              <a:rPr lang="en-US" dirty="0">
                <a:solidFill>
                  <a:schemeClr val="tx1"/>
                </a:solidFill>
              </a:rPr>
              <a:t>Dr. Nolan. Dr. Nolan believes in the talent of Esther, she helps her by trying talk therapy and other medical treatments. She is granted the permission to leave the hospital for appointed excursions and is meant to start winter semester at college. At the end Esther feels that she regained her sanity and reason, but still afraid of the unseen bell jar of depression to jail her when it descends.</a:t>
            </a:r>
            <a:endParaRPr lang="ar-IQ" dirty="0">
              <a:solidFill>
                <a:schemeClr val="tx1"/>
              </a:solidFill>
            </a:endParaRPr>
          </a:p>
        </p:txBody>
      </p:sp>
    </p:spTree>
    <p:extLst>
      <p:ext uri="{BB962C8B-B14F-4D97-AF65-F5344CB8AC3E}">
        <p14:creationId xmlns:p14="http://schemas.microsoft.com/office/powerpoint/2010/main" val="1665312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Conclusion </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algn="just" rtl="0">
              <a:lnSpc>
                <a:spcPct val="150000"/>
              </a:lnSpc>
            </a:pPr>
            <a:r>
              <a:rPr lang="en-US" dirty="0">
                <a:solidFill>
                  <a:schemeClr val="tx1"/>
                </a:solidFill>
              </a:rPr>
              <a:t>The end of the novel is surprisingly optimistic, it reveals a kind of hope or new beginning, whereas the result of the downward spiral is usually a breakdown embodied by </a:t>
            </a:r>
            <a:r>
              <a:rPr lang="en-US" dirty="0" smtClean="0">
                <a:solidFill>
                  <a:schemeClr val="tx1"/>
                </a:solidFill>
              </a:rPr>
              <a:t>suicide </a:t>
            </a:r>
            <a:r>
              <a:rPr lang="en-US" dirty="0">
                <a:solidFill>
                  <a:schemeClr val="tx1"/>
                </a:solidFill>
              </a:rPr>
              <a:t>or overall collapse. This was clarified later, two months after the publication of the text with Sylvia </a:t>
            </a:r>
            <a:r>
              <a:rPr lang="en-US" dirty="0" err="1">
                <a:solidFill>
                  <a:schemeClr val="tx1"/>
                </a:solidFill>
              </a:rPr>
              <a:t>Blath's</a:t>
            </a:r>
            <a:r>
              <a:rPr lang="en-US" dirty="0">
                <a:solidFill>
                  <a:schemeClr val="tx1"/>
                </a:solidFill>
              </a:rPr>
              <a:t> suicide, revealing the real or logical end of the story of </a:t>
            </a:r>
            <a:r>
              <a:rPr lang="en-US" dirty="0" smtClean="0">
                <a:solidFill>
                  <a:schemeClr val="tx1"/>
                </a:solidFill>
              </a:rPr>
              <a:t>her creation Esther.</a:t>
            </a:r>
            <a:endParaRPr lang="en-US" dirty="0">
              <a:solidFill>
                <a:schemeClr val="tx1"/>
              </a:solidFill>
            </a:endParaRPr>
          </a:p>
          <a:p>
            <a:pPr algn="just" rtl="0">
              <a:lnSpc>
                <a:spcPct val="150000"/>
              </a:lnSpc>
            </a:pPr>
            <a:endParaRPr lang="ar-IQ" dirty="0">
              <a:solidFill>
                <a:schemeClr val="tx1"/>
              </a:solidFill>
            </a:endParaRPr>
          </a:p>
        </p:txBody>
      </p:sp>
    </p:spTree>
    <p:extLst>
      <p:ext uri="{BB962C8B-B14F-4D97-AF65-F5344CB8AC3E}">
        <p14:creationId xmlns:p14="http://schemas.microsoft.com/office/powerpoint/2010/main" val="1447078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2764" y="968990"/>
            <a:ext cx="10022915" cy="4900103"/>
          </a:xfrm>
        </p:spPr>
        <p:txBody>
          <a:bodyPr>
            <a:normAutofit/>
          </a:bodyPr>
          <a:lstStyle/>
          <a:p>
            <a:pPr marL="0" indent="0" algn="just" rtl="0">
              <a:lnSpc>
                <a:spcPct val="150000"/>
              </a:lnSpc>
              <a:buNone/>
            </a:pPr>
            <a:r>
              <a:rPr lang="en-US" sz="2400" b="1" dirty="0" smtClean="0">
                <a:solidFill>
                  <a:schemeClr val="tx1"/>
                </a:solidFill>
              </a:rPr>
              <a:t>Psychology </a:t>
            </a:r>
            <a:r>
              <a:rPr lang="en-US" sz="2400" b="1" dirty="0">
                <a:solidFill>
                  <a:schemeClr val="tx1"/>
                </a:solidFill>
              </a:rPr>
              <a:t>in </a:t>
            </a:r>
            <a:r>
              <a:rPr lang="en-US" sz="2400" b="1" dirty="0" smtClean="0">
                <a:solidFill>
                  <a:schemeClr val="tx1"/>
                </a:solidFill>
              </a:rPr>
              <a:t>Literature</a:t>
            </a:r>
            <a:endParaRPr lang="en-US" sz="2400" b="1" dirty="0">
              <a:solidFill>
                <a:schemeClr val="tx1"/>
              </a:solidFill>
            </a:endParaRPr>
          </a:p>
          <a:p>
            <a:pPr algn="just" rtl="0">
              <a:lnSpc>
                <a:spcPct val="150000"/>
              </a:lnSpc>
            </a:pPr>
            <a:r>
              <a:rPr lang="en-US" dirty="0" smtClean="0">
                <a:solidFill>
                  <a:schemeClr val="tx1"/>
                </a:solidFill>
              </a:rPr>
              <a:t>Psychology </a:t>
            </a:r>
            <a:r>
              <a:rPr lang="en-US" dirty="0">
                <a:solidFill>
                  <a:schemeClr val="tx1"/>
                </a:solidFill>
              </a:rPr>
              <a:t>and literature both study the human soul but each one in different way. Psychology is interested in how humans behave and the reasons behind these various behaviors, while literature depicts these human interactions and behaviors in fictional works. </a:t>
            </a:r>
            <a:endParaRPr lang="en-US" dirty="0" smtClean="0">
              <a:solidFill>
                <a:schemeClr val="tx1"/>
              </a:solidFill>
            </a:endParaRPr>
          </a:p>
          <a:p>
            <a:pPr algn="just" rtl="0">
              <a:lnSpc>
                <a:spcPct val="150000"/>
              </a:lnSpc>
              <a:buFont typeface="Arial" panose="020B0604020202020204" pitchFamily="34" charset="0"/>
              <a:buChar char="•"/>
            </a:pPr>
            <a:r>
              <a:rPr lang="en-US" dirty="0">
                <a:solidFill>
                  <a:schemeClr val="tx1"/>
                </a:solidFill>
              </a:rPr>
              <a:t>The literary work is the first brick in the art built by the interrelation between psychology and literature. The literary work usually describes human behaviors, moods, and penetrate their mentality to expose to the reader how they think</a:t>
            </a:r>
            <a:r>
              <a:rPr lang="en-US" dirty="0" smtClean="0">
                <a:solidFill>
                  <a:schemeClr val="tx1"/>
                </a:solidFill>
              </a:rPr>
              <a:t>.</a:t>
            </a:r>
          </a:p>
          <a:p>
            <a:pPr algn="just" rtl="0">
              <a:lnSpc>
                <a:spcPct val="150000"/>
              </a:lnSpc>
              <a:buFont typeface="Arial" panose="020B0604020202020204" pitchFamily="34" charset="0"/>
              <a:buChar char="•"/>
            </a:pPr>
            <a:r>
              <a:rPr lang="en-US" dirty="0">
                <a:solidFill>
                  <a:schemeClr val="tx1"/>
                </a:solidFill>
              </a:rPr>
              <a:t>This interchange between psychology and literature is that the fictional work is in itself a product of a certain psychological state that the author himself is </a:t>
            </a:r>
            <a:r>
              <a:rPr lang="en-US" dirty="0" smtClean="0">
                <a:solidFill>
                  <a:schemeClr val="tx1"/>
                </a:solidFill>
              </a:rPr>
              <a:t>living.</a:t>
            </a:r>
          </a:p>
          <a:p>
            <a:pPr marL="0" indent="0" algn="just" rtl="0">
              <a:lnSpc>
                <a:spcPct val="150000"/>
              </a:lnSpc>
              <a:buNone/>
            </a:pPr>
            <a:endParaRPr lang="ar-IQ" dirty="0">
              <a:solidFill>
                <a:schemeClr val="tx1"/>
              </a:solidFill>
            </a:endParaRPr>
          </a:p>
        </p:txBody>
      </p:sp>
    </p:spTree>
    <p:extLst>
      <p:ext uri="{BB962C8B-B14F-4D97-AF65-F5344CB8AC3E}">
        <p14:creationId xmlns:p14="http://schemas.microsoft.com/office/powerpoint/2010/main" val="3960178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solidFill>
                  <a:schemeClr val="tx1"/>
                </a:solidFill>
                <a:latin typeface="+mn-lt"/>
              </a:rPr>
              <a:t>Catharsis</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algn="just" rtl="0">
              <a:lnSpc>
                <a:spcPct val="150000"/>
              </a:lnSpc>
            </a:pPr>
            <a:r>
              <a:rPr lang="en-US" dirty="0">
                <a:solidFill>
                  <a:schemeClr val="tx1"/>
                </a:solidFill>
                <a:cs typeface="+mj-cs"/>
              </a:rPr>
              <a:t>The relationship between the two fields is originated not in the twentieth century but is longstanding since the time of Plato and Aristotle. The concept of the "Catharsis" which Aristotle popularizes in his </a:t>
            </a:r>
            <a:r>
              <a:rPr lang="en-US" i="1" dirty="0">
                <a:solidFill>
                  <a:schemeClr val="tx1"/>
                </a:solidFill>
                <a:cs typeface="+mj-cs"/>
              </a:rPr>
              <a:t>Poetics</a:t>
            </a:r>
            <a:r>
              <a:rPr lang="en-US" dirty="0">
                <a:solidFill>
                  <a:schemeClr val="tx1"/>
                </a:solidFill>
                <a:cs typeface="+mj-cs"/>
              </a:rPr>
              <a:t> is nothing but an illustration of how a literary work affects the psychological state of the spectator who is observing the fatal experiences that the protagonist of the tragedy go through.</a:t>
            </a:r>
            <a:endParaRPr lang="ar-IQ" dirty="0">
              <a:solidFill>
                <a:schemeClr val="tx1"/>
              </a:solidFill>
              <a:cs typeface="+mj-cs"/>
            </a:endParaRPr>
          </a:p>
        </p:txBody>
      </p:sp>
    </p:spTree>
    <p:extLst>
      <p:ext uri="{BB962C8B-B14F-4D97-AF65-F5344CB8AC3E}">
        <p14:creationId xmlns:p14="http://schemas.microsoft.com/office/powerpoint/2010/main" val="1035835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b="1" dirty="0">
                <a:solidFill>
                  <a:schemeClr val="tx1"/>
                </a:solidFill>
                <a:latin typeface="+mn-lt"/>
              </a:rPr>
              <a:t>Sigmund Freud's psychoanalysis</a:t>
            </a:r>
            <a:endParaRPr lang="ar-IQ" sz="2400" b="1" dirty="0">
              <a:solidFill>
                <a:schemeClr val="tx1"/>
              </a:solidFill>
              <a:latin typeface="+mn-lt"/>
            </a:endParaRPr>
          </a:p>
        </p:txBody>
      </p:sp>
      <p:sp>
        <p:nvSpPr>
          <p:cNvPr id="3" name="Content Placeholder 2"/>
          <p:cNvSpPr>
            <a:spLocks noGrp="1"/>
          </p:cNvSpPr>
          <p:nvPr>
            <p:ph idx="4294967295"/>
          </p:nvPr>
        </p:nvSpPr>
        <p:spPr>
          <a:xfrm>
            <a:off x="1097279" y="1737360"/>
            <a:ext cx="10721681" cy="4022725"/>
          </a:xfrm>
        </p:spPr>
        <p:txBody>
          <a:bodyPr/>
          <a:lstStyle/>
          <a:p>
            <a:pPr algn="just" rtl="0">
              <a:lnSpc>
                <a:spcPct val="150000"/>
              </a:lnSpc>
            </a:pPr>
            <a:r>
              <a:rPr lang="en-US" dirty="0">
                <a:solidFill>
                  <a:schemeClr val="tx1"/>
                </a:solidFill>
              </a:rPr>
              <a:t>With Sigmund Freud's psychoanalysis and Carl Jung's analytic psychology, the foundation of analysis was founded. Freud in his </a:t>
            </a:r>
            <a:r>
              <a:rPr lang="en-US" i="1" dirty="0">
                <a:solidFill>
                  <a:schemeClr val="tx1"/>
                </a:solidFill>
              </a:rPr>
              <a:t>Creative Writers and Day-Dreaming</a:t>
            </a:r>
            <a:r>
              <a:rPr lang="en-US" dirty="0">
                <a:solidFill>
                  <a:schemeClr val="tx1"/>
                </a:solidFill>
              </a:rPr>
              <a:t>, develops a kind of literary writing concept which expresses </a:t>
            </a:r>
            <a:r>
              <a:rPr lang="en-US" u="sng" dirty="0">
                <a:solidFill>
                  <a:schemeClr val="tx1"/>
                </a:solidFill>
              </a:rPr>
              <a:t>that writers write out of the accumulation of their wishes, hopes, pains and happy moments beginning from childhood to adulthood. </a:t>
            </a:r>
            <a:r>
              <a:rPr lang="en-US" dirty="0">
                <a:solidFill>
                  <a:schemeClr val="tx1"/>
                </a:solidFill>
              </a:rPr>
              <a:t>Lunching from this conception, he wrote a lengthy analysis of the famous works of Da Vinci, Dostoevsky, and analyzed characters like Shakespeare's Hamlet. Based on his idea, each literary work contains the psychology of its writer (</a:t>
            </a:r>
            <a:r>
              <a:rPr lang="en-US" dirty="0" err="1">
                <a:solidFill>
                  <a:schemeClr val="tx1"/>
                </a:solidFill>
              </a:rPr>
              <a:t>Kreger</a:t>
            </a:r>
            <a:r>
              <a:rPr lang="en-US" dirty="0">
                <a:solidFill>
                  <a:schemeClr val="tx1"/>
                </a:solidFill>
              </a:rPr>
              <a:t>, 87).</a:t>
            </a:r>
            <a:endParaRPr lang="ar-IQ" dirty="0">
              <a:solidFill>
                <a:schemeClr val="tx1"/>
              </a:solidFill>
            </a:endParaRPr>
          </a:p>
        </p:txBody>
      </p:sp>
    </p:spTree>
    <p:extLst>
      <p:ext uri="{BB962C8B-B14F-4D97-AF65-F5344CB8AC3E}">
        <p14:creationId xmlns:p14="http://schemas.microsoft.com/office/powerpoint/2010/main" val="23909857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8172" y="1037230"/>
            <a:ext cx="10050211" cy="4122181"/>
          </a:xfrm>
        </p:spPr>
        <p:txBody>
          <a:bodyPr>
            <a:normAutofit lnSpcReduction="10000"/>
          </a:bodyPr>
          <a:lstStyle/>
          <a:p>
            <a:pPr marL="0" indent="0" algn="just" rtl="0">
              <a:buNone/>
            </a:pPr>
            <a:r>
              <a:rPr lang="en-US" sz="2400" b="1" dirty="0" smtClean="0">
                <a:solidFill>
                  <a:schemeClr val="tx1"/>
                </a:solidFill>
                <a:cs typeface="+mj-cs"/>
              </a:rPr>
              <a:t>The </a:t>
            </a:r>
            <a:r>
              <a:rPr lang="en-US" sz="2400" b="1" dirty="0">
                <a:solidFill>
                  <a:schemeClr val="tx1"/>
                </a:solidFill>
                <a:cs typeface="+mj-cs"/>
              </a:rPr>
              <a:t>D</a:t>
            </a:r>
            <a:r>
              <a:rPr lang="en-US" sz="2400" b="1" dirty="0" smtClean="0">
                <a:solidFill>
                  <a:schemeClr val="tx1"/>
                </a:solidFill>
                <a:cs typeface="+mj-cs"/>
              </a:rPr>
              <a:t>ownward </a:t>
            </a:r>
            <a:r>
              <a:rPr lang="en-US" sz="2400" b="1" dirty="0">
                <a:solidFill>
                  <a:schemeClr val="tx1"/>
                </a:solidFill>
                <a:cs typeface="+mj-cs"/>
              </a:rPr>
              <a:t>S</a:t>
            </a:r>
            <a:r>
              <a:rPr lang="en-US" sz="2400" b="1" dirty="0" smtClean="0">
                <a:solidFill>
                  <a:schemeClr val="tx1"/>
                </a:solidFill>
                <a:cs typeface="+mj-cs"/>
              </a:rPr>
              <a:t>piral</a:t>
            </a:r>
          </a:p>
          <a:p>
            <a:pPr marL="0" indent="0" algn="just" rtl="0">
              <a:buNone/>
            </a:pPr>
            <a:endParaRPr lang="en-US" sz="2400" b="1" dirty="0" smtClean="0">
              <a:solidFill>
                <a:schemeClr val="tx1"/>
              </a:solidFill>
              <a:cs typeface="+mj-cs"/>
            </a:endParaRPr>
          </a:p>
          <a:p>
            <a:pPr algn="just" rtl="0">
              <a:lnSpc>
                <a:spcPct val="150000"/>
              </a:lnSpc>
            </a:pPr>
            <a:r>
              <a:rPr lang="en-US" dirty="0" smtClean="0">
                <a:solidFill>
                  <a:schemeClr val="tx1"/>
                </a:solidFill>
              </a:rPr>
              <a:t>Usually </a:t>
            </a:r>
            <a:r>
              <a:rPr lang="en-US" dirty="0">
                <a:solidFill>
                  <a:schemeClr val="tx1"/>
                </a:solidFill>
              </a:rPr>
              <a:t>describes the sequence of difficult experiences, thoughts or actions which cause a situation to become gradually worse. When depressing thoughts overwhelm one's mind and start to effect his personality in a bad manner, the person becomes helpless and unable to resist the spell of these thoughts. If the person couldn’t find a way out and the situation is progressively worsening, the case is labeled as a downward spiral that thrust the patient into a black hole of desperation and helplessness and sometimes driving him to put an end to this suffering through suicide.</a:t>
            </a:r>
            <a:endParaRPr lang="ar-IQ" dirty="0">
              <a:solidFill>
                <a:schemeClr val="tx1"/>
              </a:solidFill>
            </a:endParaRPr>
          </a:p>
        </p:txBody>
      </p:sp>
    </p:spTree>
    <p:extLst>
      <p:ext uri="{BB962C8B-B14F-4D97-AF65-F5344CB8AC3E}">
        <p14:creationId xmlns:p14="http://schemas.microsoft.com/office/powerpoint/2010/main" val="2579484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1">
              <a:lnSpc>
                <a:spcPct val="85000"/>
              </a:lnSpc>
              <a:spcBef>
                <a:spcPct val="0"/>
              </a:spcBef>
            </a:pPr>
            <a:r>
              <a:rPr lang="en-US" sz="2400" b="1" dirty="0">
                <a:latin typeface="+mn-lt"/>
              </a:rPr>
              <a:t>Sylvia Plath's Psychoanalytical Approach</a:t>
            </a:r>
            <a:r>
              <a:rPr lang="en-US" sz="2400" dirty="0">
                <a:latin typeface="+mn-lt"/>
              </a:rPr>
              <a:t/>
            </a:r>
            <a:br>
              <a:rPr lang="en-US" sz="2400" dirty="0">
                <a:latin typeface="+mn-lt"/>
              </a:rPr>
            </a:br>
            <a:endParaRPr lang="ar-IQ" sz="2400" dirty="0">
              <a:latin typeface="+mn-lt"/>
            </a:endParaRPr>
          </a:p>
        </p:txBody>
      </p:sp>
      <p:sp>
        <p:nvSpPr>
          <p:cNvPr id="3" name="Content Placeholder 2"/>
          <p:cNvSpPr>
            <a:spLocks noGrp="1"/>
          </p:cNvSpPr>
          <p:nvPr>
            <p:ph idx="1"/>
          </p:nvPr>
        </p:nvSpPr>
        <p:spPr/>
        <p:txBody>
          <a:bodyPr>
            <a:normAutofit/>
          </a:bodyPr>
          <a:lstStyle/>
          <a:p>
            <a:pPr algn="just" rtl="0">
              <a:buFont typeface="Arial" panose="020B0604020202020204" pitchFamily="34" charset="0"/>
              <a:buChar char="•"/>
            </a:pPr>
            <a:r>
              <a:rPr lang="en-US" dirty="0" smtClean="0">
                <a:solidFill>
                  <a:schemeClr val="tx1"/>
                </a:solidFill>
              </a:rPr>
              <a:t>Sylvia </a:t>
            </a:r>
            <a:r>
              <a:rPr lang="en-US" dirty="0">
                <a:solidFill>
                  <a:schemeClr val="tx1"/>
                </a:solidFill>
              </a:rPr>
              <a:t>Plath (1932 –1963), is an American poet and a novelist. She is the offspring of an Austrian descent mother and her father is from </a:t>
            </a:r>
            <a:r>
              <a:rPr lang="en-US" dirty="0" smtClean="0">
                <a:solidFill>
                  <a:schemeClr val="tx1"/>
                </a:solidFill>
              </a:rPr>
              <a:t>Germany. She is famously credited for advancing confessional poetry.</a:t>
            </a:r>
          </a:p>
          <a:p>
            <a:pPr algn="just" rtl="0">
              <a:buFont typeface="Arial" panose="020B0604020202020204" pitchFamily="34" charset="0"/>
              <a:buChar char="•"/>
            </a:pPr>
            <a:r>
              <a:rPr lang="en-US" dirty="0" smtClean="0">
                <a:solidFill>
                  <a:schemeClr val="tx1"/>
                </a:solidFill>
              </a:rPr>
              <a:t>Confessional </a:t>
            </a:r>
            <a:r>
              <a:rPr lang="en-US" dirty="0">
                <a:solidFill>
                  <a:schemeClr val="tx1"/>
                </a:solidFill>
              </a:rPr>
              <a:t>poetry is a genre of poetry first identified in the decades immediately following the Second World War</a:t>
            </a:r>
            <a:r>
              <a:rPr lang="en-US" dirty="0" smtClean="0">
                <a:solidFill>
                  <a:schemeClr val="tx1"/>
                </a:solidFill>
              </a:rPr>
              <a:t>.</a:t>
            </a:r>
          </a:p>
          <a:p>
            <a:pPr algn="just" rtl="0">
              <a:buFont typeface="Arial" panose="020B0604020202020204" pitchFamily="34" charset="0"/>
              <a:buChar char="•"/>
            </a:pPr>
            <a:r>
              <a:rPr lang="en-US" dirty="0">
                <a:solidFill>
                  <a:schemeClr val="tx1"/>
                </a:solidFill>
              </a:rPr>
              <a:t>Confessional poetry was a reaction to the depersonalized, academic poetry of writers like T.S. Eliot and W.H. Auden, who wrote in the 1920s and 1930s. </a:t>
            </a:r>
            <a:r>
              <a:rPr lang="en-US" dirty="0" smtClean="0">
                <a:solidFill>
                  <a:schemeClr val="tx1"/>
                </a:solidFill>
              </a:rPr>
              <a:t>There </a:t>
            </a:r>
            <a:r>
              <a:rPr lang="en-US" dirty="0">
                <a:solidFill>
                  <a:schemeClr val="tx1"/>
                </a:solidFill>
              </a:rPr>
              <a:t>was no room for the self in poetry. </a:t>
            </a:r>
            <a:endParaRPr lang="en-US" dirty="0" smtClean="0">
              <a:solidFill>
                <a:schemeClr val="tx1"/>
              </a:solidFill>
            </a:endParaRPr>
          </a:p>
          <a:p>
            <a:pPr algn="just" rtl="0">
              <a:buFont typeface="Arial" panose="020B0604020202020204" pitchFamily="34" charset="0"/>
              <a:buChar char="•"/>
            </a:pPr>
            <a:r>
              <a:rPr lang="en-US" dirty="0">
                <a:solidFill>
                  <a:schemeClr val="tx1"/>
                </a:solidFill>
              </a:rPr>
              <a:t>confessional poetry of the modern era focused on inward expressions of conflict and emotion through the use extremely personal details from the poet's life.</a:t>
            </a:r>
            <a:endParaRPr lang="ar-IQ" dirty="0">
              <a:solidFill>
                <a:schemeClr val="tx1"/>
              </a:solidFill>
            </a:endParaRPr>
          </a:p>
        </p:txBody>
      </p:sp>
    </p:spTree>
    <p:extLst>
      <p:ext uri="{BB962C8B-B14F-4D97-AF65-F5344CB8AC3E}">
        <p14:creationId xmlns:p14="http://schemas.microsoft.com/office/powerpoint/2010/main" val="874410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solidFill>
                  <a:schemeClr val="tx1"/>
                </a:solidFill>
                <a:latin typeface="+mn-lt"/>
              </a:rPr>
              <a:t>Downward Spiral in Sylvia Plath's "</a:t>
            </a:r>
            <a:r>
              <a:rPr lang="en-US" sz="2400" b="1" i="1" dirty="0">
                <a:solidFill>
                  <a:schemeClr val="tx1"/>
                </a:solidFill>
                <a:latin typeface="+mn-lt"/>
              </a:rPr>
              <a:t>The Bell Jar</a:t>
            </a:r>
            <a:r>
              <a:rPr lang="en-US" sz="2400" b="1" dirty="0">
                <a:solidFill>
                  <a:schemeClr val="tx1"/>
                </a:solidFill>
                <a:latin typeface="+mn-lt"/>
              </a:rPr>
              <a:t>"</a:t>
            </a:r>
            <a:endParaRPr lang="ar-IQ" sz="2400" dirty="0">
              <a:solidFill>
                <a:schemeClr val="tx1"/>
              </a:solidFill>
              <a:latin typeface="+mn-lt"/>
            </a:endParaRPr>
          </a:p>
        </p:txBody>
      </p:sp>
      <p:sp>
        <p:nvSpPr>
          <p:cNvPr id="3" name="Content Placeholder 2"/>
          <p:cNvSpPr>
            <a:spLocks noGrp="1"/>
          </p:cNvSpPr>
          <p:nvPr>
            <p:ph idx="1"/>
          </p:nvPr>
        </p:nvSpPr>
        <p:spPr>
          <a:xfrm>
            <a:off x="1097280" y="1737360"/>
            <a:ext cx="10058400" cy="4131734"/>
          </a:xfrm>
        </p:spPr>
        <p:txBody>
          <a:bodyPr>
            <a:noAutofit/>
          </a:bodyPr>
          <a:lstStyle/>
          <a:p>
            <a:pPr algn="just" rtl="0">
              <a:lnSpc>
                <a:spcPct val="150000"/>
              </a:lnSpc>
              <a:buFont typeface="Arial" panose="020B0604020202020204" pitchFamily="34" charset="0"/>
              <a:buChar char="•"/>
            </a:pPr>
            <a:r>
              <a:rPr lang="en-US" dirty="0">
                <a:solidFill>
                  <a:schemeClr val="tx1"/>
                </a:solidFill>
                <a:latin typeface="+mj-lt"/>
                <a:cs typeface="ACS  Yaqout Bold" pitchFamily="2" charset="-78"/>
              </a:rPr>
              <a:t>The novel tells the story of Esther Greenwood, a young and very talented lady from a local town in Boston. Esther is infatuated with writing, and her identity revolves around sparkling </a:t>
            </a:r>
            <a:r>
              <a:rPr lang="en-US" dirty="0" smtClean="0">
                <a:solidFill>
                  <a:schemeClr val="tx1"/>
                </a:solidFill>
                <a:latin typeface="+mj-lt"/>
                <a:cs typeface="ACS  Yaqout Bold" pitchFamily="2" charset="-78"/>
              </a:rPr>
              <a:t>academically.</a:t>
            </a:r>
          </a:p>
          <a:p>
            <a:pPr algn="just" rtl="0">
              <a:lnSpc>
                <a:spcPct val="150000"/>
              </a:lnSpc>
              <a:buFont typeface="Arial" panose="020B0604020202020204" pitchFamily="34" charset="0"/>
              <a:buChar char="•"/>
            </a:pPr>
            <a:r>
              <a:rPr lang="en-US" dirty="0" smtClean="0">
                <a:solidFill>
                  <a:schemeClr val="tx1"/>
                </a:solidFill>
                <a:latin typeface="+mj-lt"/>
                <a:cs typeface="ACS  Yaqout Bold" pitchFamily="2" charset="-78"/>
              </a:rPr>
              <a:t>Esther </a:t>
            </a:r>
            <a:r>
              <a:rPr lang="en-US" dirty="0">
                <a:solidFill>
                  <a:schemeClr val="tx1"/>
                </a:solidFill>
                <a:latin typeface="+mj-lt"/>
                <a:cs typeface="ACS  Yaqout Bold" pitchFamily="2" charset="-78"/>
              </a:rPr>
              <a:t>loses a scholarly opportunity that she was waiting for a long time, which is to be taught in a writing course by a worldly known author. She </a:t>
            </a:r>
            <a:r>
              <a:rPr lang="en-US" dirty="0" smtClean="0">
                <a:solidFill>
                  <a:schemeClr val="tx1"/>
                </a:solidFill>
                <a:latin typeface="+mj-lt"/>
                <a:cs typeface="ACS  Yaqout Bold" pitchFamily="2" charset="-78"/>
              </a:rPr>
              <a:t>is rejected. </a:t>
            </a:r>
            <a:r>
              <a:rPr lang="en-US" dirty="0">
                <a:solidFill>
                  <a:schemeClr val="tx1"/>
                </a:solidFill>
                <a:latin typeface="+mj-lt"/>
                <a:cs typeface="ACS  Yaqout Bold" pitchFamily="2" charset="-78"/>
              </a:rPr>
              <a:t>(Environmental factor</a:t>
            </a:r>
            <a:r>
              <a:rPr lang="en-US" dirty="0" smtClean="0">
                <a:solidFill>
                  <a:schemeClr val="tx1"/>
                </a:solidFill>
                <a:latin typeface="+mj-lt"/>
                <a:cs typeface="ACS  Yaqout Bold" pitchFamily="2" charset="-78"/>
              </a:rPr>
              <a:t>)</a:t>
            </a:r>
          </a:p>
          <a:p>
            <a:pPr algn="just" rtl="0">
              <a:lnSpc>
                <a:spcPct val="150000"/>
              </a:lnSpc>
              <a:buFont typeface="Arial" panose="020B0604020202020204" pitchFamily="34" charset="0"/>
              <a:buChar char="•"/>
            </a:pPr>
            <a:r>
              <a:rPr lang="en-US" dirty="0" smtClean="0">
                <a:solidFill>
                  <a:schemeClr val="tx1"/>
                </a:solidFill>
                <a:latin typeface="+mj-lt"/>
                <a:cs typeface="ACS  Yaqout Bold" pitchFamily="2" charset="-78"/>
              </a:rPr>
              <a:t>Referring </a:t>
            </a:r>
            <a:r>
              <a:rPr lang="en-US" dirty="0">
                <a:solidFill>
                  <a:schemeClr val="tx1"/>
                </a:solidFill>
                <a:latin typeface="+mj-lt"/>
                <a:cs typeface="ACS  Yaqout Bold" pitchFamily="2" charset="-78"/>
              </a:rPr>
              <a:t>to the triggers of depression </a:t>
            </a:r>
            <a:r>
              <a:rPr lang="en-US" dirty="0" smtClean="0">
                <a:solidFill>
                  <a:schemeClr val="tx1"/>
                </a:solidFill>
                <a:latin typeface="+mj-lt"/>
                <a:cs typeface="ACS  Yaqout Bold" pitchFamily="2" charset="-78"/>
              </a:rPr>
              <a:t>(</a:t>
            </a:r>
            <a:r>
              <a:rPr lang="en-US" dirty="0">
                <a:solidFill>
                  <a:schemeClr val="tx1"/>
                </a:solidFill>
                <a:latin typeface="+mj-lt"/>
                <a:cs typeface="ACS  Yaqout Bold" pitchFamily="2" charset="-78"/>
              </a:rPr>
              <a:t>Depression is one prominent kind of psychological disorders. It is caused by different factors including environmental which is always the first one, personal thought, emotion, and lastly </a:t>
            </a:r>
            <a:r>
              <a:rPr lang="en-US" dirty="0" smtClean="0">
                <a:solidFill>
                  <a:schemeClr val="tx1"/>
                </a:solidFill>
                <a:latin typeface="+mj-lt"/>
                <a:cs typeface="ACS  Yaqout Bold" pitchFamily="2" charset="-78"/>
              </a:rPr>
              <a:t>behavior) mentioned </a:t>
            </a:r>
            <a:r>
              <a:rPr lang="en-US" dirty="0">
                <a:solidFill>
                  <a:schemeClr val="tx1"/>
                </a:solidFill>
                <a:latin typeface="+mj-lt"/>
                <a:cs typeface="ACS  Yaqout Bold" pitchFamily="2" charset="-78"/>
              </a:rPr>
              <a:t>in the second section of the paper, the protagonist is placed in </a:t>
            </a:r>
            <a:r>
              <a:rPr lang="en-US" dirty="0" smtClean="0">
                <a:solidFill>
                  <a:schemeClr val="tx1"/>
                </a:solidFill>
                <a:latin typeface="+mj-lt"/>
                <a:cs typeface="ACS  Yaqout Bold" pitchFamily="2" charset="-78"/>
              </a:rPr>
              <a:t>depressing situation, she faces </a:t>
            </a:r>
            <a:r>
              <a:rPr lang="en-US" dirty="0">
                <a:solidFill>
                  <a:schemeClr val="tx1"/>
                </a:solidFill>
                <a:latin typeface="+mj-lt"/>
                <a:cs typeface="ACS  Yaqout Bold" pitchFamily="2" charset="-78"/>
              </a:rPr>
              <a:t>failure and loses a chance that she has been looking forward to </a:t>
            </a:r>
            <a:r>
              <a:rPr lang="en-US" dirty="0" smtClean="0">
                <a:solidFill>
                  <a:schemeClr val="tx1"/>
                </a:solidFill>
                <a:latin typeface="+mj-lt"/>
                <a:cs typeface="ACS  Yaqout Bold" pitchFamily="2" charset="-78"/>
              </a:rPr>
              <a:t>have.</a:t>
            </a:r>
          </a:p>
        </p:txBody>
      </p:sp>
    </p:spTree>
    <p:extLst>
      <p:ext uri="{BB962C8B-B14F-4D97-AF65-F5344CB8AC3E}">
        <p14:creationId xmlns:p14="http://schemas.microsoft.com/office/powerpoint/2010/main" val="89897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latin typeface="+mn-lt"/>
              </a:rPr>
              <a:t>The Dilemma of “what to be”</a:t>
            </a:r>
            <a:endParaRPr lang="ar-IQ" sz="2400" b="1" dirty="0">
              <a:solidFill>
                <a:schemeClr val="tx1"/>
              </a:solidFill>
              <a:latin typeface="+mn-lt"/>
            </a:endParaRPr>
          </a:p>
        </p:txBody>
      </p:sp>
      <p:sp>
        <p:nvSpPr>
          <p:cNvPr id="3" name="Content Placeholder 2"/>
          <p:cNvSpPr>
            <a:spLocks noGrp="1"/>
          </p:cNvSpPr>
          <p:nvPr>
            <p:ph idx="1"/>
          </p:nvPr>
        </p:nvSpPr>
        <p:spPr/>
        <p:txBody>
          <a:bodyPr/>
          <a:lstStyle/>
          <a:p>
            <a:pPr marL="0" indent="0" algn="just" rtl="0">
              <a:lnSpc>
                <a:spcPct val="150000"/>
              </a:lnSpc>
              <a:buNone/>
            </a:pPr>
            <a:r>
              <a:rPr lang="en-US" dirty="0" smtClean="0">
                <a:solidFill>
                  <a:schemeClr val="tx1"/>
                </a:solidFill>
              </a:rPr>
              <a:t>Esther </a:t>
            </a:r>
            <a:r>
              <a:rPr lang="en-US" dirty="0">
                <a:solidFill>
                  <a:schemeClr val="tx1"/>
                </a:solidFill>
              </a:rPr>
              <a:t>is a person who is lost between different choices in life and how exactly her life will turn out. The identity crisis shattered between multiple desires of being a mother or a woman with career, a university lecturer or a writer. She expresses this indecisiveness in the conversation between her and her boss, when she is asked about what she desires to be</a:t>
            </a:r>
            <a:r>
              <a:rPr lang="en-US" dirty="0" smtClean="0">
                <a:solidFill>
                  <a:schemeClr val="tx1"/>
                </a:solidFill>
              </a:rPr>
              <a:t>:</a:t>
            </a:r>
          </a:p>
          <a:p>
            <a:pPr algn="just" rtl="0"/>
            <a:r>
              <a:rPr lang="en-US" dirty="0" smtClean="0">
                <a:solidFill>
                  <a:schemeClr val="tx1"/>
                </a:solidFill>
              </a:rPr>
              <a:t>“</a:t>
            </a:r>
            <a:r>
              <a:rPr lang="en-US" dirty="0" smtClean="0">
                <a:solidFill>
                  <a:schemeClr val="tx1"/>
                </a:solidFill>
                <a:latin typeface="Centaur" panose="02030504050205020304" pitchFamily="18" charset="0"/>
              </a:rPr>
              <a:t>What </a:t>
            </a:r>
            <a:r>
              <a:rPr lang="en-US" dirty="0">
                <a:solidFill>
                  <a:schemeClr val="tx1"/>
                </a:solidFill>
                <a:latin typeface="Centaur" panose="02030504050205020304" pitchFamily="18" charset="0"/>
              </a:rPr>
              <a:t>I always thought I had in mind was getting some big scholarship to graduate school or a grant to study all over Europe, and then I thought I’d be a professor and write books of poems, or write books poems and be an editor of some sort. Usually I had all these plans on the top of my </a:t>
            </a:r>
            <a:r>
              <a:rPr lang="en-US" dirty="0" smtClean="0">
                <a:solidFill>
                  <a:schemeClr val="tx1"/>
                </a:solidFill>
                <a:latin typeface="Centaur" panose="02030504050205020304" pitchFamily="18" charset="0"/>
              </a:rPr>
              <a:t>tongue</a:t>
            </a:r>
            <a:r>
              <a:rPr lang="en-US" dirty="0" smtClean="0">
                <a:solidFill>
                  <a:schemeClr val="tx1"/>
                </a:solidFill>
              </a:rPr>
              <a:t>” (55</a:t>
            </a:r>
            <a:r>
              <a:rPr lang="en-US" dirty="0">
                <a:solidFill>
                  <a:schemeClr val="tx1"/>
                </a:solidFill>
              </a:rPr>
              <a:t>).</a:t>
            </a:r>
          </a:p>
          <a:p>
            <a:pPr algn="just" rtl="0"/>
            <a:endParaRPr lang="ar-IQ" dirty="0">
              <a:solidFill>
                <a:schemeClr val="tx1"/>
              </a:solidFill>
            </a:endParaRPr>
          </a:p>
        </p:txBody>
      </p:sp>
    </p:spTree>
    <p:extLst>
      <p:ext uri="{BB962C8B-B14F-4D97-AF65-F5344CB8AC3E}">
        <p14:creationId xmlns:p14="http://schemas.microsoft.com/office/powerpoint/2010/main" val="516049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rPr>
              <a:t>Choice of Motherhood</a:t>
            </a:r>
            <a:endParaRPr lang="ar-IQ" sz="2400" b="1" dirty="0">
              <a:solidFill>
                <a:schemeClr val="tx1"/>
              </a:solidFill>
            </a:endParaRPr>
          </a:p>
        </p:txBody>
      </p:sp>
      <p:sp>
        <p:nvSpPr>
          <p:cNvPr id="3" name="Content Placeholder 2"/>
          <p:cNvSpPr>
            <a:spLocks noGrp="1"/>
          </p:cNvSpPr>
          <p:nvPr>
            <p:ph idx="1"/>
          </p:nvPr>
        </p:nvSpPr>
        <p:spPr/>
        <p:txBody>
          <a:bodyPr/>
          <a:lstStyle/>
          <a:p>
            <a:pPr algn="just" rtl="0">
              <a:lnSpc>
                <a:spcPct val="150000"/>
              </a:lnSpc>
            </a:pPr>
            <a:r>
              <a:rPr lang="en-US" dirty="0">
                <a:solidFill>
                  <a:schemeClr val="tx1"/>
                </a:solidFill>
              </a:rPr>
              <a:t>In addition to the wishes mentioned in the quote, Esther also fancies motherhood but is afraid of the responsibilities and experience of birth. </a:t>
            </a:r>
            <a:r>
              <a:rPr lang="en-US" dirty="0" smtClean="0">
                <a:solidFill>
                  <a:schemeClr val="tx1"/>
                </a:solidFill>
              </a:rPr>
              <a:t>And </a:t>
            </a:r>
            <a:r>
              <a:rPr lang="en-US" dirty="0">
                <a:solidFill>
                  <a:schemeClr val="tx1"/>
                </a:solidFill>
              </a:rPr>
              <a:t>refers to the room in the birth hospital as the "torture chamber” (Plath 53). This is unconsciously attached with the gender role issue. If the woman is ready to be a mother she must sacrifice her identity, and forget about being a career woman. </a:t>
            </a:r>
            <a:r>
              <a:rPr lang="en-US" dirty="0" smtClean="0">
                <a:solidFill>
                  <a:schemeClr val="tx1"/>
                </a:solidFill>
              </a:rPr>
              <a:t>In Esther’s opinion, by </a:t>
            </a:r>
            <a:r>
              <a:rPr lang="en-US" dirty="0">
                <a:solidFill>
                  <a:schemeClr val="tx1"/>
                </a:solidFill>
              </a:rPr>
              <a:t>marriage </a:t>
            </a:r>
            <a:r>
              <a:rPr lang="en-US" dirty="0" smtClean="0">
                <a:solidFill>
                  <a:schemeClr val="tx1"/>
                </a:solidFill>
              </a:rPr>
              <a:t>a </a:t>
            </a:r>
            <a:r>
              <a:rPr lang="en-US" dirty="0">
                <a:solidFill>
                  <a:schemeClr val="tx1"/>
                </a:solidFill>
              </a:rPr>
              <a:t>woman is giving ultimate powers to a man.</a:t>
            </a:r>
            <a:endParaRPr lang="ar-IQ" dirty="0">
              <a:solidFill>
                <a:schemeClr val="tx1"/>
              </a:solidFill>
            </a:endParaRPr>
          </a:p>
        </p:txBody>
      </p:sp>
    </p:spTree>
    <p:extLst>
      <p:ext uri="{BB962C8B-B14F-4D97-AF65-F5344CB8AC3E}">
        <p14:creationId xmlns:p14="http://schemas.microsoft.com/office/powerpoint/2010/main" val="3444352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368</TotalTime>
  <Words>1243</Words>
  <Application>Microsoft Office PowerPoint</Application>
  <PresentationFormat>Widescreen</PresentationFormat>
  <Paragraphs>45</Paragraphs>
  <Slides>14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ACS  Yaqout Bold</vt:lpstr>
      <vt:lpstr>Arabic Typesetting</vt:lpstr>
      <vt:lpstr>Arial</vt:lpstr>
      <vt:lpstr>Calibri</vt:lpstr>
      <vt:lpstr>Calibri Light</vt:lpstr>
      <vt:lpstr>Centaur</vt:lpstr>
      <vt:lpstr>Times New Roman</vt:lpstr>
      <vt:lpstr>Retrospect</vt:lpstr>
      <vt:lpstr>Downward Spiral in Sylvia Plath’s The Bell Jar </vt:lpstr>
      <vt:lpstr>PowerPoint Presentation</vt:lpstr>
      <vt:lpstr>Catharsis</vt:lpstr>
      <vt:lpstr>Sigmund Freud's psychoanalysis</vt:lpstr>
      <vt:lpstr>PowerPoint Presentation</vt:lpstr>
      <vt:lpstr>Sylvia Plath's Psychoanalytical Approach </vt:lpstr>
      <vt:lpstr>Downward Spiral in Sylvia Plath's "The Bell Jar"</vt:lpstr>
      <vt:lpstr>The Dilemma of “what to be”</vt:lpstr>
      <vt:lpstr>Choice of Motherhood</vt:lpstr>
      <vt:lpstr>Fig Tree</vt:lpstr>
      <vt:lpstr>Deterioration (Downward Spiral of Esther)</vt:lpstr>
      <vt:lpstr>The apex of the Downward Spiral</vt:lpstr>
      <vt:lpstr>Tenuous Upward Spiral</vt:lpstr>
      <vt:lpstr>Conclusion </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Downward Spiral in  Sylvia Plath’s The Bell Jar</dc:title>
  <dc:creator>DR.Ahmed Saker 2O14</dc:creator>
  <cp:lastModifiedBy>sabah auda</cp:lastModifiedBy>
  <cp:revision>49</cp:revision>
  <cp:lastPrinted>2019-04-21T21:02:39Z</cp:lastPrinted>
  <dcterms:created xsi:type="dcterms:W3CDTF">2019-04-16T15:38:53Z</dcterms:created>
  <dcterms:modified xsi:type="dcterms:W3CDTF">2019-05-19T22:52:08Z</dcterms:modified>
</cp:coreProperties>
</file>